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5"/>
  </p:notesMasterIdLst>
  <p:sldIdLst>
    <p:sldId id="256" r:id="rId2"/>
    <p:sldId id="257" r:id="rId3"/>
    <p:sldId id="271" r:id="rId4"/>
    <p:sldId id="258" r:id="rId5"/>
    <p:sldId id="259" r:id="rId6"/>
    <p:sldId id="260" r:id="rId7"/>
    <p:sldId id="285" r:id="rId8"/>
    <p:sldId id="280" r:id="rId9"/>
    <p:sldId id="286" r:id="rId10"/>
    <p:sldId id="287" r:id="rId11"/>
    <p:sldId id="264" r:id="rId12"/>
    <p:sldId id="265" r:id="rId13"/>
    <p:sldId id="278" r:id="rId14"/>
    <p:sldId id="279" r:id="rId15"/>
    <p:sldId id="266" r:id="rId16"/>
    <p:sldId id="291" r:id="rId17"/>
    <p:sldId id="267" r:id="rId18"/>
    <p:sldId id="292" r:id="rId19"/>
    <p:sldId id="289" r:id="rId20"/>
    <p:sldId id="268" r:id="rId21"/>
    <p:sldId id="270" r:id="rId22"/>
    <p:sldId id="290" r:id="rId23"/>
    <p:sldId id="28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991F0B"/>
    <a:srgbClr val="721708"/>
    <a:srgbClr val="A4220C"/>
    <a:srgbClr val="611407"/>
    <a:srgbClr val="8C1D0A"/>
    <a:srgbClr val="7D1A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8;&#1072;&#1090;&#1100;&#1103;&#1085;&#1072;\Desktop\&#1041;&#1102;&#1076;&#1078;&#1077;&#1090;%20&#1076;&#1083;&#1103;%20&#1075;&#1088;&#1072;&#1078;&#1076;&#1072;&#1085;\&#1048;&#1089;&#1087;&#1086;&#1083;&#1085;&#1077;&#1085;&#1080;&#1077;%202014&#1075;\&#1076;&#1083;&#1103;%20&#1087;&#1088;&#1077;&#1079;&#1080;&#1085;&#1090;&#1072;&#1094;&#1080;&#108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40;&#1076;&#1084;&#1080;&#1085;&#1080;&#1089;&#1090;&#1088;&#1072;&#1090;&#1086;&#1088;.FIN03\&#1056;&#1072;&#1073;&#1086;&#1095;&#1080;&#1081;%20&#1089;&#1090;&#1086;&#1083;\&#1076;&#1083;&#1103;%20&#1087;&#1088;&#1077;&#1079;&#1080;&#1085;&#1090;&#1072;&#1094;&#1080;&#108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8;&#1089;&#1087;&#1086;&#1083;&#1085;&#1077;&#1085;&#1080;&#1077;%202014&#1075;\&#1076;&#1083;&#1103;%20&#1087;&#1088;&#1077;&#1079;&#1080;&#1085;&#1090;&#1072;&#1094;&#1080;&#108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48;&#1089;&#1087;&#1086;&#1083;&#1085;&#1077;&#1085;&#1080;&#1077;%202014&#1075;\&#1076;&#1083;&#1103;%20&#1087;&#1088;&#1077;&#1079;&#1080;&#1085;&#1090;&#1072;&#1094;&#1080;&#1080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48;&#1089;&#1087;&#1086;&#1083;&#1085;&#1077;&#1085;&#1080;&#1077;%202014&#1075;\&#1076;&#1083;&#1103;%20&#1087;&#1088;&#1077;&#1079;&#1080;&#1085;&#1090;&#1072;&#1094;&#1080;&#1080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48;&#1089;&#1087;&#1086;&#1083;&#1085;&#1077;&#1085;&#1080;&#1077;%202014&#1075;\&#1076;&#1083;&#1103;%20&#1087;&#1088;&#1077;&#1079;&#1080;&#1085;&#1090;&#1072;&#1094;&#1080;&#1080;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8;&#1089;&#1087;&#1086;&#1083;&#1085;&#1077;&#1085;&#1080;&#1077;%202014&#1075;\&#1080;&#1089;&#1087;&#1086;&#1083;&#1085;&#1077;&#1085;&#1080;&#1077;%202014&#1075;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8;&#1089;&#1087;&#1086;&#1083;&#1085;&#1077;&#1085;&#1080;&#1077;%202014&#1075;\&#1080;&#1089;&#1087;&#1086;&#1083;&#1085;&#1077;&#1085;&#1080;&#1077;%202014&#1075;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8;&#1089;&#1087;&#1086;&#1083;&#1085;&#1077;&#1085;&#1080;&#1077;%202014&#1075;\&#1080;&#1089;&#1087;&#1086;&#1083;&#1085;&#1077;&#1085;&#1080;&#1077;%202014&#107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'динамика 2010-2014'!$A$3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-4.5121263395374867E-3"/>
                  <c:y val="5.3949903660886277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8,6</a:t>
                    </a:r>
                    <a:endParaRPr lang="ru-RU" b="1"/>
                  </a:p>
                  <a:p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/>
                      <a:t>15,0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/>
                      <a:t>16,7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/>
                      <a:t>18,8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/>
                      <a:t>15,5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'динамика 2010-2014'!$B$2:$F$2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'динамика 2010-2014'!$B$3:$F$3</c:f>
              <c:numCache>
                <c:formatCode>General</c:formatCode>
                <c:ptCount val="5"/>
                <c:pt idx="0" formatCode="0.00">
                  <c:v>14073000</c:v>
                </c:pt>
                <c:pt idx="1">
                  <c:v>15044663.25</c:v>
                </c:pt>
                <c:pt idx="2" formatCode="0.00">
                  <c:v>16670196.67</c:v>
                </c:pt>
                <c:pt idx="3" formatCode="0.00">
                  <c:v>18810055.670000009</c:v>
                </c:pt>
                <c:pt idx="4" formatCode="0.00">
                  <c:v>15544608.780000001</c:v>
                </c:pt>
              </c:numCache>
            </c:numRef>
          </c:val>
          <c:shape val="cone"/>
        </c:ser>
        <c:ser>
          <c:idx val="1"/>
          <c:order val="1"/>
          <c:tx>
            <c:strRef>
              <c:f>'динамика 2010-2014'!$A$4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4.2389210019267834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2,2</a:t>
                    </a:r>
                    <a:endParaRPr lang="ru-RU" b="1"/>
                  </a:p>
                  <a:p>
                    <a:endParaRPr lang="en-US"/>
                  </a:p>
                </c:rich>
              </c:tx>
              <c:showVal val="1"/>
            </c:dLbl>
            <c:dLbl>
              <c:idx val="1"/>
              <c:layout>
                <c:manualLayout>
                  <c:x val="0"/>
                  <c:y val="-3.8535645472061808E-3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4,</a:t>
                    </a:r>
                    <a:r>
                      <a:rPr lang="ru-RU" b="1"/>
                      <a:t>5</a:t>
                    </a:r>
                    <a:endParaRPr lang="en-US" b="1"/>
                  </a:p>
                </c:rich>
              </c:tx>
              <c:showVal val="1"/>
            </c:dLbl>
            <c:dLbl>
              <c:idx val="2"/>
              <c:layout>
                <c:manualLayout>
                  <c:x val="2.2560631697687542E-3"/>
                  <c:y val="3.8535645472061765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2,3</a:t>
                    </a:r>
                    <a:endParaRPr lang="ru-RU" b="1"/>
                  </a:p>
                  <a:p>
                    <a:endParaRPr lang="en-US"/>
                  </a:p>
                </c:rich>
              </c:tx>
              <c:showVal val="1"/>
            </c:dLbl>
            <c:dLbl>
              <c:idx val="3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2,6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/>
                      <a:t>1,8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'динамика 2010-2014'!$B$2:$F$2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'динамика 2010-2014'!$B$4:$F$4</c:f>
              <c:numCache>
                <c:formatCode>General</c:formatCode>
                <c:ptCount val="5"/>
                <c:pt idx="0" formatCode="0.00">
                  <c:v>2235000</c:v>
                </c:pt>
                <c:pt idx="1">
                  <c:v>4460674.7300000004</c:v>
                </c:pt>
                <c:pt idx="2" formatCode="0.00">
                  <c:v>2321779.5</c:v>
                </c:pt>
                <c:pt idx="3" formatCode="0.00">
                  <c:v>2617194.94</c:v>
                </c:pt>
                <c:pt idx="4" formatCode="0.00">
                  <c:v>1821001.79</c:v>
                </c:pt>
              </c:numCache>
            </c:numRef>
          </c:val>
        </c:ser>
        <c:ser>
          <c:idx val="2"/>
          <c:order val="2"/>
          <c:tx>
            <c:strRef>
              <c:f>'динамика 2010-2014'!$A$5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/>
                      <a:t>111,9</a:t>
                    </a:r>
                    <a:endParaRPr lang="ru-RU" b="1"/>
                  </a:p>
                  <a:p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/>
                      <a:t>126,4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/>
                      <a:t>117,</a:t>
                    </a:r>
                    <a:r>
                      <a:rPr lang="ru-RU" b="1"/>
                      <a:t>4</a:t>
                    </a:r>
                    <a:endParaRPr lang="en-US" b="1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/>
                      <a:t>138,9</a:t>
                    </a:r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/>
                      <a:t>152,</a:t>
                    </a:r>
                    <a:r>
                      <a:rPr lang="ru-RU" b="1"/>
                      <a:t>1</a:t>
                    </a:r>
                    <a:endParaRPr lang="en-US" b="1"/>
                  </a:p>
                </c:rich>
              </c:tx>
              <c:showVal val="1"/>
            </c:dLbl>
            <c:showVal val="1"/>
          </c:dLbls>
          <c:cat>
            <c:numRef>
              <c:f>'динамика 2010-2014'!$B$2:$F$2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'динамика 2010-2014'!$B$5:$F$5</c:f>
              <c:numCache>
                <c:formatCode>0.00</c:formatCode>
                <c:ptCount val="5"/>
                <c:pt idx="0">
                  <c:v>111927000</c:v>
                </c:pt>
                <c:pt idx="1">
                  <c:v>126401125.06</c:v>
                </c:pt>
                <c:pt idx="2">
                  <c:v>117376207</c:v>
                </c:pt>
                <c:pt idx="3">
                  <c:v>138930537.94999999</c:v>
                </c:pt>
                <c:pt idx="4">
                  <c:v>152069062.38000011</c:v>
                </c:pt>
              </c:numCache>
            </c:numRef>
          </c:val>
          <c:shape val="box"/>
        </c:ser>
        <c:shape val="cylinder"/>
        <c:axId val="49620480"/>
        <c:axId val="49622016"/>
        <c:axId val="0"/>
      </c:bar3DChart>
      <c:catAx>
        <c:axId val="496204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622016"/>
        <c:crosses val="autoZero"/>
        <c:auto val="1"/>
        <c:lblAlgn val="ctr"/>
        <c:lblOffset val="100"/>
      </c:catAx>
      <c:valAx>
        <c:axId val="49622016"/>
        <c:scaling>
          <c:orientation val="minMax"/>
        </c:scaling>
        <c:axPos val="l"/>
        <c:majorGridlines/>
        <c:numFmt formatCode="0.00" sourceLinked="1"/>
        <c:tickLblPos val="nextTo"/>
        <c:crossAx val="49620480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2.5918790608026814E-2"/>
                <c:y val="0.14396431659915379"/>
              </c:manualLayout>
            </c:layout>
            <c:tx>
              <c:rich>
                <a:bodyPr/>
                <a:lstStyle/>
                <a:p>
                  <a:pPr>
                    <a:defRPr/>
                  </a:pPr>
                  <a:r>
                    <a:rPr lang="ru-RU" dirty="0" smtClean="0"/>
                    <a:t>Млн. </a:t>
                  </a:r>
                  <a:r>
                    <a:rPr lang="ru-RU" dirty="0"/>
                    <a:t>рублей</a:t>
                  </a:r>
                </a:p>
              </c:rich>
            </c:tx>
          </c:dispUnitsLbl>
        </c:dispUnits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21029985800955206"/>
          <c:y val="9.8521167852721706E-2"/>
          <c:w val="0.58026423131534755"/>
          <c:h val="0.8553522543468558"/>
        </c:manualLayout>
      </c:layout>
      <c:pie3DChart>
        <c:varyColors val="1"/>
        <c:ser>
          <c:idx val="0"/>
          <c:order val="0"/>
          <c:tx>
            <c:strRef>
              <c:f>структура!$B$1</c:f>
              <c:strCache>
                <c:ptCount val="1"/>
              </c:strCache>
            </c:strRef>
          </c:tx>
          <c:explosion val="30"/>
          <c:dLbls>
            <c:dLbl>
              <c:idx val="0"/>
              <c:layout>
                <c:manualLayout>
                  <c:x val="8.6739382986962786E-3"/>
                  <c:y val="-3.3437649793219299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75,4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налог на доходы физических лиц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>
                <c:manualLayout>
                  <c:x val="-6.0655737704918077E-2"/>
                  <c:y val="0.11085349291680317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Единый налог на вмененный доход 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19,3%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>
                <c:manualLayout>
                  <c:x val="-4.1801471537369302E-2"/>
                  <c:y val="2.2922633147880879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Единый сельско-хозяйственный налог </a:t>
                    </a:r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0,2</a:t>
                    </a:r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howVal val="1"/>
            </c:dLbl>
            <c:dLbl>
              <c:idx val="3"/>
              <c:layout>
                <c:manualLayout>
                  <c:x val="0.12887866270814499"/>
                  <c:y val="-2.2922633147880875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Times New Roman" pitchFamily="18" charset="0"/>
                        <a:cs typeface="Times New Roman" pitchFamily="18" charset="0"/>
                      </a:rPr>
                      <a:t>5,1%</a:t>
                    </a: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 государственная пошлина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структура!$A$2:$A$5</c:f>
              <c:strCache>
                <c:ptCount val="4"/>
                <c:pt idx="0">
                  <c:v>Налог на доходы физических лиц</c:v>
                </c:pt>
                <c:pt idx="1">
                  <c:v>Единый налог на вмененный доход</c:v>
                </c:pt>
                <c:pt idx="2">
                  <c:v>Единый сельскохозяйственный налог</c:v>
                </c:pt>
                <c:pt idx="3">
                  <c:v>Государственная пошлина</c:v>
                </c:pt>
              </c:strCache>
            </c:strRef>
          </c:cat>
          <c:val>
            <c:numRef>
              <c:f>структура!$B$2:$B$5</c:f>
              <c:numCache>
                <c:formatCode>0.0%</c:formatCode>
                <c:ptCount val="4"/>
                <c:pt idx="0">
                  <c:v>0.75400000000000089</c:v>
                </c:pt>
                <c:pt idx="1">
                  <c:v>0.193</c:v>
                </c:pt>
                <c:pt idx="2">
                  <c:v>2.0000000000000031E-3</c:v>
                </c:pt>
                <c:pt idx="3">
                  <c:v>5.1000000000000004E-2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'доходы расходы'!$B$2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2.7777777777777848E-3"/>
                  <c:y val="6.9444444444444503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128.2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/>
                      <a:t>145,7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/>
                      <a:t>133,0</a:t>
                    </a:r>
                  </a:p>
                </c:rich>
              </c:tx>
              <c:showVal val="1"/>
            </c:dLbl>
            <c:dLbl>
              <c:idx val="3"/>
              <c:layout>
                <c:manualLayout>
                  <c:x val="0"/>
                  <c:y val="3.7037037037037056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160,3</a:t>
                    </a:r>
                  </a:p>
                </c:rich>
              </c:tx>
              <c:showVal val="1"/>
            </c:dLbl>
            <c:dLbl>
              <c:idx val="4"/>
              <c:layout>
                <c:manualLayout>
                  <c:x val="-5.5555555555555558E-3"/>
                  <c:y val="5.5555555555555455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169,2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'доходы расходы'!$A$3:$A$7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'доходы расходы'!$B$3:$B$7</c:f>
              <c:numCache>
                <c:formatCode>0.00</c:formatCode>
                <c:ptCount val="5"/>
                <c:pt idx="0">
                  <c:v>128235000</c:v>
                </c:pt>
                <c:pt idx="1">
                  <c:v>145695628.70999998</c:v>
                </c:pt>
                <c:pt idx="2">
                  <c:v>133029670.31999999</c:v>
                </c:pt>
                <c:pt idx="3">
                  <c:v>160311968.56</c:v>
                </c:pt>
                <c:pt idx="4">
                  <c:v>169234742.06999999</c:v>
                </c:pt>
              </c:numCache>
            </c:numRef>
          </c:val>
        </c:ser>
        <c:ser>
          <c:idx val="1"/>
          <c:order val="1"/>
          <c:tx>
            <c:strRef>
              <c:f>'доходы расходы'!$C$2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/>
                      <a:t>135.4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1.9444444444444445E-2"/>
                  <c:y val="6.4814814814815006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130,3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149,6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/>
                      <a:t>165,</a:t>
                    </a:r>
                    <a:r>
                      <a:rPr lang="ru-RU" b="1"/>
                      <a:t>3</a:t>
                    </a:r>
                    <a:endParaRPr lang="en-US" b="1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/>
                      <a:t>175,</a:t>
                    </a:r>
                    <a:r>
                      <a:rPr lang="ru-RU" b="1"/>
                      <a:t>7</a:t>
                    </a:r>
                    <a:endParaRPr lang="en-US" b="1"/>
                  </a:p>
                </c:rich>
              </c:tx>
              <c:showVal val="1"/>
            </c:dLbl>
            <c:showVal val="1"/>
          </c:dLbls>
          <c:cat>
            <c:numRef>
              <c:f>'доходы расходы'!$A$3:$A$7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'доходы расходы'!$C$3:$C$7</c:f>
              <c:numCache>
                <c:formatCode>0.00</c:formatCode>
                <c:ptCount val="5"/>
                <c:pt idx="0">
                  <c:v>135449942.78999999</c:v>
                </c:pt>
                <c:pt idx="1">
                  <c:v>130317122.89</c:v>
                </c:pt>
                <c:pt idx="2">
                  <c:v>149626492.5</c:v>
                </c:pt>
                <c:pt idx="3">
                  <c:v>165247660.37</c:v>
                </c:pt>
                <c:pt idx="4">
                  <c:v>175677575.63999999</c:v>
                </c:pt>
              </c:numCache>
            </c:numRef>
          </c:val>
        </c:ser>
        <c:shape val="cone"/>
        <c:axId val="49720320"/>
        <c:axId val="50795264"/>
        <c:axId val="0"/>
      </c:bar3DChart>
      <c:catAx>
        <c:axId val="497203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50795264"/>
        <c:crosses val="autoZero"/>
        <c:auto val="1"/>
        <c:lblAlgn val="ctr"/>
        <c:lblOffset val="100"/>
      </c:catAx>
      <c:valAx>
        <c:axId val="50795264"/>
        <c:scaling>
          <c:orientation val="minMax"/>
        </c:scaling>
        <c:axPos val="l"/>
        <c:majorGridlines/>
        <c:numFmt formatCode="0.00" sourceLinked="1"/>
        <c:tickLblPos val="nextTo"/>
        <c:crossAx val="49720320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dirty="0" smtClean="0"/>
                    <a:t>Млн.</a:t>
                  </a:r>
                  <a:r>
                    <a:rPr lang="ru-RU" baseline="0" dirty="0" smtClean="0"/>
                    <a:t> рублей</a:t>
                  </a:r>
                  <a:endParaRPr lang="ru-RU" dirty="0"/>
                </a:p>
              </c:rich>
            </c:tx>
          </c:dispUnitsLbl>
        </c:dispUnits>
      </c:valAx>
    </c:plotArea>
    <c:legend>
      <c:legendPos val="r"/>
      <c:layout/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2012 год</a:t>
            </a:r>
          </a:p>
        </c:rich>
      </c:tx>
      <c:layout>
        <c:manualLayout>
          <c:xMode val="edge"/>
          <c:yMode val="edge"/>
          <c:x val="0.36451038575667688"/>
          <c:y val="2.6981455029846037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соц.сфера!$A$3</c:f>
              <c:strCache>
                <c:ptCount val="1"/>
                <c:pt idx="0">
                  <c:v>2012 год</c:v>
                </c:pt>
              </c:strCache>
            </c:strRef>
          </c:tx>
          <c:dLbls>
            <c:dLbl>
              <c:idx val="0"/>
              <c:layout>
                <c:manualLayout>
                  <c:x val="-0.28912497955559735"/>
                  <c:y val="-0.152000841311511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73,0%</a:t>
                    </a:r>
                  </a:p>
                </c:rich>
              </c:tx>
              <c:showLegendKey val="1"/>
              <c:showVal val="1"/>
            </c:dLbl>
            <c:dLbl>
              <c:idx val="1"/>
              <c:delete val="1"/>
            </c:dLbl>
            <c:showLegendKey val="1"/>
            <c:showVal val="1"/>
            <c:showLeaderLines val="1"/>
          </c:dLbls>
          <c:val>
            <c:numRef>
              <c:f>соц.сфера!$B$3:$C$3</c:f>
              <c:numCache>
                <c:formatCode>0.0%</c:formatCode>
                <c:ptCount val="2"/>
                <c:pt idx="0">
                  <c:v>0.73000000000000032</c:v>
                </c:pt>
                <c:pt idx="1">
                  <c:v>0.27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2013 год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соц.сфера!$A$4</c:f>
              <c:strCache>
                <c:ptCount val="1"/>
                <c:pt idx="0">
                  <c:v>2013 год</c:v>
                </c:pt>
              </c:strCache>
            </c:strRef>
          </c:tx>
          <c:dLbls>
            <c:dLbl>
              <c:idx val="0"/>
              <c:layout>
                <c:manualLayout>
                  <c:x val="-0.21597557754353822"/>
                  <c:y val="-0.1809215171948879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>
                        <a:latin typeface="Times New Roman" pitchFamily="18" charset="0"/>
                        <a:cs typeface="Times New Roman" pitchFamily="18" charset="0"/>
                      </a:rPr>
                      <a:t>76,0%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соц.сфера!$B$4:$C$4</c:f>
              <c:numCache>
                <c:formatCode>0.0%</c:formatCode>
                <c:ptCount val="2"/>
                <c:pt idx="0">
                  <c:v>0.76000000000000034</c:v>
                </c:pt>
                <c:pt idx="1">
                  <c:v>0.24000000000000007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2014 год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соц.сфера!$A$5</c:f>
              <c:strCache>
                <c:ptCount val="1"/>
                <c:pt idx="0">
                  <c:v>2014 год</c:v>
                </c:pt>
              </c:strCache>
            </c:strRef>
          </c:tx>
          <c:dLbls>
            <c:dLbl>
              <c:idx val="0"/>
              <c:layout>
                <c:manualLayout>
                  <c:x val="-0.13857221170138542"/>
                  <c:y val="-0.22057533439680713"/>
                </c:manualLayout>
              </c:layout>
              <c:tx>
                <c:rich>
                  <a:bodyPr/>
                  <a:lstStyle/>
                  <a:p>
                    <a:r>
                      <a:rPr lang="en-US" sz="1400" b="1">
                        <a:latin typeface="Times New Roman" pitchFamily="18" charset="0"/>
                        <a:cs typeface="Times New Roman" pitchFamily="18" charset="0"/>
                      </a:rPr>
                      <a:t>83,4%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соц.сфера!$B$5:$C$5</c:f>
              <c:numCache>
                <c:formatCode>0.0%</c:formatCode>
                <c:ptCount val="2"/>
                <c:pt idx="0">
                  <c:v>0.8340000000000003</c:v>
                </c:pt>
                <c:pt idx="1">
                  <c:v>0.16600000000000001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4241796341650676"/>
          <c:y val="0.24945213875387007"/>
          <c:w val="0.53467179141492061"/>
          <c:h val="0.46507418398391265"/>
        </c:manualLayout>
      </c:layout>
      <c:pieChart>
        <c:varyColors val="1"/>
        <c:ser>
          <c:idx val="1"/>
          <c:order val="1"/>
          <c:explosion val="25"/>
          <c:dLbls>
            <c:dLbl>
              <c:idx val="0"/>
              <c:layout>
                <c:manualLayout>
                  <c:x val="-0.1306679790026247"/>
                  <c:y val="-0.18428718149361781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80,4%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19,4%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</a:p>
                </c:rich>
              </c:tx>
              <c:showVal val="1"/>
            </c:dLbl>
            <c:showVal val="1"/>
          </c:dLbls>
          <c:cat>
            <c:strRef>
              <c:f>фин.помощь!$A$3:$A$5</c:f>
              <c:strCache>
                <c:ptCount val="3"/>
                <c:pt idx="0">
                  <c:v>Субвенции</c:v>
                </c:pt>
                <c:pt idx="1">
                  <c:v>Дотации</c:v>
                </c:pt>
                <c:pt idx="2">
                  <c:v>Иные межбюджетные трансферты</c:v>
                </c:pt>
              </c:strCache>
            </c:strRef>
          </c:cat>
          <c:val>
            <c:numRef>
              <c:f>фин.помощь!$C$3:$C$5</c:f>
              <c:numCache>
                <c:formatCode>0.0%</c:formatCode>
                <c:ptCount val="3"/>
                <c:pt idx="0">
                  <c:v>0.80406249203721469</c:v>
                </c:pt>
                <c:pt idx="1">
                  <c:v>0.19432077943939016</c:v>
                </c:pt>
                <c:pt idx="2">
                  <c:v>1.6167285233947813E-3</c:v>
                </c:pt>
              </c:numCache>
            </c:numRef>
          </c:val>
        </c:ser>
        <c:ser>
          <c:idx val="0"/>
          <c:order val="0"/>
          <c:explosion val="25"/>
          <c:cat>
            <c:strRef>
              <c:f>фин.помощь!$A$3:$A$5</c:f>
              <c:strCache>
                <c:ptCount val="3"/>
                <c:pt idx="0">
                  <c:v>Субвенции</c:v>
                </c:pt>
                <c:pt idx="1">
                  <c:v>Дотации</c:v>
                </c:pt>
                <c:pt idx="2">
                  <c:v>Иные межбюджетные трансферты</c:v>
                </c:pt>
              </c:strCache>
            </c:strRef>
          </c:cat>
          <c:val>
            <c:numRef>
              <c:f>фин.помощь!$B$3:$B$5</c:f>
            </c:numRef>
          </c:val>
        </c:ser>
        <c:firstSliceAng val="0"/>
      </c:pieChart>
    </c:plotArea>
    <c:legend>
      <c:legendPos val="l"/>
    </c:legend>
    <c:plotVisOnly val="1"/>
    <c:dispBlanksAs val="zero"/>
  </c:chart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4410666898681865"/>
          <c:y val="0.10721528711350119"/>
          <c:w val="0.66390452574643644"/>
          <c:h val="0.73272389731771448"/>
        </c:manualLayout>
      </c:layout>
      <c:pieChart>
        <c:varyColors val="1"/>
        <c:ser>
          <c:idx val="0"/>
          <c:order val="0"/>
          <c:explosion val="25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9,7%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0.16226194044083594"/>
                  <c:y val="-0.18571167955941839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90,3%</a:t>
                    </a:r>
                  </a:p>
                </c:rich>
              </c:tx>
              <c:showVal val="1"/>
            </c:dLbl>
            <c:showVal val="1"/>
            <c:showLeaderLines val="1"/>
          </c:dLbls>
          <c:val>
            <c:numRef>
              <c:f>фин.помощь!$E$4:$E$5</c:f>
              <c:numCache>
                <c:formatCode>0.0%</c:formatCode>
                <c:ptCount val="2"/>
                <c:pt idx="0">
                  <c:v>9.747182094358571E-2</c:v>
                </c:pt>
                <c:pt idx="1">
                  <c:v>0.90252817905641392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pie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3.2897335674767367E-2"/>
                  <c:y val="-0.20374838466292688"/>
                </c:manualLayout>
              </c:layout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96,7%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100" b="1">
                        <a:latin typeface="Times New Roman" pitchFamily="18" charset="0"/>
                        <a:cs typeface="Times New Roman" pitchFamily="18" charset="0"/>
                      </a:rPr>
                      <a:t>3,3%</a:t>
                    </a:r>
                  </a:p>
                </c:rich>
              </c:tx>
              <c:showVal val="1"/>
            </c:dLbl>
            <c:showVal val="1"/>
            <c:showLeaderLines val="1"/>
          </c:dLbls>
          <c:val>
            <c:numRef>
              <c:f>фин.помощь!$G$4:$G$5</c:f>
              <c:numCache>
                <c:formatCode>0.0%</c:formatCode>
                <c:ptCount val="2"/>
                <c:pt idx="0">
                  <c:v>0.96711615547848062</c:v>
                </c:pt>
                <c:pt idx="1">
                  <c:v>3.2883844521519691E-2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0.47058</cdr:x>
      <cdr:y>0.04666</cdr:y>
    </cdr:from>
    <cdr:to>
      <cdr:x>0.80941</cdr:x>
      <cdr:y>0.13876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7484" y="180968"/>
          <a:ext cx="1143008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2012 год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0.31576</cdr:x>
      <cdr:y>0.78347</cdr:y>
    </cdr:from>
    <cdr:to>
      <cdr:x>0.91529</cdr:x>
      <cdr:y>0.87557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65189" y="3038503"/>
          <a:ext cx="2022482" cy="3571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86 594,6 млн. рублей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0.07641</cdr:x>
      <cdr:y>0.80392</cdr:y>
    </cdr:from>
    <cdr:to>
      <cdr:x>0.83046</cdr:x>
      <cdr:y>0.99695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0325" y="2928952"/>
          <a:ext cx="2075704" cy="7032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>
              <a:latin typeface="Times New Roman" pitchFamily="18" charset="0"/>
              <a:cs typeface="Times New Roman" pitchFamily="18" charset="0"/>
            </a:rPr>
            <a:t>17 226,5 млн. рублей</a:t>
          </a:r>
        </a:p>
      </cdr:txBody>
    </cdr:sp>
  </cdr:relSizeAnchor>
  <cdr:relSizeAnchor xmlns:cdr="http://schemas.openxmlformats.org/drawingml/2006/chartDrawing">
    <cdr:from>
      <cdr:x>0.31142</cdr:x>
      <cdr:y>0.02165</cdr:y>
    </cdr:from>
    <cdr:to>
      <cdr:x>0.7526</cdr:x>
      <cdr:y>0.10823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57256" y="71438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/>
            <a:t>2013 год</a:t>
          </a:r>
          <a:endParaRPr lang="ru-RU" sz="14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0.24242</cdr:x>
      <cdr:y>0.05769</cdr:y>
    </cdr:from>
    <cdr:to>
      <cdr:x>0.78788</cdr:x>
      <cdr:y>0.15385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4" y="214314"/>
          <a:ext cx="1285884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/>
            <a:t>2014 год</a:t>
          </a:r>
          <a:endParaRPr lang="ru-RU" sz="1400" b="1" dirty="0"/>
        </a:p>
      </cdr:txBody>
    </cdr:sp>
  </cdr:relSizeAnchor>
  <cdr:relSizeAnchor xmlns:cdr="http://schemas.openxmlformats.org/drawingml/2006/chartDrawing">
    <cdr:from>
      <cdr:x>0.06641</cdr:x>
      <cdr:y>0.82692</cdr:y>
    </cdr:from>
    <cdr:to>
      <cdr:x>0.93939</cdr:x>
      <cdr:y>0.96154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6556" y="3071823"/>
          <a:ext cx="2058013" cy="5000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/>
            <a:t>1 830,9 млн. рублей</a:t>
          </a:r>
          <a:endParaRPr lang="ru-RU" sz="14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4112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4CA9A-9E01-433E-A5D8-484EE2F7502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02.10.2015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94151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Бюджет для граждан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исполнении бюджета </a:t>
            </a:r>
            <a:r>
              <a:rPr lang="ru-RU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2014 год»</a:t>
            </a:r>
            <a:endParaRPr lang="ru-RU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untitled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57166"/>
            <a:ext cx="1579479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Исполнение бюджета 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Исполнение бюджета – это этап бюджетного процесса, который начинается с момента утверждения решения о бюджете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 и продолжается в течение финансового года.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Можно выделить следующие этапы этого процесса: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 исполнение бюджета по доходам. Задача участников бюджетного процесса 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 планом;</a:t>
            </a:r>
          </a:p>
          <a:p>
            <a:pPr indent="342900">
              <a:buFontTx/>
              <a:buChar char="-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исполнение по расходам, которое 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образованием расходных обязательств.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Годовой отчет об исполнении бюджета предоставляется в Министерство финансов Республики Мордовия. По результатам рассмотрения отчета об исполнении бюджета  администрация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 принимает решение об его утверждении.</a:t>
            </a:r>
          </a:p>
          <a:p>
            <a:pPr indent="342900">
              <a:buNone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Глава администрации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indent="342900"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>
              <a:buNone/>
            </a:pPr>
            <a:endParaRPr lang="ru-RU" sz="2000" dirty="0" smtClean="0"/>
          </a:p>
          <a:p>
            <a:pPr indent="342900">
              <a:buNone/>
            </a:pP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50059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 достойного уровня жизни его граждан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Многочисленные функции по обеспечению образования, безопасности граждан государство осуществляет при помощи муниципального бюджета.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r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В.В.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Гарикова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Управление финансов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42900" algn="r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188640"/>
            <a:ext cx="7756263" cy="17281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Обращение Заместителя Главы администрации муниципального района – начальника управления по финансово – экономической работе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район </a:t>
            </a:r>
            <a:endParaRPr lang="ru-RU" sz="3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247900"/>
            <a:ext cx="7416823" cy="4277444"/>
          </a:xfrm>
        </p:spPr>
      </p:pic>
      <p:sp>
        <p:nvSpPr>
          <p:cNvPr id="4" name="TextBox 3"/>
          <p:cNvSpPr txBox="1"/>
          <p:nvPr/>
        </p:nvSpPr>
        <p:spPr>
          <a:xfrm>
            <a:off x="7429520" y="2214554"/>
            <a:ext cx="114300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3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,3% уровень безработицы</a:t>
            </a:r>
            <a:endParaRPr lang="ru-RU" sz="13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2357430"/>
            <a:ext cx="121444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1"/>
                </a:solidFill>
              </a:rPr>
              <a:t>13305 Численность населения</a:t>
            </a:r>
            <a:endParaRPr lang="ru-RU" sz="1300" b="1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2285993"/>
            <a:ext cx="164307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1"/>
                </a:solidFill>
              </a:rPr>
              <a:t>13 738 руб.  Среднемесячная номинальная начисленная заработная плата</a:t>
            </a:r>
            <a:endParaRPr lang="ru-RU" sz="1300" b="1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5643578"/>
            <a:ext cx="10715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1"/>
                </a:solidFill>
              </a:rPr>
              <a:t>95733 га Площадь территории</a:t>
            </a:r>
            <a:endParaRPr lang="ru-RU" sz="1300" b="1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0760" y="5214950"/>
            <a:ext cx="207170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accent1"/>
                </a:solidFill>
              </a:rPr>
              <a:t>1</a:t>
            </a:r>
            <a:r>
              <a:rPr lang="en-US" sz="1300" b="1" dirty="0" smtClean="0">
                <a:solidFill>
                  <a:schemeClr val="accent1"/>
                </a:solidFill>
              </a:rPr>
              <a:t>5</a:t>
            </a:r>
            <a:r>
              <a:rPr lang="ru-RU" sz="1300" b="1" dirty="0" smtClean="0">
                <a:solidFill>
                  <a:schemeClr val="accent1"/>
                </a:solidFill>
              </a:rPr>
              <a:t> </a:t>
            </a:r>
            <a:r>
              <a:rPr lang="ru-RU" sz="1300" b="1" dirty="0" smtClean="0">
                <a:solidFill>
                  <a:schemeClr val="accent1"/>
                </a:solidFill>
              </a:rPr>
              <a:t>муниципальных образований на территории </a:t>
            </a:r>
            <a:r>
              <a:rPr lang="ru-RU" sz="1300" b="1" dirty="0" err="1" smtClean="0">
                <a:solidFill>
                  <a:schemeClr val="accent1"/>
                </a:solidFill>
              </a:rPr>
              <a:t>Большеберезниковского</a:t>
            </a:r>
            <a:r>
              <a:rPr lang="ru-RU" sz="1300" b="1" dirty="0" smtClean="0">
                <a:solidFill>
                  <a:schemeClr val="accent1"/>
                </a:solidFill>
              </a:rPr>
              <a:t> муниципального района</a:t>
            </a:r>
            <a:endParaRPr lang="ru-RU" sz="13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план доходов и расходов государства на финансовый год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свод </a:t>
            </a:r>
            <a:r>
              <a:rPr lang="ru-RU" sz="1750" dirty="0">
                <a:latin typeface="Times New Roman" pitchFamily="18" charset="0"/>
                <a:cs typeface="Times New Roman" pitchFamily="18" charset="0"/>
              </a:rPr>
              <a:t>районного и сельских поселений </a:t>
            </a:r>
            <a:endParaRPr lang="ru-RU" sz="175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r>
              <a:rPr lang="ru-RU" sz="175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1750" dirty="0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 </a:t>
            </a:r>
            <a:endParaRPr lang="ru-RU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Объект 25"/>
          <p:cNvSpPr>
            <a:spLocks noGrp="1"/>
          </p:cNvSpPr>
          <p:nvPr>
            <p:ph idx="1"/>
          </p:nvPr>
        </p:nvSpPr>
        <p:spPr>
          <a:xfrm>
            <a:off x="298593" y="1412776"/>
            <a:ext cx="2448271" cy="122473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23528" y="2708920"/>
            <a:ext cx="165618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 smtClean="0"/>
              <a:t>трансферты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323528" y="3614460"/>
            <a:ext cx="2016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799325" y="2739116"/>
            <a:ext cx="266429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799325" y="3356808"/>
            <a:ext cx="266429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 субъекта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814853" y="3974500"/>
            <a:ext cx="266429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Местный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652120" y="2713717"/>
            <a:ext cx="1872208" cy="1717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Штриховая стрелка вправо 39"/>
          <p:cNvSpPr/>
          <p:nvPr/>
        </p:nvSpPr>
        <p:spPr>
          <a:xfrm>
            <a:off x="6588224" y="1412775"/>
            <a:ext cx="2304256" cy="11521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Выгнутая влево стрелка 40"/>
          <p:cNvSpPr/>
          <p:nvPr/>
        </p:nvSpPr>
        <p:spPr>
          <a:xfrm>
            <a:off x="2168584" y="2761597"/>
            <a:ext cx="443488" cy="9521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Арка 41"/>
          <p:cNvSpPr/>
          <p:nvPr/>
        </p:nvSpPr>
        <p:spPr>
          <a:xfrm rot="16200000">
            <a:off x="2358779" y="3686537"/>
            <a:ext cx="914400" cy="4572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Арка 42"/>
          <p:cNvSpPr/>
          <p:nvPr/>
        </p:nvSpPr>
        <p:spPr>
          <a:xfrm rot="10800000">
            <a:off x="3235610" y="4304303"/>
            <a:ext cx="3356380" cy="254793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044579" y="4640024"/>
            <a:ext cx="4104456" cy="340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351205" y="5187085"/>
            <a:ext cx="22322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351205" y="5730021"/>
            <a:ext cx="25608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613324" y="6206767"/>
            <a:ext cx="279180" cy="2679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3981937" y="6136125"/>
            <a:ext cx="1188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616116" y="5187085"/>
            <a:ext cx="2340260" cy="3356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636522" y="5730021"/>
            <a:ext cx="20882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689496" y="4845469"/>
            <a:ext cx="252028" cy="2596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7923331" y="4811228"/>
            <a:ext cx="1160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(направления использования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2010-2014 годы</a:t>
            </a:r>
            <a:endParaRPr lang="ru-RU" sz="28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2014 году</a:t>
            </a:r>
            <a:endParaRPr lang="ru-RU" sz="2800" b="1" dirty="0"/>
          </a:p>
        </p:txBody>
      </p:sp>
      <p:graphicFrame>
        <p:nvGraphicFramePr>
          <p:cNvPr id="4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54946324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2010- 2014 годы</a:t>
            </a:r>
            <a:endParaRPr lang="ru-RU" sz="28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68497198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01286706"/>
              </p:ext>
            </p:extLst>
          </p:nvPr>
        </p:nvGraphicFramePr>
        <p:xfrm>
          <a:off x="457200" y="1214423"/>
          <a:ext cx="8229600" cy="5258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7742"/>
                <a:gridCol w="1214446"/>
                <a:gridCol w="1143008"/>
                <a:gridCol w="1114404"/>
              </a:tblGrid>
              <a:tr h="59733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 </a:t>
                      </a:r>
                      <a:r>
                        <a:rPr lang="ru-RU" sz="15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35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149 626,5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165 247,7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175 677,6</a:t>
                      </a:r>
                      <a:endParaRPr lang="ru-RU" sz="1800" b="1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15 860,8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20 852,9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25 398,3</a:t>
                      </a:r>
                      <a:endParaRPr lang="ru-RU" dirty="0"/>
                    </a:p>
                  </a:txBody>
                  <a:tcPr/>
                </a:tc>
              </a:tr>
              <a:tr h="540446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656,6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40446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4 060,8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1 428,4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1 544,6</a:t>
                      </a:r>
                      <a:endParaRPr lang="ru-RU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2 960,4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20,1</a:t>
                      </a:r>
                      <a:endParaRPr lang="ru-RU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85 820,7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109 776,9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121 117,7</a:t>
                      </a:r>
                      <a:endParaRPr lang="ru-RU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3 439,0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4 156,3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7 048,5</a:t>
                      </a:r>
                      <a:endParaRPr lang="ru-RU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19 920,1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11 601,2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18 252,2</a:t>
                      </a:r>
                      <a:endParaRPr lang="ru-RU" dirty="0"/>
                    </a:p>
                  </a:txBody>
                  <a:tcPr/>
                </a:tc>
              </a:tr>
              <a:tr h="35934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81,0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95,5</a:t>
                      </a:r>
                      <a:endParaRPr lang="ru-RU" dirty="0"/>
                    </a:p>
                  </a:txBody>
                  <a:tcPr/>
                </a:tc>
              </a:tr>
              <a:tr h="540446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161,9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430,0</a:t>
                      </a:r>
                      <a:endParaRPr lang="ru-RU" dirty="0"/>
                    </a:p>
                  </a:txBody>
                  <a:tcPr/>
                </a:tc>
              </a:tr>
              <a:tr h="46350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16 827,1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17 173,5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1 770,7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68050758"/>
              </p:ext>
            </p:extLst>
          </p:nvPr>
        </p:nvGraphicFramePr>
        <p:xfrm>
          <a:off x="457200" y="1285861"/>
          <a:ext cx="8229600" cy="5083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6370"/>
                <a:gridCol w="1000132"/>
                <a:gridCol w="1071570"/>
                <a:gridCol w="971528"/>
              </a:tblGrid>
              <a:tr h="7596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 </a:t>
                      </a:r>
                      <a:r>
                        <a:rPr lang="ru-RU" sz="15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  <a:p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7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5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1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5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Расходная часть </a:t>
            </a:r>
            <a:r>
              <a:rPr lang="ru-RU" sz="27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(на душу населения)</a:t>
            </a: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10482852"/>
              </p:ext>
            </p:extLst>
          </p:nvPr>
        </p:nvGraphicFramePr>
        <p:xfrm>
          <a:off x="457200" y="1071546"/>
          <a:ext cx="8229600" cy="5612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858"/>
                <a:gridCol w="1428760"/>
                <a:gridCol w="1143008"/>
                <a:gridCol w="1204478"/>
                <a:gridCol w="981496"/>
              </a:tblGrid>
              <a:tr h="602187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  <a:p>
                      <a:pPr algn="ctr"/>
                      <a:endParaRPr lang="ru-RU" sz="1500" dirty="0"/>
                    </a:p>
                  </a:txBody>
                  <a:tcPr>
                    <a:solidFill>
                      <a:srgbClr val="9933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Исполнено</a:t>
                      </a:r>
                      <a:endParaRPr lang="ru-RU" sz="1400" dirty="0"/>
                    </a:p>
                  </a:txBody>
                  <a:tcPr>
                    <a:solidFill>
                      <a:srgbClr val="99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107">
                <a:tc vMerge="1">
                  <a:txBody>
                    <a:bodyPr/>
                    <a:lstStyle/>
                    <a:p>
                      <a:pPr algn="ctr"/>
                      <a:endParaRPr lang="ru-RU" sz="15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  <a:p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</a:tr>
              <a:tr h="3010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2 960,4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70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0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 на поддержку животноводства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2 5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4606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5732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703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Мероприятия в области строительства, архитектуры и градостроительства (разработка правил землепользования и застройки и разработка генплана)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420,0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Сельское хозяйство</a:t>
            </a:r>
            <a:endParaRPr lang="ru-RU" sz="3200" b="1" dirty="0"/>
          </a:p>
        </p:txBody>
      </p:sp>
      <p:pic>
        <p:nvPicPr>
          <p:cNvPr id="1026" name="Picture 2" descr="D:\Шачинова\Бюджет для граждан\Исполнение 2014г\колос пшениц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142852"/>
            <a:ext cx="1714512" cy="857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Структура бюджетных расходов на социальную сферу</a:t>
            </a:r>
            <a:endParaRPr lang="ru-RU" sz="2800" b="1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65077736"/>
              </p:ext>
            </p:extLst>
          </p:nvPr>
        </p:nvGraphicFramePr>
        <p:xfrm>
          <a:off x="467544" y="2204864"/>
          <a:ext cx="3009404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63865335"/>
              </p:ext>
            </p:extLst>
          </p:nvPr>
        </p:nvGraphicFramePr>
        <p:xfrm>
          <a:off x="3131840" y="2276872"/>
          <a:ext cx="302433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72339249"/>
              </p:ext>
            </p:extLst>
          </p:nvPr>
        </p:nvGraphicFramePr>
        <p:xfrm>
          <a:off x="5940152" y="2276872"/>
          <a:ext cx="3009900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61230924"/>
              </p:ext>
            </p:extLst>
          </p:nvPr>
        </p:nvGraphicFramePr>
        <p:xfrm>
          <a:off x="698500" y="2247900"/>
          <a:ext cx="774699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2758"/>
                <a:gridCol w="1277726"/>
                <a:gridCol w="1008731"/>
                <a:gridCol w="1008731"/>
                <a:gridCol w="1049053"/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Исполнено</a:t>
                      </a:r>
                      <a:endParaRPr lang="ru-RU" sz="1400" dirty="0"/>
                    </a:p>
                  </a:txBody>
                  <a:tcPr>
                    <a:solidFill>
                      <a:srgbClr val="99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sz="15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85 820,6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109 776,9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121 117,7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6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57,4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66,4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68,9</a:t>
                      </a:r>
                      <a:endParaRPr lang="ru-RU" sz="1600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10 816,0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15 961,5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18 104,1</a:t>
                      </a:r>
                      <a:endParaRPr lang="ru-RU" sz="1600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74 141,9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90 104,1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99 141,6</a:t>
                      </a:r>
                      <a:endParaRPr lang="ru-RU" sz="1600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35,0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2 747,1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2 829,7</a:t>
                      </a:r>
                      <a:endParaRPr lang="ru-RU" sz="1600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827,7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964,2</a:t>
                      </a:r>
                      <a:endParaRPr lang="ru-RU" sz="16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1 042,3</a:t>
                      </a:r>
                      <a:endParaRPr lang="ru-RU" sz="1600" dirty="0"/>
                    </a:p>
                  </a:txBody>
                  <a:tcPr marL="86077" marR="86077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«Образование»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Шачинова\Бюджет для граждан\Исполнение 2014г\образовани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1571635" cy="150019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85147725"/>
              </p:ext>
            </p:extLst>
          </p:nvPr>
        </p:nvGraphicFramePr>
        <p:xfrm>
          <a:off x="683568" y="2132856"/>
          <a:ext cx="7747000" cy="3507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5708"/>
                <a:gridCol w="2001292"/>
              </a:tblGrid>
              <a:tr h="522668">
                <a:tc>
                  <a:txBody>
                    <a:bodyPr/>
                    <a:lstStyle/>
                    <a:p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организацию отдыха детей в загородных стационарных детских оздоровительных лагерях ОАО «Орбита»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2 806,2 тыс. рублей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54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строительство теплых туалетов в МБОУ "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Паракинская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основная общеобразовательная школа"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150,0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строительство теплых туалетов  в МБОУ "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Починковская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основная общеобразовательная школа"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252,0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890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строительство теплых туалетов в МБОУ "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Старонайманская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начальная общеобразовательная школа"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муниципального района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144,4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капитальный ремонт спортивного зала МБОУ "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Марьяновская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средняя общеобразовательная школа"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703,9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58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организацию отдыха, оздоровления и занятости детей в каникулярное время в загородных стационарных детских оздоровительных лагерях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382,2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40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строительство пандуса в МБОУ «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Большеберезниковская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средняя 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бщеобразовательная школа"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673,5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Бюджетные средства направленные в объекты образования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2683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0267917"/>
              </p:ext>
            </p:extLst>
          </p:nvPr>
        </p:nvGraphicFramePr>
        <p:xfrm>
          <a:off x="457200" y="2195037"/>
          <a:ext cx="8229600" cy="2591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744"/>
                <a:gridCol w="1789940"/>
                <a:gridCol w="1000132"/>
                <a:gridCol w="928694"/>
                <a:gridCol w="900090"/>
              </a:tblGrid>
              <a:tr h="733057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</a:rPr>
                        <a:t>Исполнено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3716">
                <a:tc vMerge="1">
                  <a:txBody>
                    <a:bodyPr/>
                    <a:lstStyle/>
                    <a:p>
                      <a:pPr algn="ctr"/>
                      <a:endParaRPr lang="ru-RU" sz="15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</a:tr>
              <a:tr h="52833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3 439,0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4 156,3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7 048,5</a:t>
                      </a:r>
                      <a:endParaRPr lang="ru-RU" sz="1800" b="1" dirty="0"/>
                    </a:p>
                  </a:txBody>
                  <a:tcPr/>
                </a:tc>
              </a:tr>
              <a:tr h="5077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2,3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2,5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4,0</a:t>
                      </a:r>
                      <a:endParaRPr lang="ru-RU" sz="1800" dirty="0"/>
                    </a:p>
                  </a:txBody>
                  <a:tcPr/>
                </a:tc>
              </a:tr>
              <a:tr h="4484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8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3 439,0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4 156,3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7 048,5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Расходы по отрасли «Культура»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Шачинова\Бюджет для граждан\Исполнение 2014г\культур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28860" cy="18573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38021906"/>
              </p:ext>
            </p:extLst>
          </p:nvPr>
        </p:nvGraphicFramePr>
        <p:xfrm>
          <a:off x="698500" y="2247900"/>
          <a:ext cx="77470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3740"/>
                <a:gridCol w="17132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капитальный ремонт здания Муниципального бюджетного образовательного учреждения дополнительного образования детей «</a:t>
                      </a:r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Большеберезниковская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детская школа искусств»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799,9 тыс. рублей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приобретение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звукоусилительного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оборудования для муниципального бюджетного учреждения культуры «Культурно - досуговый центр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района» 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14 тыс. рублей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приобретение проектора для муниципального бюджетного учреждения культуры «Культурно - досуговый центр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района»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30,0 тыс. рублей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подключение общедоступных библиотек к сети Интернет в МБУК «Культурно-досуговый центр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Мордовия» 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90,0 тыс. рублей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приобретения автомобиля для муниципального бюджетного учреждения культуры «Культурно - досуговый центр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района»</a:t>
                      </a:r>
                    </a:p>
                    <a:p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600,0 тыс. рублей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капитальный ремонт кровли здания муниципального бюджетного учреждения культуры «Культурно - досуговый центр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муниципального района»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1 073,0 тыс. рублей</a:t>
                      </a:r>
                      <a:endParaRPr lang="ru-RU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Бюджетные средства направленные в объекты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245188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2889858"/>
              </p:ext>
            </p:extLst>
          </p:nvPr>
        </p:nvGraphicFramePr>
        <p:xfrm>
          <a:off x="698500" y="2247900"/>
          <a:ext cx="77470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436"/>
                <a:gridCol w="1440160"/>
                <a:gridCol w="1008112"/>
                <a:gridCol w="1019488"/>
                <a:gridCol w="981804"/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Исполнено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sz="15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b="1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19 920,1</a:t>
                      </a:r>
                      <a:endParaRPr lang="ru-RU" b="1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11 601,2</a:t>
                      </a:r>
                      <a:endParaRPr lang="ru-RU" b="1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18 252,2</a:t>
                      </a:r>
                      <a:endParaRPr lang="ru-RU" b="1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13,3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7,0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10,4</a:t>
                      </a:r>
                      <a:endParaRPr lang="ru-RU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Пенсионное обеспечение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686,1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787,4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1 182,0</a:t>
                      </a:r>
                      <a:endParaRPr lang="ru-RU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Социальное</a:t>
                      </a:r>
                      <a:r>
                        <a:rPr lang="ru-RU" baseline="0" dirty="0" smtClean="0"/>
                        <a:t> обеспечение населения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12 186,1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4 593,6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5 928,9</a:t>
                      </a:r>
                      <a:endParaRPr lang="ru-RU" dirty="0"/>
                    </a:p>
                  </a:txBody>
                  <a:tcPr marL="86077" marR="86077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Охрана семьи и детства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7 047,9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6 220,2</a:t>
                      </a:r>
                      <a:endParaRPr lang="ru-RU" dirty="0"/>
                    </a:p>
                  </a:txBody>
                  <a:tcPr marL="86077" marR="8607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11 141,3</a:t>
                      </a:r>
                      <a:endParaRPr lang="ru-RU" dirty="0"/>
                    </a:p>
                  </a:txBody>
                  <a:tcPr marL="86077" marR="86077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  Расходы по отрасли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 «Социальная политика»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D:\Шачинова\Бюджет для граждан\Исполнение 2014г\социальная полити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52"/>
            <a:ext cx="2733675" cy="1809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37473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45545874"/>
              </p:ext>
            </p:extLst>
          </p:nvPr>
        </p:nvGraphicFramePr>
        <p:xfrm>
          <a:off x="457200" y="2228136"/>
          <a:ext cx="8229600" cy="2343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2752"/>
                <a:gridCol w="1646494"/>
                <a:gridCol w="1000132"/>
                <a:gridCol w="928694"/>
                <a:gridCol w="971528"/>
              </a:tblGrid>
              <a:tr h="453624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Исполнено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3624">
                <a:tc vMerge="1">
                  <a:txBody>
                    <a:bodyPr/>
                    <a:lstStyle/>
                    <a:p>
                      <a:pPr algn="ctr"/>
                      <a:endParaRPr lang="ru-RU" sz="15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3300"/>
                    </a:solidFill>
                  </a:tcPr>
                </a:tc>
              </a:tr>
              <a:tr h="478875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81,0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95,5</a:t>
                      </a:r>
                      <a:endParaRPr lang="ru-RU" b="1" dirty="0"/>
                    </a:p>
                  </a:txBody>
                  <a:tcPr/>
                </a:tc>
              </a:tr>
              <a:tr h="4788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</a:tr>
              <a:tr h="4788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81,0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95,5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D:\Шачинова\Бюджет для граждан\Исполнение 2014г\спорт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42852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24539253"/>
              </p:ext>
            </p:extLst>
          </p:nvPr>
        </p:nvGraphicFramePr>
        <p:xfrm>
          <a:off x="698500" y="2247900"/>
          <a:ext cx="7747000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6779"/>
                <a:gridCol w="542022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предоставляются на </a:t>
                      </a:r>
                      <a:r>
                        <a:rPr lang="ru-RU" sz="2000" b="0" u="sng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определенные цели</a:t>
                      </a:r>
                      <a:endParaRPr lang="ru-RU" sz="2000" b="0" u="sng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- п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редоставляются </a:t>
                      </a:r>
                      <a:r>
                        <a:rPr lang="ru-RU" sz="2000" b="0" u="sng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определенные цели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 условиях </a:t>
                      </a:r>
                      <a:r>
                        <a:rPr lang="ru-RU" sz="2000" b="0" u="sng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софинансирования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(долевого финансирования) расходов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предоставляются </a:t>
                      </a:r>
                      <a:r>
                        <a:rPr lang="ru-RU" sz="2000" b="0" u="sng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 целевого назначения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(в качестве финансовой помощи)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предоставляются в случаях и порядке,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077" marR="86077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 – финансовая помощь, передаваемая бюджету другого уровня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Финансовая помощь сельским поселениям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34013373"/>
              </p:ext>
            </p:extLst>
          </p:nvPr>
        </p:nvGraphicFramePr>
        <p:xfrm>
          <a:off x="698500" y="2247900"/>
          <a:ext cx="3373434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829406241"/>
              </p:ext>
            </p:extLst>
          </p:nvPr>
        </p:nvGraphicFramePr>
        <p:xfrm>
          <a:off x="3857620" y="2357430"/>
          <a:ext cx="2752725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098985551"/>
              </p:ext>
            </p:extLst>
          </p:nvPr>
        </p:nvGraphicFramePr>
        <p:xfrm>
          <a:off x="6143636" y="2214554"/>
          <a:ext cx="2357454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администрации муниципального района – начальник управления по финансово – экономической работе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Контактные данные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1493</TotalTime>
  <Words>1626</Words>
  <Application>Microsoft Office PowerPoint</Application>
  <PresentationFormat>Экран (4:3)</PresentationFormat>
  <Paragraphs>403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Твердый переплет</vt:lpstr>
      <vt:lpstr> Бюджет для граждан  </vt:lpstr>
      <vt:lpstr>Уважаемые жители Большеберезниковского района</vt:lpstr>
      <vt:lpstr>Обращение Заместителя Главы администрации муниципального района – начальника управления по финансово – экономической работе</vt:lpstr>
      <vt:lpstr>Большеберезниковский район </vt:lpstr>
      <vt:lpstr>Словарь</vt:lpstr>
      <vt:lpstr>Основные понятия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Динамика доходов бюджета Большеберезниковского муниципального района Республики Мордовия за 2010-2014 годы</vt:lpstr>
      <vt:lpstr>Структура налоговых доходов бюджета Большеберезниковского муниципального района в 2014 году</vt:lpstr>
      <vt:lpstr>Основные характеристики бюджета Большеберезниковского муниципального района за 2010- 2014 годы</vt:lpstr>
      <vt:lpstr>Расходная часть бюджета Большеберезниковского муниципального района</vt:lpstr>
      <vt:lpstr>Расходная часть Большеберезниковского муниципального района (на душу населения)</vt:lpstr>
      <vt:lpstr>                  Сельское хозяйство</vt:lpstr>
      <vt:lpstr>Структура бюджетных расходов на социальную сферу</vt:lpstr>
      <vt:lpstr>Расходы по отрасли «Образование»</vt:lpstr>
      <vt:lpstr>Бюджетные средства направленные в объекты образования</vt:lpstr>
      <vt:lpstr>Расходы по отрасли «Культура»</vt:lpstr>
      <vt:lpstr>Бюджетные средства направленные в объекты культуры</vt:lpstr>
      <vt:lpstr>                                Расходы по отрасли                                 «Социальная политика»</vt:lpstr>
      <vt:lpstr>Расходы по отрасли «Спорт»</vt:lpstr>
      <vt:lpstr>Межбюджетные трансферты – финансовая помощь, передаваемая бюджету другого уровня</vt:lpstr>
      <vt:lpstr>Финансовая помощь сельским поселениям</vt:lpstr>
      <vt:lpstr>Контактные данные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Бюджет для граждан на 2015 год и на плановый период 2016 и 2017 годов</dc:title>
  <dc:creator>Администратор</dc:creator>
  <cp:lastModifiedBy>Администратор</cp:lastModifiedBy>
  <cp:revision>278</cp:revision>
  <dcterms:created xsi:type="dcterms:W3CDTF">2015-05-12T06:50:54Z</dcterms:created>
  <dcterms:modified xsi:type="dcterms:W3CDTF">2015-10-02T06:45:12Z</dcterms:modified>
</cp:coreProperties>
</file>