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8"/>
  </p:notesMasterIdLst>
  <p:sldIdLst>
    <p:sldId id="256" r:id="rId2"/>
    <p:sldId id="257" r:id="rId3"/>
    <p:sldId id="271" r:id="rId4"/>
    <p:sldId id="258" r:id="rId5"/>
    <p:sldId id="259" r:id="rId6"/>
    <p:sldId id="260" r:id="rId7"/>
    <p:sldId id="261" r:id="rId8"/>
    <p:sldId id="285" r:id="rId9"/>
    <p:sldId id="262" r:id="rId10"/>
    <p:sldId id="286" r:id="rId11"/>
    <p:sldId id="263" r:id="rId12"/>
    <p:sldId id="280" r:id="rId13"/>
    <p:sldId id="281" r:id="rId14"/>
    <p:sldId id="282" r:id="rId15"/>
    <p:sldId id="264" r:id="rId16"/>
    <p:sldId id="265" r:id="rId17"/>
    <p:sldId id="278" r:id="rId18"/>
    <p:sldId id="287" r:id="rId19"/>
    <p:sldId id="279" r:id="rId20"/>
    <p:sldId id="266" r:id="rId21"/>
    <p:sldId id="267" r:id="rId22"/>
    <p:sldId id="268" r:id="rId23"/>
    <p:sldId id="269" r:id="rId24"/>
    <p:sldId id="270" r:id="rId25"/>
    <p:sldId id="283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2015-2017&#1075;&#1075;\&#1073;&#1102;&#1076;&#1078;&#1077;&#1090;%202015-2017&#1075;&#1075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2015-2017&#1075;&#1075;\&#1073;&#1102;&#1076;&#1078;&#1077;&#1090;%202015-2017&#1075;&#1075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2015-2017&#1075;&#1075;\&#1073;&#1102;&#1076;&#1078;&#1077;&#1090;%202015-2017&#1075;&#1075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2015-2017&#1075;&#1075;\&#1073;&#1102;&#1076;&#1078;&#1077;&#1090;%202015-2017&#1075;&#1075;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5190249036220614E-2"/>
          <c:y val="4.3158482740677816E-2"/>
          <c:w val="0.85952452124040035"/>
          <c:h val="0.86705812663515125"/>
        </c:manualLayout>
      </c:layout>
      <c:bar3DChart>
        <c:barDir val="col"/>
        <c:grouping val="standard"/>
        <c:ser>
          <c:idx val="0"/>
          <c:order val="0"/>
          <c:tx>
            <c:strRef>
              <c:f>'доходы, расходы'!$B$2</c:f>
              <c:strCache>
                <c:ptCount val="1"/>
                <c:pt idx="0">
                  <c:v>доходы</c:v>
                </c:pt>
              </c:strCache>
            </c:strRef>
          </c:tx>
          <c:dPt>
            <c:idx val="0"/>
            <c:spPr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160,3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169,2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164,6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186,7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196,2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'доходы, расходы'!$A$3:$A$7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'доходы, расходы'!$B$3:$B$7</c:f>
              <c:numCache>
                <c:formatCode>0.0</c:formatCode>
                <c:ptCount val="5"/>
                <c:pt idx="0">
                  <c:v>160312000</c:v>
                </c:pt>
                <c:pt idx="1">
                  <c:v>169234700</c:v>
                </c:pt>
                <c:pt idx="2">
                  <c:v>164582400</c:v>
                </c:pt>
                <c:pt idx="3">
                  <c:v>186710500</c:v>
                </c:pt>
                <c:pt idx="4">
                  <c:v>196227000</c:v>
                </c:pt>
              </c:numCache>
            </c:numRef>
          </c:val>
        </c:ser>
        <c:ser>
          <c:idx val="1"/>
          <c:order val="1"/>
          <c:tx>
            <c:strRef>
              <c:f>'доходы, расходы'!$C$2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165,2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175,7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172,2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187,3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196,8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'доходы, расходы'!$A$3:$A$7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'доходы, расходы'!$C$3:$C$7</c:f>
              <c:numCache>
                <c:formatCode>0.0</c:formatCode>
                <c:ptCount val="5"/>
                <c:pt idx="0">
                  <c:v>165247700</c:v>
                </c:pt>
                <c:pt idx="1">
                  <c:v>175677600</c:v>
                </c:pt>
                <c:pt idx="2">
                  <c:v>172152400</c:v>
                </c:pt>
                <c:pt idx="3">
                  <c:v>187285500</c:v>
                </c:pt>
                <c:pt idx="4">
                  <c:v>196802000</c:v>
                </c:pt>
              </c:numCache>
            </c:numRef>
          </c:val>
        </c:ser>
        <c:shape val="cylinder"/>
        <c:axId val="114064768"/>
        <c:axId val="120147328"/>
        <c:axId val="114058560"/>
      </c:bar3DChart>
      <c:catAx>
        <c:axId val="1140647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147328"/>
        <c:crosses val="autoZero"/>
        <c:auto val="1"/>
        <c:lblAlgn val="ctr"/>
        <c:lblOffset val="100"/>
      </c:catAx>
      <c:valAx>
        <c:axId val="120147328"/>
        <c:scaling>
          <c:orientation val="minMax"/>
        </c:scaling>
        <c:axPos val="l"/>
        <c:numFmt formatCode="0.0" sourceLinked="1"/>
        <c:tickLblPos val="nextTo"/>
        <c:crossAx val="114064768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2.084674578966049E-2"/>
                <c:y val="7.855803738818383E-2"/>
              </c:manualLayout>
            </c:layout>
            <c:tx>
              <c:rich>
                <a:bodyPr rot="0" vert="horz"/>
                <a:lstStyle/>
                <a:p>
                  <a:pPr>
                    <a:defRPr/>
                  </a:pPr>
                  <a:r>
                    <a:rPr lang="ru-RU"/>
                    <a:t>Млн. рублей</a:t>
                  </a:r>
                </a:p>
              </c:rich>
            </c:tx>
          </c:dispUnitsLbl>
        </c:dispUnits>
      </c:valAx>
      <c:serAx>
        <c:axId val="114058560"/>
        <c:scaling>
          <c:orientation val="minMax"/>
        </c:scaling>
        <c:delete val="1"/>
        <c:axPos val="b"/>
        <c:tickLblPos val="none"/>
        <c:crossAx val="120147328"/>
        <c:crosses val="autoZero"/>
      </c:serAx>
    </c:plotArea>
    <c:legend>
      <c:legendPos val="r"/>
      <c:layout>
        <c:manualLayout>
          <c:xMode val="edge"/>
          <c:yMode val="edge"/>
          <c:x val="0.30804303975891906"/>
          <c:y val="0.84671659931820042"/>
          <c:w val="0.32787495313085901"/>
          <c:h val="0.11981715272528767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2650784723338157"/>
          <c:y val="2.8697119700428375E-2"/>
          <c:w val="0.5858255664470513"/>
          <c:h val="0.86183056759598864"/>
        </c:manualLayout>
      </c:layout>
      <c:bar3DChart>
        <c:barDir val="col"/>
        <c:grouping val="clustered"/>
        <c:ser>
          <c:idx val="0"/>
          <c:order val="0"/>
          <c:tx>
            <c:strRef>
              <c:f>доходы!$B$2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2,6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1,8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2,1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2,0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2,3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доходы!$A$3:$A$7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доходы!$B$3:$B$7</c:f>
              <c:numCache>
                <c:formatCode>0.0</c:formatCode>
                <c:ptCount val="5"/>
                <c:pt idx="0">
                  <c:v>2617200</c:v>
                </c:pt>
                <c:pt idx="1">
                  <c:v>1821000</c:v>
                </c:pt>
                <c:pt idx="2">
                  <c:v>2068900</c:v>
                </c:pt>
                <c:pt idx="3">
                  <c:v>1964400</c:v>
                </c:pt>
                <c:pt idx="4">
                  <c:v>2345400</c:v>
                </c:pt>
              </c:numCache>
            </c:numRef>
          </c:val>
        </c:ser>
        <c:ser>
          <c:idx val="1"/>
          <c:order val="1"/>
          <c:tx>
            <c:strRef>
              <c:f>доходы!$C$2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138,9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152,1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136,6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154,5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160,9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доходы!$A$3:$A$7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доходы!$C$3:$C$7</c:f>
              <c:numCache>
                <c:formatCode>0.0</c:formatCode>
                <c:ptCount val="5"/>
                <c:pt idx="0">
                  <c:v>138930500</c:v>
                </c:pt>
                <c:pt idx="1">
                  <c:v>152069100</c:v>
                </c:pt>
                <c:pt idx="2">
                  <c:v>136657900</c:v>
                </c:pt>
                <c:pt idx="3">
                  <c:v>154457600</c:v>
                </c:pt>
                <c:pt idx="4">
                  <c:v>160938800</c:v>
                </c:pt>
              </c:numCache>
            </c:numRef>
          </c:val>
        </c:ser>
        <c:ser>
          <c:idx val="2"/>
          <c:order val="2"/>
          <c:tx>
            <c:strRef>
              <c:f>доходы!$D$2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18,8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15,5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25,9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30,3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32,9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доходы!$A$3:$A$7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доходы!$D$3:$D$7</c:f>
              <c:numCache>
                <c:formatCode>General</c:formatCode>
                <c:ptCount val="5"/>
                <c:pt idx="0">
                  <c:v>18810100</c:v>
                </c:pt>
                <c:pt idx="1">
                  <c:v>15544600</c:v>
                </c:pt>
                <c:pt idx="2">
                  <c:v>25855600</c:v>
                </c:pt>
                <c:pt idx="3">
                  <c:v>30288500</c:v>
                </c:pt>
                <c:pt idx="4">
                  <c:v>32942800</c:v>
                </c:pt>
              </c:numCache>
            </c:numRef>
          </c:val>
        </c:ser>
        <c:shape val="cylinder"/>
        <c:axId val="120102912"/>
        <c:axId val="120104448"/>
        <c:axId val="0"/>
      </c:bar3DChart>
      <c:catAx>
        <c:axId val="12010291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104448"/>
        <c:crosses val="autoZero"/>
        <c:auto val="1"/>
        <c:lblAlgn val="ctr"/>
        <c:lblOffset val="100"/>
      </c:catAx>
      <c:valAx>
        <c:axId val="120104448"/>
        <c:scaling>
          <c:orientation val="minMax"/>
        </c:scaling>
        <c:axPos val="l"/>
        <c:majorGridlines/>
        <c:numFmt formatCode="0.0" sourceLinked="1"/>
        <c:tickLblPos val="nextTo"/>
        <c:crossAx val="120102912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2.9587551556055497E-2"/>
                <c:y val="1.4127527865408782E-3"/>
              </c:manualLayout>
            </c:layout>
            <c:tx>
              <c:rich>
                <a:bodyPr rot="0" vert="horz"/>
                <a:lstStyle/>
                <a:p>
                  <a:pPr>
                    <a:defRPr/>
                  </a:pPr>
                  <a:r>
                    <a:rPr lang="ru-RU" dirty="0" smtClean="0"/>
                    <a:t>Млн. </a:t>
                  </a:r>
                  <a:r>
                    <a:rPr lang="ru-RU" dirty="0"/>
                    <a:t>рублей</a:t>
                  </a:r>
                </a:p>
              </c:rich>
            </c:tx>
          </c:dispUnitsLbl>
        </c:dispUnits>
      </c:valAx>
    </c:plotArea>
    <c:legend>
      <c:legendPos val="r"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firstSliceAng val="0"/>
      </c:pieChart>
    </c:plotArea>
    <c:legend>
      <c:legendPos val="r"/>
    </c:legend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21029985800955206"/>
          <c:y val="9.8521167852721706E-2"/>
          <c:w val="0.58026423131534766"/>
          <c:h val="0.8553522543468558"/>
        </c:manualLayout>
      </c:layout>
      <c:pie3DChart>
        <c:varyColors val="1"/>
        <c:ser>
          <c:idx val="0"/>
          <c:order val="0"/>
          <c:tx>
            <c:strRef>
              <c:f>структура!$B$1</c:f>
              <c:strCache>
                <c:ptCount val="1"/>
              </c:strCache>
            </c:strRef>
          </c:tx>
          <c:explosion val="30"/>
          <c:dLbls>
            <c:dLbl>
              <c:idx val="0"/>
              <c:layout>
                <c:manualLayout>
                  <c:x val="8.6739382986962751E-3"/>
                  <c:y val="-3.3437649793219295E-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75,4</a:t>
                    </a:r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 налог на доходы физических лиц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-6.065573770491807E-2"/>
                  <c:y val="0.11085349291680319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Единый налог на вмененный доход </a:t>
                    </a:r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19,3%</a:t>
                    </a: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>
                <c:manualLayout>
                  <c:x val="-4.1801471537369302E-2"/>
                  <c:y val="2.2922633147880886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Единый сельско-хозяйственный налог </a:t>
                    </a:r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0,2</a:t>
                    </a:r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howVal val="1"/>
            </c:dLbl>
            <c:dLbl>
              <c:idx val="3"/>
              <c:layout>
                <c:manualLayout>
                  <c:x val="0.12887866270814502"/>
                  <c:y val="-2.2922633147880879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5,1%</a:t>
                    </a: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 государственная пошлина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структура!$A$2:$A$5</c:f>
              <c:strCache>
                <c:ptCount val="4"/>
                <c:pt idx="0">
                  <c:v>Налог на доходы физических лиц</c:v>
                </c:pt>
                <c:pt idx="1">
                  <c:v>Единый налог на вмененный доход</c:v>
                </c:pt>
                <c:pt idx="2">
                  <c:v>Единый сельскохозяйственный налог</c:v>
                </c:pt>
                <c:pt idx="3">
                  <c:v>Государственная пошлина</c:v>
                </c:pt>
              </c:strCache>
            </c:strRef>
          </c:cat>
          <c:val>
            <c:numRef>
              <c:f>структура!$B$2:$B$5</c:f>
              <c:numCache>
                <c:formatCode>0.0%</c:formatCode>
                <c:ptCount val="4"/>
                <c:pt idx="0">
                  <c:v>0.75400000000000078</c:v>
                </c:pt>
                <c:pt idx="1">
                  <c:v>0.193</c:v>
                </c:pt>
                <c:pt idx="2">
                  <c:v>2.0000000000000026E-3</c:v>
                </c:pt>
                <c:pt idx="3">
                  <c:v>5.1000000000000004E-2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24499777327559266"/>
                  <c:y val="-0.14268906614686194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83,4%</a:t>
                    </a:r>
                  </a:p>
                </c:rich>
              </c:tx>
              <c:dLblPos val="bestFit"/>
              <c:showVal val="1"/>
            </c:dLbl>
            <c:dLbl>
              <c:idx val="1"/>
              <c:layout>
                <c:manualLayout>
                  <c:x val="0.30736454454821066"/>
                  <c:y val="-5.048262194003014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2014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dLblPos val="bestFit"/>
              <c:showVal val="1"/>
            </c:dLbl>
            <c:dLblPos val="outEnd"/>
            <c:showVal val="1"/>
          </c:dLbls>
          <c:val>
            <c:numRef>
              <c:f>соц.сфера!$B$3:$C$3</c:f>
              <c:numCache>
                <c:formatCode>0.0%</c:formatCode>
                <c:ptCount val="2"/>
                <c:pt idx="0">
                  <c:v>0.83400000000000019</c:v>
                </c:pt>
                <c:pt idx="1">
                  <c:v>0.16600000000000001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1793015061818529"/>
          <c:y val="0.16957600916971288"/>
          <c:w val="0.85126786987825698"/>
          <c:h val="0.64364156015185325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8783699846284166"/>
                  <c:y val="-0.24331170404749847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84,0%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29529169411592476"/>
                  <c:y val="-5.4956839322273798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2015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val>
            <c:numRef>
              <c:f>соц.сфера!$B$4:$C$4</c:f>
              <c:numCache>
                <c:formatCode>0.0%</c:formatCode>
                <c:ptCount val="2"/>
                <c:pt idx="0">
                  <c:v>0.84000000000000019</c:v>
                </c:pt>
                <c:pt idx="1">
                  <c:v>0.16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697794672217697"/>
          <c:y val="0.18656392675946071"/>
          <c:w val="0.76261220221035608"/>
          <c:h val="0.62687247713217098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9300751199203547"/>
                  <c:y val="-0.27134638575583475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84,4%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27909614746432559"/>
                  <c:y val="-5.252713343264527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>
                        <a:latin typeface="Times New Roman" pitchFamily="18" charset="0"/>
                        <a:cs typeface="Times New Roman" pitchFamily="18" charset="0"/>
                      </a:rPr>
                      <a:t>2016</a:t>
                    </a:r>
                    <a:endParaRPr lang="en-US" sz="14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val>
            <c:numRef>
              <c:f>соц.сфера!$B$5:$C$5</c:f>
              <c:numCache>
                <c:formatCode>0.0%</c:formatCode>
                <c:ptCount val="2"/>
                <c:pt idx="0">
                  <c:v>0.84400000000000019</c:v>
                </c:pt>
                <c:pt idx="1">
                  <c:v>0.15600000000000006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5553095336767123"/>
                  <c:y val="-0.26558823351769101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85,1%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28699386260927923"/>
                  <c:y val="-5.0373067380932349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>
                        <a:latin typeface="Times New Roman" pitchFamily="18" charset="0"/>
                        <a:cs typeface="Times New Roman" pitchFamily="18" charset="0"/>
                      </a:rPr>
                      <a:t>2017</a:t>
                    </a:r>
                    <a:endParaRPr lang="en-US" sz="14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val>
            <c:numRef>
              <c:f>соц.сфера!$B$6:$C$6</c:f>
              <c:numCache>
                <c:formatCode>0.0%</c:formatCode>
                <c:ptCount val="2"/>
                <c:pt idx="0">
                  <c:v>0.8510000000000002</c:v>
                </c:pt>
                <c:pt idx="1">
                  <c:v>0.14900000000000005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2015</a:t>
            </a:r>
          </a:p>
        </c:rich>
      </c:tx>
      <c:layout>
        <c:manualLayout>
          <c:xMode val="edge"/>
          <c:yMode val="edge"/>
          <c:x val="0.6139593163446031"/>
          <c:y val="0.16036807443628975"/>
        </c:manualLayout>
      </c:layout>
    </c:title>
    <c:plotArea>
      <c:layout>
        <c:manualLayout>
          <c:layoutTarget val="inner"/>
          <c:xMode val="edge"/>
          <c:yMode val="edge"/>
          <c:x val="0.35791480652758995"/>
          <c:y val="0.32352701292259928"/>
          <c:w val="0.63483558631799075"/>
          <c:h val="0.36613354166485584"/>
        </c:manualLayout>
      </c:layout>
      <c:pieChart>
        <c:varyColors val="1"/>
        <c:ser>
          <c:idx val="0"/>
          <c:order val="0"/>
          <c:tx>
            <c:strRef>
              <c:f>'суб. субвен. дотации'!$C$3</c:f>
              <c:strCache>
                <c:ptCount val="1"/>
                <c:pt idx="0">
                  <c:v>2015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33,1%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2089087958299875"/>
                  <c:y val="-0.10256900773309377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66,9%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'суб. субвен. дотации'!$A$4:$B$5</c:f>
              <c:strCache>
                <c:ptCount val="2"/>
                <c:pt idx="0">
                  <c:v>Дотации </c:v>
                </c:pt>
                <c:pt idx="1">
                  <c:v>Иные межбюджетные трансферты</c:v>
                </c:pt>
              </c:strCache>
            </c:strRef>
          </c:cat>
          <c:val>
            <c:numRef>
              <c:f>'суб. субвен. дотации'!$C$4:$C$5</c:f>
              <c:numCache>
                <c:formatCode>0.0%</c:formatCode>
                <c:ptCount val="2"/>
                <c:pt idx="0">
                  <c:v>0.33096694789790176</c:v>
                </c:pt>
                <c:pt idx="1">
                  <c:v>0.66903305210210073</c:v>
                </c:pt>
              </c:numCache>
            </c:numRef>
          </c:val>
        </c:ser>
        <c:firstSliceAng val="0"/>
      </c:pieChart>
    </c:plotArea>
    <c:legend>
      <c:legendPos val="l"/>
      <c:layout>
        <c:manualLayout>
          <c:xMode val="edge"/>
          <c:yMode val="edge"/>
          <c:x val="2.7350235922704375E-2"/>
          <c:y val="0.39208348496572615"/>
          <c:w val="0.4077371017794883"/>
          <c:h val="0.28182054922184147"/>
        </c:manualLayout>
      </c:layout>
    </c:legend>
    <c:plotVisOnly val="1"/>
    <c:dispBlanksAs val="zero"/>
  </c:chart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1255668126808398"/>
          <c:y val="0.31603691949026413"/>
          <c:w val="0.64291849184381045"/>
          <c:h val="0.38055313062312129"/>
        </c:manualLayout>
      </c:layout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27,4%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21671656230684491"/>
                  <c:y val="-0.14996133929204844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72,6%</a:t>
                    </a:r>
                  </a:p>
                </c:rich>
              </c:tx>
              <c:showVal val="1"/>
            </c:dLbl>
            <c:showVal val="1"/>
            <c:showLeaderLines val="1"/>
          </c:dLbls>
          <c:val>
            <c:numRef>
              <c:f>'суб. субвен. дотации'!$E$4:$E$5</c:f>
              <c:numCache>
                <c:formatCode>0.0%</c:formatCode>
                <c:ptCount val="2"/>
                <c:pt idx="0">
                  <c:v>0.27410111644097279</c:v>
                </c:pt>
                <c:pt idx="1">
                  <c:v>0.72589888355902865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5.7870370370370371E-2"/>
          <c:y val="0.25895495587685924"/>
          <c:w val="0.65277777777777846"/>
          <c:h val="0.43218088315790693"/>
        </c:manualLayout>
      </c:layout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32,5%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22806703849518839"/>
                  <c:y val="-0.10378677412798171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67,5%</a:t>
                    </a:r>
                  </a:p>
                </c:rich>
              </c:tx>
              <c:showVal val="1"/>
            </c:dLbl>
            <c:showVal val="1"/>
            <c:showLeaderLines val="1"/>
          </c:dLbls>
          <c:val>
            <c:numRef>
              <c:f>'суб. субвен. дотации'!$G$4:$G$5</c:f>
              <c:numCache>
                <c:formatCode>0.0%</c:formatCode>
                <c:ptCount val="2"/>
                <c:pt idx="0">
                  <c:v>0.32545340435461373</c:v>
                </c:pt>
                <c:pt idx="1">
                  <c:v>0.67454659564538777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3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</a:t>
          </a:r>
          <a:r>
            <a:rPr lang="ru-RU" sz="1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оставление</a:t>
          </a:r>
          <a:endParaRPr lang="ru-RU" sz="1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/>
      <dgm:spPr>
        <a:solidFill>
          <a:srgbClr val="FF0000"/>
        </a:soli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рассмотрение и утверждение отчетности</a:t>
          </a:r>
          <a:endParaRPr lang="ru-RU" b="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242102" custScaleY="289921" custLinFactX="5476" custLinFactNeighborX="100000" custLinFactNeighborY="34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260322" custScaleY="285511" custLinFactX="10452" custLinFactNeighborX="100000" custLinFactNeighborY="12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237784" custScaleY="272859" custLinFactNeighborX="54554" custLinFactNeighborY="-50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235420" custScaleY="279430" custLinFactX="-5527" custLinFactNeighborX="-100000" custLinFactNeighborY="-17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1D0C95-79FA-4782-B9CC-D79F7A34A20B}" type="presOf" srcId="{2540C306-C19E-46E9-B48F-3B839060D38D}" destId="{6C2BB0FC-7494-4F0B-95FD-36506E0E756A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8C34F6F6-B63C-4D68-89C0-AC7D21718E5D}" type="presOf" srcId="{23D6938F-C3DF-48DD-82A4-902731AF8107}" destId="{4A8A5F14-E0FB-4A22-B172-9335B3218535}" srcOrd="0" destOrd="0" presId="urn:microsoft.com/office/officeart/2005/8/layout/chevron1"/>
    <dgm:cxn modelId="{F6B07C40-4E3D-46A2-8A46-611E7305F6B2}" type="presOf" srcId="{9DA7E499-9E74-4BAD-B633-87785FB30EC3}" destId="{9D0B1910-D7A0-4311-8706-E5374A651908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1D168D12-E8AD-40F3-A83D-74EFD2F6CF5E}" type="presOf" srcId="{5239174B-28A1-49B6-A049-B47A2EFF8836}" destId="{59CA886C-DD6F-4787-9E92-119A21A927ED}" srcOrd="0" destOrd="0" presId="urn:microsoft.com/office/officeart/2005/8/layout/chevron1"/>
    <dgm:cxn modelId="{CE4FEDD3-B8B9-481E-BB86-0D8176C5FE9E}" type="presOf" srcId="{A0A430AB-D782-4EEE-AEF8-74AA5B33DA99}" destId="{5B31C1F0-9B47-442F-B273-BD46863F1DBD}" srcOrd="0" destOrd="0" presId="urn:microsoft.com/office/officeart/2005/8/layout/chevron1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62C9468-67D5-4D4B-A56A-A666BBB8899D}" type="presParOf" srcId="{9D0B1910-D7A0-4311-8706-E5374A651908}" destId="{6C2BB0FC-7494-4F0B-95FD-36506E0E756A}" srcOrd="0" destOrd="0" presId="urn:microsoft.com/office/officeart/2005/8/layout/chevron1"/>
    <dgm:cxn modelId="{FBB8113C-6981-4467-B84F-1BA494502923}" type="presParOf" srcId="{9D0B1910-D7A0-4311-8706-E5374A651908}" destId="{0B359445-DC30-4E46-8A39-2E32934AAA72}" srcOrd="1" destOrd="0" presId="urn:microsoft.com/office/officeart/2005/8/layout/chevron1"/>
    <dgm:cxn modelId="{5C72ABF2-7766-42D2-BB9B-6830DF1E34C5}" type="presParOf" srcId="{9D0B1910-D7A0-4311-8706-E5374A651908}" destId="{59CA886C-DD6F-4787-9E92-119A21A927ED}" srcOrd="2" destOrd="0" presId="urn:microsoft.com/office/officeart/2005/8/layout/chevron1"/>
    <dgm:cxn modelId="{E193A6B8-8EFA-48ED-B25E-F25F65A827B6}" type="presParOf" srcId="{9D0B1910-D7A0-4311-8706-E5374A651908}" destId="{92DDC322-42D8-4671-B170-17EFAD5ED109}" srcOrd="3" destOrd="0" presId="urn:microsoft.com/office/officeart/2005/8/layout/chevron1"/>
    <dgm:cxn modelId="{D0876E90-202A-4A0C-9E8B-A0CCCF19F543}" type="presParOf" srcId="{9D0B1910-D7A0-4311-8706-E5374A651908}" destId="{5B31C1F0-9B47-442F-B273-BD46863F1DBD}" srcOrd="4" destOrd="0" presId="urn:microsoft.com/office/officeart/2005/8/layout/chevron1"/>
    <dgm:cxn modelId="{E72DED29-67F1-4471-A74A-710D07C214F7}" type="presParOf" srcId="{9D0B1910-D7A0-4311-8706-E5374A651908}" destId="{5745FD8D-3025-4479-9310-C6660C902B2D}" srcOrd="5" destOrd="0" presId="urn:microsoft.com/office/officeart/2005/8/layout/chevron1"/>
    <dgm:cxn modelId="{7A69009C-95F5-4AA4-B755-A745FCB43E7B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138201" y="571504"/>
          <a:ext cx="2139151" cy="1024667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</a:t>
          </a:r>
          <a:r>
            <a:rPr lang="ru-RU" sz="1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оставление</a:t>
          </a:r>
          <a:endParaRPr lang="ru-RU" sz="1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38201" y="571504"/>
        <a:ext cx="2139151" cy="1024667"/>
      </dsp:txXfrm>
    </dsp:sp>
    <dsp:sp modelId="{59CA886C-DD6F-4787-9E92-119A21A927ED}">
      <dsp:nvSpPr>
        <dsp:cNvPr id="0" name=""/>
        <dsp:cNvSpPr/>
      </dsp:nvSpPr>
      <dsp:spPr>
        <a:xfrm>
          <a:off x="2232962" y="571504"/>
          <a:ext cx="2300138" cy="1009080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32962" y="571504"/>
        <a:ext cx="2300138" cy="1009080"/>
      </dsp:txXfrm>
    </dsp:sp>
    <dsp:sp modelId="{5B31C1F0-9B47-442F-B273-BD46863F1DBD}">
      <dsp:nvSpPr>
        <dsp:cNvPr id="0" name=""/>
        <dsp:cNvSpPr/>
      </dsp:nvSpPr>
      <dsp:spPr>
        <a:xfrm>
          <a:off x="4312237" y="571504"/>
          <a:ext cx="2100998" cy="964364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12237" y="571504"/>
        <a:ext cx="2100998" cy="964364"/>
      </dsp:txXfrm>
    </dsp:sp>
    <dsp:sp modelId="{4A8A5F14-E0FB-4A22-B172-9335B3218535}">
      <dsp:nvSpPr>
        <dsp:cNvPr id="0" name=""/>
        <dsp:cNvSpPr/>
      </dsp:nvSpPr>
      <dsp:spPr>
        <a:xfrm>
          <a:off x="6139482" y="571505"/>
          <a:ext cx="2080110" cy="987588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рассмотрение и утверждение отчетности</a:t>
          </a:r>
          <a:endParaRPr lang="ru-RU" sz="1300" b="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39482" y="571505"/>
        <a:ext cx="2080110" cy="9875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0.56615</cdr:x>
      <cdr:y>0.85235</cdr:y>
    </cdr:from>
    <cdr:to>
      <cdr:x>0.91385</cdr:x>
      <cdr:y>0.99329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52601" y="2419350"/>
          <a:ext cx="1076325" cy="400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000" b="1">
              <a:latin typeface="Times New Roman" pitchFamily="18" charset="0"/>
              <a:cs typeface="Times New Roman" pitchFamily="18" charset="0"/>
            </a:rPr>
            <a:t>5 606,3 тыс. рублей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0.32082</cdr:x>
      <cdr:y>0.13636</cdr:y>
    </cdr:from>
    <cdr:to>
      <cdr:x>0.61093</cdr:x>
      <cdr:y>0.21755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95347" y="642942"/>
          <a:ext cx="809646" cy="3827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>
              <a:latin typeface="Times New Roman" pitchFamily="18" charset="0"/>
              <a:cs typeface="Times New Roman" pitchFamily="18" charset="0"/>
            </a:rPr>
            <a:t>2016</a:t>
          </a:r>
        </a:p>
      </cdr:txBody>
    </cdr:sp>
  </cdr:relSizeAnchor>
  <cdr:relSizeAnchor xmlns:cdr="http://schemas.openxmlformats.org/drawingml/2006/chartDrawing">
    <cdr:from>
      <cdr:x>0.31399</cdr:x>
      <cdr:y>0.85473</cdr:y>
    </cdr:from>
    <cdr:to>
      <cdr:x>0.70648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76300" y="2409825"/>
          <a:ext cx="1095375" cy="4095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000" b="1">
              <a:latin typeface="Times New Roman" pitchFamily="18" charset="0"/>
              <a:cs typeface="Times New Roman" pitchFamily="18" charset="0"/>
            </a:rPr>
            <a:t>7 067,1 тыс. рублей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0.28646</cdr:x>
      <cdr:y>0.05172</cdr:y>
    </cdr:from>
    <cdr:to>
      <cdr:x>0.57292</cdr:x>
      <cdr:y>0.12121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85818" y="214314"/>
          <a:ext cx="785818" cy="2879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>
              <a:latin typeface="Times New Roman" pitchFamily="18" charset="0"/>
              <a:cs typeface="Times New Roman" pitchFamily="18" charset="0"/>
            </a:rPr>
            <a:t>2017</a:t>
          </a:r>
        </a:p>
      </cdr:txBody>
    </cdr:sp>
  </cdr:relSizeAnchor>
  <cdr:relSizeAnchor xmlns:cdr="http://schemas.openxmlformats.org/drawingml/2006/chartDrawing">
    <cdr:from>
      <cdr:x>0.30903</cdr:x>
      <cdr:y>0.84849</cdr:y>
    </cdr:from>
    <cdr:to>
      <cdr:x>0.68403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47725" y="2400301"/>
          <a:ext cx="1028700" cy="4286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000" b="1">
              <a:latin typeface="Times New Roman" pitchFamily="18" charset="0"/>
              <a:cs typeface="Times New Roman" pitchFamily="18" charset="0"/>
            </a:rPr>
            <a:t>6 214,1 тыс. рублей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4CA9A-9E01-433E-A5D8-484EE2F7502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mailto:fu04@mfrm.moris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94151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 для граждан на 2015 год и на плановый период 2016 и 2017 годов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район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untitled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57166"/>
            <a:ext cx="1579479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indent="342900" algn="just">
              <a:buNone/>
            </a:pP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175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района на предстоящие три года: на 2015 год и на плановый период 2016-2017 годов.</a:t>
            </a:r>
          </a:p>
          <a:p>
            <a:pPr indent="342900" algn="just">
              <a:buNone/>
            </a:pP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indent="342900" algn="just">
              <a:buNone/>
            </a:pP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indent="342900">
              <a:buNone/>
            </a:pPr>
            <a:endParaRPr lang="ru-RU" sz="1750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>
              <a:buNone/>
            </a:pP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indent="342900">
              <a:buNone/>
            </a:pP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Глава администрации </a:t>
            </a:r>
            <a:r>
              <a:rPr lang="ru-RU" sz="175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indent="342900">
              <a:buNone/>
            </a:pP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175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1750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>
              <a:buNone/>
            </a:pPr>
            <a:endParaRPr lang="ru-RU" sz="2000" dirty="0" smtClean="0"/>
          </a:p>
          <a:p>
            <a:pPr indent="342900">
              <a:buNone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7467600" cy="164307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администрации муниципального района – начальника управления по финансово – экономической работе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14488"/>
            <a:ext cx="8229600" cy="514351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 достойного уровня жизни его граждан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отчет об исполнении бюджета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расходуются, и наконец, что планируется сделать на предстоящий период 2015-2017 годов.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r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В.В.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Гарикова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Управление финансов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342900" algn="r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район в 2015 году</a:t>
            </a:r>
            <a:endParaRPr lang="ru-RU" sz="3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3240" y="1643050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57364"/>
            <a:ext cx="7416823" cy="46679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28860" y="1857364"/>
            <a:ext cx="121444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13005 Численность населения</a:t>
            </a:r>
            <a:endParaRPr lang="ru-RU" sz="13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29520" y="1643050"/>
            <a:ext cx="114300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1,4%  уровень безработицы</a:t>
            </a:r>
            <a:endParaRPr lang="ru-RU" sz="13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1472" y="2000240"/>
            <a:ext cx="150019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8 446 руб. Величина прожиточного минимума</a:t>
            </a:r>
            <a:endParaRPr lang="ru-RU" sz="13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4876" y="5715016"/>
            <a:ext cx="278608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13 931 руб. </a:t>
            </a:r>
          </a:p>
          <a:p>
            <a:pPr algn="ctr"/>
            <a:r>
              <a:rPr lang="ru-RU" sz="13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Среднемесячная номинальная начисленная заработная плата</a:t>
            </a:r>
            <a:endParaRPr lang="ru-RU" sz="13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15074" y="4786322"/>
            <a:ext cx="200026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51,0 млн. руб. Инвестиции в основной капитал</a:t>
            </a:r>
            <a:endParaRPr lang="ru-RU" sz="13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Бюджет – план доходов и расходов государства на предстоящий финансовый год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Доходы – денежные средства, поступающие в бюджет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Расходы – денежные средства, выплачиваемые из бюджета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Бюджетная система 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Межбюджетные трансферты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Консолидированный бюджет – свод районного и сельских поселений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Дефицит бюджета – превышение расходов бюджета над его доходами</a:t>
            </a:r>
          </a:p>
          <a:p>
            <a:r>
              <a:rPr lang="ru-RU" sz="1750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бюджета – превышение доходов бюджета над его расходами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Бюджетный процесс – ежегодное формирование и исполнение бюджета </a:t>
            </a:r>
            <a:endParaRPr lang="ru-RU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357298"/>
            <a:ext cx="8136904" cy="5357850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756716" y="1196752"/>
            <a:ext cx="1872208" cy="93610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6804248" y="1237985"/>
            <a:ext cx="1770496" cy="93610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9797" y="2208404"/>
            <a:ext cx="165618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 smtClean="0"/>
              <a:t>трансферты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99797" y="3246215"/>
            <a:ext cx="20162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628924" y="2174088"/>
            <a:ext cx="266429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28924" y="2896025"/>
            <a:ext cx="266429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 субъекта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28924" y="3606255"/>
            <a:ext cx="266429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Местный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08104" y="2174088"/>
            <a:ext cx="1872208" cy="1889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Выгнутая влево стрелка 21"/>
          <p:cNvSpPr/>
          <p:nvPr/>
        </p:nvSpPr>
        <p:spPr>
          <a:xfrm>
            <a:off x="1994277" y="2294105"/>
            <a:ext cx="443488" cy="9521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65682" y="4348823"/>
            <a:ext cx="410445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78153" y="5073600"/>
            <a:ext cx="22322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78153" y="5625244"/>
            <a:ext cx="25608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159837" y="6072811"/>
            <a:ext cx="279180" cy="2679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5274078" y="5129839"/>
            <a:ext cx="2340260" cy="3356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274078" y="5657105"/>
            <a:ext cx="20882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362310" y="4806023"/>
            <a:ext cx="252028" cy="2596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/>
          <p:cNvSpPr txBox="1"/>
          <p:nvPr/>
        </p:nvSpPr>
        <p:spPr>
          <a:xfrm>
            <a:off x="3558719" y="6037490"/>
            <a:ext cx="1188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Дефицит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689496" y="4806023"/>
            <a:ext cx="1160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Арка 42"/>
          <p:cNvSpPr/>
          <p:nvPr/>
        </p:nvSpPr>
        <p:spPr>
          <a:xfrm rot="16200000">
            <a:off x="2153112" y="3274241"/>
            <a:ext cx="914400" cy="4572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Арка 44"/>
          <p:cNvSpPr/>
          <p:nvPr/>
        </p:nvSpPr>
        <p:spPr>
          <a:xfrm rot="10800000">
            <a:off x="3143240" y="3929066"/>
            <a:ext cx="3356380" cy="254793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01080" cy="482919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Составление проекта бюджета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Рассмотрение и утверждение проекта бюджета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Исполнение бюджета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Составление, рассмотрение и утверждение бюджетной отчетности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571472" y="4429132"/>
          <a:ext cx="8358246" cy="2143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2015 года)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428735"/>
          <a:ext cx="7758138" cy="5314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528"/>
                <a:gridCol w="2928958"/>
                <a:gridCol w="857256"/>
                <a:gridCol w="3000396"/>
              </a:tblGrid>
              <a:tr h="53547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2015 г.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2014-2016 гг.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2015-2017 гг.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2016-2018 гг.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3012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82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3012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417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82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82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82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471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695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778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Основных направлениях бюджетной и налоговой политики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Муниципальных программах (проектах муниципальных) программ, проектах изменений указанных программ) – разрабатывают отраслевые отделы администрации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Республики Мордовия на 2015-2017 годы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8258204" cy="4900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362"/>
                <a:gridCol w="4214842"/>
              </a:tblGrid>
              <a:tr h="27915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3383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Приоритетность реализации задач, поставленных в указах Президента Российской Федерации от 7 мая 2012 г.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Достижение максимально прозрачного, оперативного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понятного составления и исполнения бюджета. Стопроцентное выполнение повышения зарплат работников бюджетной сферы в отраслях образования, культуры в соответствии с планом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8300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Достижение долгосрочной сбалансированности и финансовой устойчивости бюджета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справедливой налоговой науки, сохранение и совершенствование налоговых льгот, стимулирующих предпринимательскую активность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8300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налогового потенциала и обеспечение роста собственных доходов бюджета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Достижение равновесия между доходами и расходами бюджета, снижение уровня долга для обеспечения бюджетными средствами важнейших задач и проектов 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68467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эффективности бюджетных расходов на основе оптимизации и достижения наилучшего результата с использованием определенного бюджетом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объема средств, повышение доступности и качества предоставления  государственных и муниципальных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Необходимо, чтобы каждый рубль бюджетных средств приносил максимальный доход району и/или оказывал максимальный социальный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эффект (приносил максимальную пользу населению)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3383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Снижение дефицита бюджета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объема государственного долга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Достижение минимальной зависимости бюджета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от внешних факторов неблагоприятного характера; полноценная реализация финансового потенциала бюджета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17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Полное исполнение действующих социально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значимых расходных  обязательств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Успешное и своевременное завершение всех начатых мероприятий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17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Дальнейшее совершенствование и развитие системы межбюджетных отношений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своевременной и достаточной помощи сельским поселениям района, справедливое распределение средств между ними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17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эффективности государственного финансового контроля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Своевременное выявление и пресечение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нарушений, корректировка отклонений в выполнении запланированных мероприятий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 консолидированного бюджета </a:t>
            </a:r>
            <a:r>
              <a:rPr lang="ru-RU" sz="31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313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9683"/>
                <a:gridCol w="1361291"/>
                <a:gridCol w="1361291"/>
                <a:gridCol w="133533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196 134,3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212 581,9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222 898,4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   в том числе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   налоговые и неналоговые доходы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34 642,9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39 387,5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42 874,6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   безвозмездные поступления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154 491,4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173 194,4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180 023,8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196 728,3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213 156,9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223 473,4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-594,0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-575,0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-575,0</a:t>
                      </a:r>
                      <a:endParaRPr lang="ru-RU" dirty="0"/>
                    </a:p>
                  </a:txBody>
                  <a:tcPr marL="82972" marR="82972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11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2013-2017 годы </a:t>
            </a:r>
            <a:endParaRPr lang="ru-RU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Доходная часть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endParaRPr lang="ru-RU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1"/>
          </p:nvPr>
        </p:nvGraphicFramePr>
        <p:xfrm>
          <a:off x="428596" y="1428736"/>
          <a:ext cx="7467600" cy="5087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467600" cy="164307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налоговых доходов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в отчетном 2014 году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625377951"/>
              </p:ext>
            </p:extLst>
          </p:nvPr>
        </p:nvGraphicFramePr>
        <p:xfrm>
          <a:off x="467544" y="1628800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60264036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7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357158" y="1285860"/>
          <a:ext cx="8229600" cy="485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  <a:gridCol w="1285884"/>
                <a:gridCol w="1285884"/>
                <a:gridCol w="1300114"/>
              </a:tblGrid>
              <a:tr h="60773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 </a:t>
                      </a:r>
                      <a:r>
                        <a:rPr lang="ru-RU" sz="15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172 152,4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187 285,5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196 802,0</a:t>
                      </a:r>
                      <a:endParaRPr lang="ru-RU" sz="1800" b="1" dirty="0"/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19 724,7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19 862,9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20 789,7</a:t>
                      </a:r>
                      <a:endParaRPr lang="ru-RU" dirty="0"/>
                    </a:p>
                  </a:txBody>
                  <a:tcPr/>
                </a:tc>
              </a:tr>
              <a:tr h="566772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1 562,1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1 567,6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1 641,9</a:t>
                      </a:r>
                      <a:endParaRPr lang="ru-RU" dirty="0"/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3 853,4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5 237,7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4 285,5</a:t>
                      </a:r>
                      <a:endParaRPr lang="ru-RU" dirty="0"/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127 741,3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140 435,5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149 578,0</a:t>
                      </a:r>
                      <a:endParaRPr lang="ru-RU" dirty="0"/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6 694,1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8 233,3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8 335,0</a:t>
                      </a:r>
                      <a:endParaRPr lang="ru-RU" dirty="0"/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10 092,3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9 378,5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9 512,5</a:t>
                      </a:r>
                      <a:endParaRPr lang="ru-RU" dirty="0"/>
                    </a:p>
                  </a:txBody>
                  <a:tcPr/>
                </a:tc>
              </a:tr>
              <a:tr h="3778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89,0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97,0</a:t>
                      </a:r>
                      <a:endParaRPr lang="ru-RU" dirty="0"/>
                    </a:p>
                  </a:txBody>
                  <a:tcPr/>
                </a:tc>
              </a:tr>
              <a:tr h="566772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540,0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540,0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540,0</a:t>
                      </a:r>
                      <a:endParaRPr lang="ru-RU" dirty="0"/>
                    </a:p>
                  </a:txBody>
                  <a:tcPr/>
                </a:tc>
              </a:tr>
              <a:tr h="47157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1 855,5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1 937,1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2 022,4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Расходная часть </a:t>
            </a:r>
            <a:r>
              <a:rPr lang="ru-RU" sz="27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(на душу населения)</a:t>
            </a:r>
            <a:endParaRPr lang="ru-RU" sz="27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285861"/>
          <a:ext cx="8229600" cy="4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6370"/>
                <a:gridCol w="1000132"/>
                <a:gridCol w="1071570"/>
                <a:gridCol w="971528"/>
              </a:tblGrid>
              <a:tr h="7596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 </a:t>
                      </a:r>
                      <a:r>
                        <a:rPr lang="ru-RU" sz="15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  <a:p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7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7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1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36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357299"/>
          <a:ext cx="7467600" cy="5136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0389"/>
                <a:gridCol w="1296468"/>
                <a:gridCol w="1037174"/>
                <a:gridCol w="1092953"/>
                <a:gridCol w="890616"/>
              </a:tblGrid>
              <a:tr h="5758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  <a:p>
                      <a:pPr algn="ctr"/>
                      <a:endParaRPr lang="ru-RU" sz="15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  <a:p>
                      <a:endParaRPr lang="ru-RU" sz="15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3959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b="1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107,7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93,8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389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13757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27,8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239947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74,8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74,4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74,4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7467600" cy="12747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384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858"/>
                <a:gridCol w="1357322"/>
                <a:gridCol w="857256"/>
                <a:gridCol w="857256"/>
                <a:gridCol w="9239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381946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Всего, в том числе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3 750,8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5 130,0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4 191,7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 передаваемые сельским поселениям на проектирование, строительство, реконструкция автомобильных дорог общего пользования местного значения с твердым покрытием до сельских населенных пунктов, не имеющих круглогодичной связи с сетью автомобильных дорог общего пользования, а также на их капитальный ремонт и ремонт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3 750,8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5 130,0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4 191,7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Доля бюджетных расходов на социальную сферу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2353837812"/>
              </p:ext>
            </p:extLst>
          </p:nvPr>
        </p:nvGraphicFramePr>
        <p:xfrm>
          <a:off x="179512" y="1628800"/>
          <a:ext cx="2458615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52403167"/>
              </p:ext>
            </p:extLst>
          </p:nvPr>
        </p:nvGraphicFramePr>
        <p:xfrm>
          <a:off x="2195736" y="2420888"/>
          <a:ext cx="230425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139016739"/>
              </p:ext>
            </p:extLst>
          </p:nvPr>
        </p:nvGraphicFramePr>
        <p:xfrm>
          <a:off x="4139952" y="2564904"/>
          <a:ext cx="2486025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016268564"/>
              </p:ext>
            </p:extLst>
          </p:nvPr>
        </p:nvGraphicFramePr>
        <p:xfrm>
          <a:off x="6372200" y="2636912"/>
          <a:ext cx="2533650" cy="2814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«Образование»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714348" y="1571612"/>
          <a:ext cx="7858180" cy="322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958"/>
                <a:gridCol w="1357322"/>
                <a:gridCol w="1214446"/>
                <a:gridCol w="1185842"/>
                <a:gridCol w="11716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127 741,3</a:t>
                      </a:r>
                      <a:endParaRPr lang="ru-RU" sz="1600" b="1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140 435,5</a:t>
                      </a:r>
                      <a:endParaRPr lang="ru-RU" sz="1600" b="1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149 578,0</a:t>
                      </a:r>
                      <a:endParaRPr lang="ru-RU" sz="1600" b="1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6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74,2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75,0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76,0</a:t>
                      </a:r>
                      <a:endParaRPr lang="ru-RU" sz="1600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19 739,7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22 487,8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23 701,2</a:t>
                      </a:r>
                      <a:endParaRPr lang="ru-RU" sz="1600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107 030,8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116 640,8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124 531,1</a:t>
                      </a:r>
                      <a:endParaRPr lang="ru-RU" sz="1600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78,2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81,6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85,1</a:t>
                      </a:r>
                      <a:endParaRPr lang="ru-RU" sz="1600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892,6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1 225,3</a:t>
                      </a:r>
                      <a:endParaRPr lang="ru-RU" sz="16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1 260,6</a:t>
                      </a:r>
                      <a:endParaRPr lang="ru-RU" sz="1600" dirty="0"/>
                    </a:p>
                  </a:txBody>
                  <a:tcPr marL="82972" marR="82972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«Культура»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868972"/>
          <a:ext cx="8229600" cy="2297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8982"/>
                <a:gridCol w="1428760"/>
                <a:gridCol w="1214446"/>
                <a:gridCol w="1143008"/>
                <a:gridCol w="1114404"/>
              </a:tblGrid>
              <a:tr h="70277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</a:tr>
              <a:tr h="506506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6 694,1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8 233,3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8 335,0</a:t>
                      </a:r>
                      <a:endParaRPr lang="ru-RU" sz="1800" b="1" dirty="0"/>
                    </a:p>
                  </a:txBody>
                  <a:tcPr/>
                </a:tc>
              </a:tr>
              <a:tr h="486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3,9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4,4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4,2</a:t>
                      </a:r>
                      <a:endParaRPr lang="ru-RU" sz="1800" dirty="0"/>
                    </a:p>
                  </a:txBody>
                  <a:tcPr/>
                </a:tc>
              </a:tr>
              <a:tr h="3902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8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6 694,1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8 233,3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8 335,0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785924"/>
          <a:ext cx="8229600" cy="1979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6172"/>
                <a:gridCol w="1643074"/>
                <a:gridCol w="1000132"/>
                <a:gridCol w="928694"/>
                <a:gridCol w="971528"/>
              </a:tblGrid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89,0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92,9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97,0</a:t>
                      </a:r>
                      <a:endParaRPr lang="ru-RU" b="1" dirty="0"/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89,0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97,0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901014" cy="27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8982"/>
                <a:gridCol w="1441992"/>
                <a:gridCol w="1129776"/>
                <a:gridCol w="1000132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b="1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10 092,3</a:t>
                      </a:r>
                      <a:endParaRPr lang="ru-RU" b="1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9 378,5</a:t>
                      </a:r>
                      <a:endParaRPr lang="ru-RU" b="1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9 512,5</a:t>
                      </a:r>
                      <a:endParaRPr lang="ru-RU" b="1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800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5,9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5,0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4,8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Пенсионное обеспечение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1 279,4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r>
                        <a:rPr lang="ru-RU" baseline="0" dirty="0" smtClean="0"/>
                        <a:t> 279,4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1 279,4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Социальное</a:t>
                      </a:r>
                      <a:r>
                        <a:rPr lang="ru-RU" baseline="0" dirty="0" smtClean="0"/>
                        <a:t> обеспечение населения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1,4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1,4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1,4</a:t>
                      </a:r>
                      <a:endParaRPr lang="ru-RU" dirty="0"/>
                    </a:p>
                  </a:txBody>
                  <a:tcPr marL="82972" marR="8297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Охрана семьи и детства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8 811,5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8 097,7</a:t>
                      </a:r>
                      <a:endParaRPr lang="ru-RU" dirty="0"/>
                    </a:p>
                  </a:txBody>
                  <a:tcPr marL="82972" marR="8297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8 231,7</a:t>
                      </a:r>
                      <a:endParaRPr lang="ru-RU" dirty="0"/>
                    </a:p>
                  </a:txBody>
                  <a:tcPr marL="82972" marR="82972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– помощь, передаваемая бюджету другого уровня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500034" y="1714488"/>
          <a:ext cx="7467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2862"/>
                <a:gridCol w="522473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предоставляются на определенные цели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- п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редоставляются на определенные цели на условиях 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софинансирования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(долевого финансирования) расходов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- предоставляются без целевого назначения (в качестве финансовой помощи)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72" marR="82972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Помощь сельским поселениям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1"/>
          </p:nvPr>
        </p:nvGraphicFramePr>
        <p:xfrm>
          <a:off x="500034" y="1643050"/>
          <a:ext cx="3071834" cy="4830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3500430" y="1714488"/>
          <a:ext cx="2790825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786446" y="2143116"/>
          <a:ext cx="2743200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Контактные данные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администрации муниципального района – начальник управления по финансово – экономической работе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fu04@mfrm.moris.ru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1500</TotalTime>
  <Words>1793</Words>
  <Application>Microsoft Office PowerPoint</Application>
  <PresentationFormat>Экран (4:3)</PresentationFormat>
  <Paragraphs>462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Эркер</vt:lpstr>
      <vt:lpstr> Бюджет для граждан на 2015 год и на плановый период 2016 и 2017 годов</vt:lpstr>
      <vt:lpstr>Уважаемые жители Большеберезниковского района</vt:lpstr>
      <vt:lpstr>  Обращение Заместителя Главы администрации муниципального района – начальника управления по финансово – экономической работе</vt:lpstr>
      <vt:lpstr>Большеберезниковский район в 2015 году</vt:lpstr>
      <vt:lpstr>Словарь</vt:lpstr>
      <vt:lpstr>Основные понятия бюджетной системы Российской Федерации</vt:lpstr>
      <vt:lpstr>В ходе бюджетного процесса бюджет проходит следующие стадии:</vt:lpstr>
      <vt:lpstr>Бюджетный процесс в Большеберезниковском муниципальном районе (на примере 2015 года)</vt:lpstr>
      <vt:lpstr>Составление проекта бюджета основывается на</vt:lpstr>
      <vt:lpstr>Основные направления бюджетной и налоговой политики Республики Мордовия на 2015-2017 годы</vt:lpstr>
      <vt:lpstr>Прогноз консолидированного бюджета Большеберезниковского муниципального района  (тыс. рублей)</vt:lpstr>
      <vt:lpstr>Основные характеристики бюджета Большеберезниковского муниципального района Республики Мордовия за 2013-2017 годы </vt:lpstr>
      <vt:lpstr>Доходная часть Большеберезниковского муниципального района Республики Мордовия</vt:lpstr>
      <vt:lpstr>Структура налоговых доходов Большеберезниковского муниципального района Республики Мордовия в отчетном 2014 году</vt:lpstr>
      <vt:lpstr>Расходная часть бюджета Большеберезниковского муниципального района</vt:lpstr>
      <vt:lpstr>Расходная часть Большеберезниковского муниципального района (на душу населения)</vt:lpstr>
      <vt:lpstr>Сельское хозяйство</vt:lpstr>
      <vt:lpstr>Расходы Дорожного фонда Большеберезниковского муниципального района</vt:lpstr>
      <vt:lpstr>Доля бюджетных расходов на социальную сферу</vt:lpstr>
      <vt:lpstr>Расходы по отрасли «Образование»</vt:lpstr>
      <vt:lpstr>Расходы по отрасли «Культура»</vt:lpstr>
      <vt:lpstr>Расходы по отрасли «Спорт»</vt:lpstr>
      <vt:lpstr>Расходы по отрасли «Социальная политика»</vt:lpstr>
      <vt:lpstr>Межбюджетные трансферты – помощь, передаваемая бюджету другого уровня</vt:lpstr>
      <vt:lpstr>Помощь сельским поселениям</vt:lpstr>
      <vt:lpstr>Контактные данные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293</cp:revision>
  <dcterms:created xsi:type="dcterms:W3CDTF">2015-05-12T06:50:54Z</dcterms:created>
  <dcterms:modified xsi:type="dcterms:W3CDTF">2015-10-02T05:50:08Z</dcterms:modified>
</cp:coreProperties>
</file>