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31"/>
  </p:notesMasterIdLst>
  <p:sldIdLst>
    <p:sldId id="313" r:id="rId2"/>
    <p:sldId id="314" r:id="rId3"/>
    <p:sldId id="316" r:id="rId4"/>
    <p:sldId id="304" r:id="rId5"/>
    <p:sldId id="335" r:id="rId6"/>
    <p:sldId id="334" r:id="rId7"/>
    <p:sldId id="289" r:id="rId8"/>
    <p:sldId id="332" r:id="rId9"/>
    <p:sldId id="306" r:id="rId10"/>
    <p:sldId id="310" r:id="rId11"/>
    <p:sldId id="333" r:id="rId12"/>
    <p:sldId id="317" r:id="rId13"/>
    <p:sldId id="318" r:id="rId14"/>
    <p:sldId id="312" r:id="rId15"/>
    <p:sldId id="338" r:id="rId16"/>
    <p:sldId id="329" r:id="rId17"/>
    <p:sldId id="330" r:id="rId18"/>
    <p:sldId id="345" r:id="rId19"/>
    <p:sldId id="346" r:id="rId20"/>
    <p:sldId id="347" r:id="rId21"/>
    <p:sldId id="348" r:id="rId22"/>
    <p:sldId id="349" r:id="rId23"/>
    <p:sldId id="290" r:id="rId24"/>
    <p:sldId id="319" r:id="rId25"/>
    <p:sldId id="320" r:id="rId26"/>
    <p:sldId id="323" r:id="rId27"/>
    <p:sldId id="324" r:id="rId28"/>
    <p:sldId id="325" r:id="rId29"/>
    <p:sldId id="326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5;&#1088;&#1086;&#1077;&#1082;&#1090;%20&#1073;&#1102;&#1076;&#1078;&#1077;&#1090;&#1072;%20&#1085;&#1072;%202016&#1075;\&#1055;&#1088;&#1086;&#1077;&#1082;&#1090;\&#1044;&#1077;&#1082;&#1072;&#1073;&#1088;&#1100;\29.12.2015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1098079845282499"/>
          <c:y val="3.9424767596369661E-2"/>
          <c:w val="0.71934014827093951"/>
          <c:h val="0.84268449447874416"/>
        </c:manualLayout>
      </c:layout>
      <c:bar3DChart>
        <c:barDir val="col"/>
        <c:grouping val="clustered"/>
        <c:ser>
          <c:idx val="0"/>
          <c:order val="0"/>
          <c:tx>
            <c:strRef>
              <c:f>Дох.расх.!$B$2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160,3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169,2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164,6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187,9</a:t>
                    </a:r>
                  </a:p>
                </c:rich>
              </c:tx>
              <c:showVal val="1"/>
            </c:dLbl>
            <c:showVal val="1"/>
          </c:dLbls>
          <c:cat>
            <c:numRef>
              <c:f>Дох.расх.!$A$3:$A$6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Дох.расх.!$B$3:$B$6</c:f>
              <c:numCache>
                <c:formatCode>0.0</c:formatCode>
                <c:ptCount val="4"/>
                <c:pt idx="0">
                  <c:v>160312000</c:v>
                </c:pt>
                <c:pt idx="1">
                  <c:v>169234700</c:v>
                </c:pt>
                <c:pt idx="2">
                  <c:v>164582400</c:v>
                </c:pt>
                <c:pt idx="3">
                  <c:v>187899300</c:v>
                </c:pt>
              </c:numCache>
            </c:numRef>
          </c:val>
        </c:ser>
        <c:ser>
          <c:idx val="1"/>
          <c:order val="1"/>
          <c:tx>
            <c:strRef>
              <c:f>Дох.расх.!$C$2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165,2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175,7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172,2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191,4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Дох.расх.!$A$3:$A$6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Дох.расх.!$C$3:$C$6</c:f>
              <c:numCache>
                <c:formatCode>0.0</c:formatCode>
                <c:ptCount val="4"/>
                <c:pt idx="0">
                  <c:v>165247700</c:v>
                </c:pt>
                <c:pt idx="1">
                  <c:v>175677600</c:v>
                </c:pt>
                <c:pt idx="2">
                  <c:v>172152400</c:v>
                </c:pt>
                <c:pt idx="3">
                  <c:v>191408800</c:v>
                </c:pt>
              </c:numCache>
            </c:numRef>
          </c:val>
        </c:ser>
        <c:shape val="cylinder"/>
        <c:axId val="65086976"/>
        <c:axId val="65088512"/>
        <c:axId val="0"/>
      </c:bar3DChart>
      <c:catAx>
        <c:axId val="650869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088512"/>
        <c:crosses val="autoZero"/>
        <c:auto val="1"/>
        <c:lblAlgn val="ctr"/>
        <c:lblOffset val="100"/>
      </c:catAx>
      <c:valAx>
        <c:axId val="6508851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086976"/>
        <c:crosses val="autoZero"/>
        <c:crossBetween val="between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 sz="1400"/>
                  </a:pPr>
                  <a:r>
                    <a:rPr lang="ru-RU" sz="1400" b="1" dirty="0" smtClean="0">
                      <a:latin typeface="Times New Roman" pitchFamily="18" charset="0"/>
                      <a:cs typeface="Times New Roman" pitchFamily="18" charset="0"/>
                    </a:rPr>
                    <a:t>Тыс. рублей</a:t>
                  </a:r>
                  <a:endParaRPr lang="ru-RU" sz="1400" b="1" dirty="0">
                    <a:latin typeface="Times New Roman" pitchFamily="18" charset="0"/>
                    <a:cs typeface="Times New Roman" pitchFamily="18" charset="0"/>
                  </a:endParaRPr>
                </a:p>
              </c:rich>
            </c:tx>
          </c:dispUnitsLbl>
        </c:dispUnits>
      </c:valAx>
    </c:plotArea>
    <c:legend>
      <c:legendPos val="r"/>
      <c:layout/>
      <c:txPr>
        <a:bodyPr/>
        <a:lstStyle/>
        <a:p>
          <a:pPr>
            <a:defRPr sz="20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 часть райн.бюд.'!$B$2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numFmt formatCode="0.00%" sourceLinked="0"/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райн.бюд.'!$B$3:$B$6</c:f>
              <c:numCache>
                <c:formatCode>0</c:formatCode>
                <c:ptCount val="4"/>
                <c:pt idx="0">
                  <c:v>2617200</c:v>
                </c:pt>
                <c:pt idx="1">
                  <c:v>1821000</c:v>
                </c:pt>
                <c:pt idx="2">
                  <c:v>2068900</c:v>
                </c:pt>
                <c:pt idx="3">
                  <c:v>2060600</c:v>
                </c:pt>
              </c:numCache>
            </c:numRef>
          </c:val>
        </c:ser>
        <c:ser>
          <c:idx val="1"/>
          <c:order val="1"/>
          <c:tx>
            <c:strRef>
              <c:f>'Доход часть райн.бюд.'!$C$2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138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152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136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,7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159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numFmt formatCode="0.00%" sourceLinked="0"/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райн.бюд.'!$C$3:$C$6</c:f>
              <c:numCache>
                <c:formatCode>0</c:formatCode>
                <c:ptCount val="4"/>
                <c:pt idx="0">
                  <c:v>138930500</c:v>
                </c:pt>
                <c:pt idx="1">
                  <c:v>152069100</c:v>
                </c:pt>
                <c:pt idx="2">
                  <c:v>136657900</c:v>
                </c:pt>
                <c:pt idx="3">
                  <c:v>159304600</c:v>
                </c:pt>
              </c:numCache>
            </c:numRef>
          </c:val>
        </c:ser>
        <c:ser>
          <c:idx val="2"/>
          <c:order val="2"/>
          <c:tx>
            <c:strRef>
              <c:f>'Доход часть райн.бюд.'!$D$2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18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15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25</a:t>
                    </a:r>
                    <a:r>
                      <a:rPr lang="ru-RU" sz="1400" b="1" dirty="0" smtClean="0">
                        <a:latin typeface="Times New Roman" pitchFamily="18" charset="0"/>
                        <a:cs typeface="Times New Roman" pitchFamily="18" charset="0"/>
                      </a:rPr>
                      <a:t>,9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26</a:t>
                    </a:r>
                    <a:r>
                      <a:rPr lang="ru-RU" sz="1400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400" b="1" dirty="0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endParaRPr lang="en-US" sz="14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numFmt formatCode="0.00%" sourceLinked="0"/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райн.бюд.'!$D$3:$D$6</c:f>
              <c:numCache>
                <c:formatCode>0</c:formatCode>
                <c:ptCount val="4"/>
                <c:pt idx="0">
                  <c:v>18810100</c:v>
                </c:pt>
                <c:pt idx="1">
                  <c:v>15544600</c:v>
                </c:pt>
                <c:pt idx="2">
                  <c:v>25855600</c:v>
                </c:pt>
                <c:pt idx="3">
                  <c:v>26534100</c:v>
                </c:pt>
              </c:numCache>
            </c:numRef>
          </c:val>
        </c:ser>
        <c:axId val="65382272"/>
        <c:axId val="65383808"/>
      </c:barChart>
      <c:catAx>
        <c:axId val="653822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383808"/>
        <c:crosses val="autoZero"/>
        <c:auto val="1"/>
        <c:lblAlgn val="ctr"/>
        <c:lblOffset val="100"/>
      </c:catAx>
      <c:valAx>
        <c:axId val="65383808"/>
        <c:scaling>
          <c:orientation val="minMax"/>
        </c:scaling>
        <c:axPos val="l"/>
        <c:majorGridlines/>
        <c:numFmt formatCode="0" sourceLinked="1"/>
        <c:tickLblPos val="nextTo"/>
        <c:txPr>
          <a:bodyPr/>
          <a:lstStyle/>
          <a:p>
            <a:pPr>
              <a:defRPr sz="1200" b="1" i="0" baseline="0">
                <a:solidFill>
                  <a:schemeClr val="tx1"/>
                </a:solidFill>
                <a:latin typeface="Times New Roman" pitchFamily="18" charset="0"/>
              </a:defRPr>
            </a:pPr>
            <a:endParaRPr lang="ru-RU"/>
          </a:p>
        </c:txPr>
        <c:crossAx val="65382272"/>
        <c:crosses val="autoZero"/>
        <c:crossBetween val="between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/>
                  </a:pPr>
                  <a:r>
                    <a:rPr lang="ru-RU" sz="1400" dirty="0" smtClean="0">
                      <a:latin typeface="Times New Roman" pitchFamily="18" charset="0"/>
                      <a:cs typeface="Times New Roman" pitchFamily="18" charset="0"/>
                    </a:rPr>
                    <a:t>Мил. рублей</a:t>
                  </a:r>
                  <a:endParaRPr lang="ru-RU" sz="1400" dirty="0">
                    <a:latin typeface="Times New Roman" pitchFamily="18" charset="0"/>
                    <a:cs typeface="Times New Roman" pitchFamily="18" charset="0"/>
                  </a:endParaRPr>
                </a:p>
              </c:rich>
            </c:tx>
          </c:dispUnitsLbl>
        </c:dispUnits>
      </c:valAx>
    </c:plotArea>
    <c:legend>
      <c:legendPos val="r"/>
      <c:layout>
        <c:manualLayout>
          <c:xMode val="edge"/>
          <c:yMode val="edge"/>
          <c:x val="0.73629311138739262"/>
          <c:y val="0.28953270045130725"/>
          <c:w val="0.24426244416816387"/>
          <c:h val="0.41896981627296703"/>
        </c:manualLayout>
      </c:layout>
      <c:txPr>
        <a:bodyPr/>
        <a:lstStyle/>
        <a:p>
          <a:pPr>
            <a:defRPr sz="18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 часть с.п'!$B$2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1,4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0,2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numRef>
              <c:f>'Доход часть с.п'!$A$3:$A$6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с.п'!$B$3:$B$6</c:f>
              <c:numCache>
                <c:formatCode>0</c:formatCode>
                <c:ptCount val="4"/>
                <c:pt idx="0">
                  <c:v>2529106.58</c:v>
                </c:pt>
                <c:pt idx="1">
                  <c:v>1439363.24</c:v>
                </c:pt>
                <c:pt idx="2">
                  <c:v>236200</c:v>
                </c:pt>
                <c:pt idx="3">
                  <c:v>158000</c:v>
                </c:pt>
              </c:numCache>
            </c:numRef>
          </c:val>
        </c:ser>
        <c:ser>
          <c:idx val="1"/>
          <c:order val="1"/>
          <c:tx>
            <c:strRef>
              <c:f>'Доход часть с.п'!$C$2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53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30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17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21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</a:p>
                </c:rich>
              </c:tx>
              <c:showVal val="1"/>
            </c:dLbl>
            <c:showVal val="1"/>
          </c:dLbls>
          <c:cat>
            <c:numRef>
              <c:f>'Доход часть с.п'!$A$3:$A$6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с.п'!$C$3:$C$6</c:f>
              <c:numCache>
                <c:formatCode>0</c:formatCode>
                <c:ptCount val="4"/>
                <c:pt idx="0">
                  <c:v>53844151.440000005</c:v>
                </c:pt>
                <c:pt idx="1">
                  <c:v>30036311.93</c:v>
                </c:pt>
                <c:pt idx="2">
                  <c:v>17833500</c:v>
                </c:pt>
                <c:pt idx="3">
                  <c:v>21602300</c:v>
                </c:pt>
              </c:numCache>
            </c:numRef>
          </c:val>
        </c:ser>
        <c:ser>
          <c:idx val="2"/>
          <c:order val="2"/>
          <c:tx>
            <c:strRef>
              <c:f>'Доход часть с.п'!$D$2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,7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13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,3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,5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r>
                      <a:rPr lang="ru-RU" sz="1200" b="1">
                        <a:latin typeface="Times New Roman" pitchFamily="18" charset="0"/>
                        <a:cs typeface="Times New Roman" pitchFamily="18" charset="0"/>
                      </a:rPr>
                      <a:t>,6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numRef>
              <c:f>'Доход часть с.п'!$A$3:$A$6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'Доход часть с.п'!$D$3:$D$6</c:f>
              <c:numCache>
                <c:formatCode>0</c:formatCode>
                <c:ptCount val="4"/>
                <c:pt idx="0">
                  <c:v>9669448.0600000005</c:v>
                </c:pt>
                <c:pt idx="1">
                  <c:v>13278189.01</c:v>
                </c:pt>
                <c:pt idx="2">
                  <c:v>6482200</c:v>
                </c:pt>
                <c:pt idx="3">
                  <c:v>6590500</c:v>
                </c:pt>
              </c:numCache>
            </c:numRef>
          </c:val>
        </c:ser>
        <c:axId val="65054976"/>
        <c:axId val="65507328"/>
      </c:barChart>
      <c:catAx>
        <c:axId val="650549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507328"/>
        <c:crosses val="autoZero"/>
        <c:auto val="1"/>
        <c:lblAlgn val="ctr"/>
        <c:lblOffset val="100"/>
      </c:catAx>
      <c:valAx>
        <c:axId val="65507328"/>
        <c:scaling>
          <c:orientation val="minMax"/>
        </c:scaling>
        <c:axPos val="l"/>
        <c:majorGridlines/>
        <c:numFmt formatCode="0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054976"/>
        <c:crosses val="autoZero"/>
        <c:crossBetween val="between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/>
                  </a:pPr>
                  <a:r>
                    <a:rPr lang="ru-RU" sz="1400" b="1" dirty="0" smtClean="0">
                      <a:latin typeface="Times New Roman" pitchFamily="18" charset="0"/>
                      <a:cs typeface="Times New Roman" pitchFamily="18" charset="0"/>
                    </a:rPr>
                    <a:t>Мил. рублей</a:t>
                  </a:r>
                  <a:endParaRPr lang="ru-RU" sz="1400" b="1" dirty="0">
                    <a:latin typeface="Times New Roman" pitchFamily="18" charset="0"/>
                    <a:cs typeface="Times New Roman" pitchFamily="18" charset="0"/>
                  </a:endParaRPr>
                </a:p>
              </c:rich>
            </c:tx>
          </c:dispUnitsLbl>
        </c:dispUnits>
      </c:valAx>
    </c:plotArea>
    <c:legend>
      <c:legendPos val="r"/>
      <c:layout/>
      <c:txPr>
        <a:bodyPr/>
        <a:lstStyle/>
        <a:p>
          <a:pPr>
            <a:defRPr sz="18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2015</a:t>
            </a:r>
          </a:p>
        </c:rich>
      </c:tx>
      <c:layout>
        <c:manualLayout>
          <c:xMode val="edge"/>
          <c:yMode val="edge"/>
          <c:x val="0.56623047326380505"/>
          <c:y val="2.3703537799677116E-2"/>
        </c:manualLayout>
      </c:layout>
    </c:title>
    <c:plotArea>
      <c:layout>
        <c:manualLayout>
          <c:layoutTarget val="inner"/>
          <c:xMode val="edge"/>
          <c:yMode val="edge"/>
          <c:x val="0.37778071265607432"/>
          <c:y val="0.22897228837207845"/>
          <c:w val="0.54810272290434459"/>
          <c:h val="0.61751242866843714"/>
        </c:manualLayout>
      </c:layout>
      <c:pieChart>
        <c:varyColors val="1"/>
        <c:ser>
          <c:idx val="0"/>
          <c:order val="0"/>
          <c:tx>
            <c:strRef>
              <c:f>'Субсид, субвен,дотации'!$G$2</c:f>
              <c:strCache>
                <c:ptCount val="1"/>
                <c:pt idx="0">
                  <c:v>2015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2,6%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18,7%</a:t>
                    </a:r>
                  </a:p>
                </c:rich>
              </c:tx>
              <c:showVal val="1"/>
            </c:dLbl>
            <c:dLbl>
              <c:idx val="2"/>
              <c:layout>
                <c:manualLayout>
                  <c:x val="0.14611098871180891"/>
                  <c:y val="-0.16435098363102491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78,7%</a:t>
                    </a: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'Субсид, субвен,дотации'!$E$3:$F$5</c:f>
              <c:strCache>
                <c:ptCount val="3"/>
                <c:pt idx="0">
                  <c:v>Дотации </c:v>
                </c:pt>
                <c:pt idx="1">
                  <c:v>Субсидии</c:v>
                </c:pt>
                <c:pt idx="2">
                  <c:v>Субвенци</c:v>
                </c:pt>
              </c:strCache>
            </c:strRef>
          </c:cat>
          <c:val>
            <c:numRef>
              <c:f>'Субсид, субвен,дотации'!$G$3:$G$5</c:f>
              <c:numCache>
                <c:formatCode>0.0%</c:formatCode>
                <c:ptCount val="3"/>
                <c:pt idx="0">
                  <c:v>2.5999999999999999E-2</c:v>
                </c:pt>
                <c:pt idx="1">
                  <c:v>0.18675466255518341</c:v>
                </c:pt>
                <c:pt idx="2">
                  <c:v>0.78660070145963024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2016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'Субсид, субвен,дотации'!$J$2</c:f>
              <c:strCache>
                <c:ptCount val="1"/>
                <c:pt idx="0">
                  <c:v>2016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16,6%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7,6%</a:t>
                    </a:r>
                  </a:p>
                </c:rich>
              </c:tx>
              <c:showVal val="1"/>
            </c:dLbl>
            <c:dLbl>
              <c:idx val="2"/>
              <c:layout>
                <c:manualLayout>
                  <c:x val="0.25023111842853601"/>
                  <c:y val="-0.16645432311131683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75,8%</a:t>
                    </a: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'Субсид, субвен,дотации'!$I$3:$I$5</c:f>
              <c:strCache>
                <c:ptCount val="3"/>
                <c:pt idx="0">
                  <c:v>Дотации </c:v>
                </c:pt>
                <c:pt idx="1">
                  <c:v>Субсидии</c:v>
                </c:pt>
                <c:pt idx="2">
                  <c:v>Субвенци</c:v>
                </c:pt>
              </c:strCache>
            </c:strRef>
          </c:cat>
          <c:val>
            <c:numRef>
              <c:f>'Субсид, субвен,дотации'!$J$3:$J$5</c:f>
              <c:numCache>
                <c:formatCode>0.0%</c:formatCode>
                <c:ptCount val="3"/>
                <c:pt idx="0">
                  <c:v>0.16571398440471904</c:v>
                </c:pt>
                <c:pt idx="1">
                  <c:v>7.5999999999999998E-2</c:v>
                </c:pt>
                <c:pt idx="2">
                  <c:v>0.75765483231495134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2014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'Субсид, субвен,дотации'!$C$2</c:f>
              <c:strCache>
                <c:ptCount val="1"/>
                <c:pt idx="0">
                  <c:v>2014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2,3%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27,2%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67,4%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b="1" dirty="0">
                        <a:latin typeface="Times New Roman" pitchFamily="18" charset="0"/>
                        <a:cs typeface="Times New Roman" pitchFamily="18" charset="0"/>
                      </a:rPr>
                      <a:t>3,1%</a:t>
                    </a:r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'Субсид, субвен,дотации'!$A$3:$B$6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'Субсид, субвен,дотации'!$C$3:$C$6</c:f>
              <c:numCache>
                <c:formatCode>0.0%</c:formatCode>
                <c:ptCount val="4"/>
                <c:pt idx="0">
                  <c:v>2.3424877243305841E-2</c:v>
                </c:pt>
                <c:pt idx="1">
                  <c:v>0.27185075732019198</c:v>
                </c:pt>
                <c:pt idx="2">
                  <c:v>0.67353065152618308</c:v>
                </c:pt>
                <c:pt idx="3">
                  <c:v>3.1193713910321084E-2</c:v>
                </c:pt>
              </c:numCache>
            </c:numRef>
          </c:val>
        </c:ser>
        <c:firstSliceAng val="0"/>
      </c:pieChart>
    </c:plotArea>
    <c:legend>
      <c:legendPos val="l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2014 год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'Доля в соц. сфере'!$B$14</c:f>
              <c:strCache>
                <c:ptCount val="1"/>
                <c:pt idx="0">
                  <c:v>2014 год</c:v>
                </c:pt>
              </c:strCache>
            </c:strRef>
          </c:tx>
          <c:dLbls>
            <c:dLbl>
              <c:idx val="0"/>
              <c:layout>
                <c:manualLayout>
                  <c:x val="-0.2791606338103208"/>
                  <c:y val="-0.2388039278815196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83,4%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'Доля в соц. сфере'!$B$15:$B$16</c:f>
              <c:numCache>
                <c:formatCode>0.0%</c:formatCode>
                <c:ptCount val="2"/>
                <c:pt idx="0">
                  <c:v>0.83400000000000063</c:v>
                </c:pt>
                <c:pt idx="1">
                  <c:v>0.16600000000000001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2015 год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'Доля в соц. сфере'!$C$14</c:f>
              <c:strCache>
                <c:ptCount val="1"/>
                <c:pt idx="0">
                  <c:v>2015 год</c:v>
                </c:pt>
              </c:strCache>
            </c:strRef>
          </c:tx>
          <c:dLbls>
            <c:dLbl>
              <c:idx val="0"/>
              <c:layout>
                <c:manualLayout>
                  <c:x val="-0.24066949478458324"/>
                  <c:y val="-0.24891680964779414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84,0%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'Доля в соц. сфере'!$C$15:$C$16</c:f>
              <c:numCache>
                <c:formatCode>0.0%</c:formatCode>
                <c:ptCount val="2"/>
                <c:pt idx="0">
                  <c:v>0.84000000000000064</c:v>
                </c:pt>
                <c:pt idx="1">
                  <c:v>0.16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2016 год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'Доля в соц. сфере'!$D$14</c:f>
              <c:strCache>
                <c:ptCount val="1"/>
                <c:pt idx="0">
                  <c:v>2016 год</c:v>
                </c:pt>
              </c:strCache>
            </c:strRef>
          </c:tx>
          <c:dLbls>
            <c:dLbl>
              <c:idx val="0"/>
              <c:layout>
                <c:manualLayout>
                  <c:x val="-0.27202975873851321"/>
                  <c:y val="-0.21495460160234509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>
                        <a:latin typeface="Times New Roman" pitchFamily="18" charset="0"/>
                        <a:cs typeface="Times New Roman" pitchFamily="18" charset="0"/>
                      </a:rPr>
                      <a:t>77,1%</a:t>
                    </a:r>
                  </a:p>
                </c:rich>
              </c:tx>
              <c:showVal val="1"/>
            </c:dLbl>
            <c:dLbl>
              <c:idx val="1"/>
              <c:delete val="1"/>
            </c:dLbl>
            <c:showVal val="1"/>
            <c:showLeaderLines val="1"/>
          </c:dLbls>
          <c:val>
            <c:numRef>
              <c:f>'Доля в соц. сфере'!$D$15:$D$16</c:f>
              <c:numCache>
                <c:formatCode>0.0%</c:formatCode>
                <c:ptCount val="2"/>
                <c:pt idx="0">
                  <c:v>0.77100000000000146</c:v>
                </c:pt>
                <c:pt idx="1">
                  <c:v>0.22900000000000001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29.03.2016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00718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  БОЛЬШЕБЕРЕЗНИКОВСКОГО  МУНИЦИПАЛЬНОГО  РАЙОНА</a:t>
            </a:r>
            <a:endParaRPr lang="ru-RU" sz="4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2016 ГОД  </a:t>
            </a: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Показатели социально-экономического развития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2016 год </a:t>
            </a:r>
            <a:endParaRPr lang="ru-RU" sz="20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36591616"/>
              </p:ext>
            </p:extLst>
          </p:nvPr>
        </p:nvGraphicFramePr>
        <p:xfrm>
          <a:off x="214282" y="1608935"/>
          <a:ext cx="8786872" cy="4963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2014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107,7%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91,9%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99,6%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98,9%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8005,0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11971,0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149,5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23529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24745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26657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353980,3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420207,0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118,7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416537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467240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528505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149,5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77,3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4711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4750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4510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4980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110,4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24100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30992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128,6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32836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34916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36207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4267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4430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4560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210841,0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225734,0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411375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452607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498314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730915,0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823411,0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112,7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920703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1033741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1154125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8624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7412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7013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94,6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6902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6783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043890" cy="1274786"/>
          </a:xfrm>
        </p:spPr>
        <p:txBody>
          <a:bodyPr>
            <a:normAutofit/>
          </a:bodyPr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2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2016 год </a:t>
            </a:r>
            <a:endParaRPr lang="ru-RU" sz="2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000240"/>
          <a:ext cx="8501122" cy="3795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8181"/>
                <a:gridCol w="1549247"/>
                <a:gridCol w="1403855"/>
                <a:gridCol w="1559839"/>
              </a:tblGrid>
              <a:tr h="4177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213 988,6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189 134,3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216 250,1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223 289,4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196 728,3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219 783,6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Дефицит/профицит,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-9 300,8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-7 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594,0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-3 533,6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дефицит в % к налоговым и неналоговым доходам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043890" cy="1285884"/>
          </a:xfrm>
        </p:spPr>
        <p:txBody>
          <a:bodyPr>
            <a:normAutofit/>
          </a:bodyPr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2016 год </a:t>
            </a:r>
            <a:endParaRPr lang="ru-RU" sz="2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5" y="1928802"/>
          <a:ext cx="8358246" cy="3795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3298"/>
                <a:gridCol w="1495686"/>
                <a:gridCol w="1495686"/>
                <a:gridCol w="2023576"/>
              </a:tblGrid>
              <a:tr h="4177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169 234,7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164 582,4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187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899,3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105,6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97,3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175 677,6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172 152,4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191 408,8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106,3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98,0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Дефицит/профицит,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-6 442,8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-7 570,0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-3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509,5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дефицит в % к налоговым и неналоговым доходам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37,1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2013-2016 годы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1928801"/>
          <a:ext cx="8001057" cy="307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9475"/>
                <a:gridCol w="1814958"/>
                <a:gridCol w="1600211"/>
                <a:gridCol w="1676413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6 442,8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7 570,0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3 509,5</a:t>
                      </a:r>
                      <a:endParaRPr lang="ru-RU" sz="1600" b="1" dirty="0"/>
                    </a:p>
                  </a:txBody>
                  <a:tcPr/>
                </a:tc>
              </a:tr>
              <a:tr h="327703">
                <a:tc gridSpan="4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Бюджетные кредиты</a:t>
                      </a: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5 960,0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7 000,0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2 859,5</a:t>
                      </a:r>
                      <a:endParaRPr lang="ru-RU" sz="1600" dirty="0"/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-706,8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570,0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650,0</a:t>
                      </a:r>
                      <a:endParaRPr lang="ru-RU" sz="1600" dirty="0"/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1 189,6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Доходы районного бюджета 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563695"/>
          <a:ext cx="8643998" cy="4954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9222"/>
                <a:gridCol w="1357322"/>
                <a:gridCol w="1154089"/>
                <a:gridCol w="1203365"/>
              </a:tblGrid>
              <a:tr h="335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4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3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Налоговые и неналоговые доходы,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17 365,6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27 924,5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28 594,7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750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160,8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102,4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76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от других бюджетов бюджетной системы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152 069,1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136 657,9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159 304,6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0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89,9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116,6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 anchor="b"/>
                </a:tc>
              </a:tr>
              <a:tr h="4274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Дотации бюджетам субъектов Российской Федерации и муниципальных образований,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3 562,2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3 641,2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26 399,0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40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725,0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3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Субсидии бюджетам субъектов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41 340,1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25 521,5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12 207,7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61,7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47,8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3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Субвенции бюджетам субъектов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102 423,2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107 495,2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120 697,9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105,0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112,3</a:t>
                      </a: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 Иные межбюджетные трансферты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4 743,6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dirty="0" smtClean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5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350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Итого доходов</a:t>
                      </a:r>
                      <a:endParaRPr lang="ru-RU" sz="14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169 434,7</a:t>
                      </a:r>
                      <a:endParaRPr lang="ru-RU" sz="14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164 582,4</a:t>
                      </a:r>
                      <a:endParaRPr lang="ru-RU" sz="14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5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187 899,3</a:t>
                      </a:r>
                      <a:endParaRPr lang="ru-RU" sz="145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Доходная часть 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285860"/>
          <a:ext cx="8686800" cy="5072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Налоговые и неналоговые доходы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 на 2016 год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95337501"/>
              </p:ext>
            </p:extLst>
          </p:nvPr>
        </p:nvGraphicFramePr>
        <p:xfrm>
          <a:off x="304800" y="1554163"/>
          <a:ext cx="8624918" cy="473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9123"/>
                <a:gridCol w="1427299"/>
                <a:gridCol w="1529248"/>
                <a:gridCol w="1529248"/>
              </a:tblGrid>
              <a:tr h="6603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346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660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/>
                          <a:ea typeface="Times New Roman"/>
                          <a:cs typeface="Times New Roman"/>
                        </a:rPr>
                        <a:t>Налоговые доходы</a:t>
                      </a:r>
                      <a:endParaRPr lang="ru-RU" sz="1200" i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15 544,6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25 855,6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26 534,1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97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/>
                          <a:ea typeface="Times New Roman"/>
                          <a:cs typeface="Times New Roman"/>
                        </a:rPr>
                        <a:t>Налоги на прибыль, доходы</a:t>
                      </a:r>
                      <a:endParaRPr lang="ru-RU" sz="1200" i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11 716,0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18 019,3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17 690,0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2405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i="0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 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11 716,0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18 019,3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17 690,0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3 750,8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уплаты акцизов на нефтепродукты, подлежащие распределению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консолидированные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бюджеты субъектов Российской Федерации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3 750,8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809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Налоги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3 037,2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3 296,2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3 066,3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908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Единый налог на вмененный доход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2 999,3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3 250,5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3 038,6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37,9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791,4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763,5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1 027,6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Задолженность по отмененным налогам, сборам и иным обязательным платежам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98259161"/>
              </p:ext>
            </p:extLst>
          </p:nvPr>
        </p:nvGraphicFramePr>
        <p:xfrm>
          <a:off x="214282" y="714356"/>
          <a:ext cx="8553480" cy="5755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5122"/>
                <a:gridCol w="1284015"/>
                <a:gridCol w="1481557"/>
                <a:gridCol w="1382786"/>
              </a:tblGrid>
              <a:tr h="5889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</a:tr>
              <a:tr h="1968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Неналоговые доходы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1 821,0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2 068,9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2 060,6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555,3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849,8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968,7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Доходы, получаемые в виде арендной платы за земельные участки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490,6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803,2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889,4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сдачи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аренду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муниципального  имущества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Плата за пользование жилыми помещениями по договорам социального найма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168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Платежи при пользовании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270,2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9725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270,2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88,0</a:t>
                      </a: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Прочие доходы от компенсации затрат  бюджетов муниципальных районов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82,7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654,4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5026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земельных участков, государственная собственность на которые не разграничена и которые расположены в границах поселений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654,4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64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258,4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289,8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358,7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831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647,3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626,7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61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Итого налоговых и неналоговых доходов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17 365,6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27 924,5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28 594,7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Доходная часть  бюджета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 на 2016 год</a:t>
            </a:r>
            <a:endParaRPr lang="ru-RU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2"/>
          <a:ext cx="8572561" cy="4071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6995"/>
                <a:gridCol w="1007464"/>
                <a:gridCol w="1099051"/>
                <a:gridCol w="1099051"/>
              </a:tblGrid>
              <a:tr h="4376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12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Налоговые доходы</a:t>
                      </a:r>
                      <a:endParaRPr lang="ru-RU" sz="1200" i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13 235,7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6 482,2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6 590,5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Налоги на прибыль, доходы</a:t>
                      </a:r>
                      <a:endParaRPr lang="ru-RU" sz="1200" i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5 855,0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1 286,0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1 263,5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i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 на доходы физических лиц 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5 855,0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1 286,0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1 263,5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25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2 226,7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2558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уплаты акцизов на нефтепродукты, подлежащие распределению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консолидированные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бюджеты субъектов Российской Федерации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2 226,7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Налоги на совокупный доход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37,9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Единый сельскохозяйственный налог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37,9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Налоги на имущество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5 116,3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5 177,2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5 315,2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Налог на имущество физических лиц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427,3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440,5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677,5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9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Земельный налог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4 689,0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4 736,7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4 637,7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25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Задолженность по отмененным налогам, сборам и иным обязательным платежам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-0,2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000109"/>
          <a:ext cx="8329642" cy="5415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7840"/>
                <a:gridCol w="1091224"/>
                <a:gridCol w="1091224"/>
                <a:gridCol w="909354"/>
              </a:tblGrid>
              <a:tr h="6883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 (Факт)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год (Прогноз)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57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2936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Неналоговые доходы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1 481,8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236,2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158,0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15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731,8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187,4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139,5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Доходы, получаемые в виде арендной платы за земельные участки</a:t>
                      </a: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490,6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сдачи в аренду муниципального  имущества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139,5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1586">
                <a:tc>
                  <a:txBody>
                    <a:bodyPr/>
                    <a:lstStyle/>
                    <a:p>
                      <a:pPr marL="0" marR="0" indent="1397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Плата за пользование жилыми помещениями по договорам социального найма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696,8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85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реализации имущества, находящегося в оперативном управлении учреждений, находящихся в ведении органов управления поселений (за исключением имущества муниципальных бюджетных и автономных учреждений), в части реализации основных средств по указанному имуществу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42,4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88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земельных участков, государственная собственность на которые не разграничена и которые расположены в границах поселений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654,4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42,5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26,3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6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90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Итого налоговых и неналоговых доходов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14 717,5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6 718,4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6 748,5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Безвозмездные поступления в районный бюджет от других бюджетов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571612"/>
          <a:ext cx="8286808" cy="3195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071570"/>
                <a:gridCol w="928694"/>
                <a:gridCol w="944738"/>
                <a:gridCol w="912650"/>
              </a:tblGrid>
              <a:tr h="88428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2014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Темп роста  к 2015 году, 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5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9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Дотации бюджетам субъектов Российской Федерации и муниципальных образований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3 562,2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3 641,2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26 399,0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725,0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Субсидии бюджетам бюджетной системы Российской Федерации (межбюджетные субсидии)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41 340,1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25 521,5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12 207,7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00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Субвенции бюджетам субъектов Российской Федерации и муниципальных образований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102 423,2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107 495,2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120 697,9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112,3</a:t>
                      </a:r>
                    </a:p>
                  </a:txBody>
                  <a:tcPr marL="68580" marR="68580" marT="0" marB="0" anchor="ctr"/>
                </a:tc>
              </a:tr>
              <a:tr h="297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Иные межбюджетные трансферты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4 743,6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375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Итого безвозмездных поступлений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152 069,1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136</a:t>
                      </a:r>
                      <a:r>
                        <a:rPr lang="ru-RU" sz="14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657,9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159 304,6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Безвозмездных поступлений от других бюджетов бюджетной системы Российской Федерации за 2014-2016 годы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488" y="2285992"/>
          <a:ext cx="3643338" cy="3214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6215074" y="2214554"/>
          <a:ext cx="2714644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86248" y="5500702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136 657,9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15140" y="550070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159 304,6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285720" y="2285992"/>
          <a:ext cx="3857652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85918" y="5500702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152 069,1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85818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на 2016 год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196291" cy="3736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4389"/>
                <a:gridCol w="1470634"/>
                <a:gridCol w="1470634"/>
                <a:gridCol w="1470634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60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 Оплата труда и начисления на выплаты по оплате труда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116 336,5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120 346,1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119 590,9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467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Заработная плата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88 970,5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92 069,3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91 682,9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479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Прочие выплаты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611,6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448,4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194,7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Начисления на выплаты по оплате труда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754,4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27 828,4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27 713,3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162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 Оплата работ, услуг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19 228,8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21 479,3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20 979,1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1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Услуги связи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1 054,6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997,9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924,4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85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Транспортные услуги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18,3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157,0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205,1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85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Коммунальные услуги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6 366,1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6 515,4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6 416,7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Работы, услуги по содержанию имущества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7 502,9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5 184,8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5 076,1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Прочие работы, услуги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4 286,9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8 624,2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8 356,8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2016 год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482042" cy="3980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0297"/>
                <a:gridCol w="1643019"/>
                <a:gridCol w="1745707"/>
                <a:gridCol w="1643019"/>
              </a:tblGrid>
              <a:tr h="356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2014 год (Отчет)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7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</a:tr>
              <a:tr h="3044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Обслуживание внутреннего долга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430,0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540,0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720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перечисления организациям, за исключением государственных и муниципальных организаций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2 806,2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5401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Перечисления другим бюджетам бюджетной системы Российской Федерации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1 830,9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1 855,5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12 550,7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200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 Социальное обеспечение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10 962,1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5 767,7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5 704,1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2057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Прочие расходы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3 030,6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4 280,1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5 001,3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6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 Поступление нефинансовых активов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21 052,5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17 883,7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26 982,7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6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Увеличение стоимости основных средств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10 481,1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4 482,4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9 237,2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600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Увеличение стоимости материальных запасов </a:t>
                      </a: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10 571,4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13 401,3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17 745,5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  <a:tr h="3560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175 677,6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172 152,4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191 408,8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Доля расходов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социальную сферу</a:t>
            </a:r>
            <a:r>
              <a:rPr lang="ru-RU" sz="2400" dirty="0" smtClean="0">
                <a:solidFill>
                  <a:schemeClr val="tx1"/>
                </a:solidFill>
              </a:rPr>
              <a:t> *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304800" y="2143116"/>
          <a:ext cx="255268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3143240" y="2143116"/>
          <a:ext cx="2714644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6000760" y="2143116"/>
          <a:ext cx="3000396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85720" y="557214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*включает данные по разделам бюджетной классификации расходов: «образование», «культура, кинематография», «социальная политика», «физическая культура и спорт»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образование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4784420"/>
              </p:ext>
            </p:extLst>
          </p:nvPr>
        </p:nvGraphicFramePr>
        <p:xfrm>
          <a:off x="457200" y="1643050"/>
          <a:ext cx="8329642" cy="3284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1990"/>
                <a:gridCol w="1415506"/>
                <a:gridCol w="1320079"/>
                <a:gridCol w="1122067"/>
              </a:tblGrid>
              <a:tr h="3301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347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4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Образование,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121 117,8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127 741,3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128 313,1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319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0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68,9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74,2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347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Дошкольные учреждения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18 104,1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19 739,7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18 586,1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Общее образование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89 071,3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94 533,8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96 036,2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Дополнительное образование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10 070,4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12 497,0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12 546,7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МКУ ЦИМОМОУ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1 042,3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892,6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1 061,3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518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Мероприятия в области молодежной политики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38,9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7988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Мероприятия по организации отдыха и оздоровления детей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 smtClean="0">
                        <a:effectLst/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Times New Roman"/>
                        </a:rPr>
                        <a:t>2 806,2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39,3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Расходы по отрасли Культура и кинематография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3"/>
          <a:ext cx="8186766" cy="1748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3428"/>
                <a:gridCol w="1372826"/>
                <a:gridCol w="1167692"/>
                <a:gridCol w="1102820"/>
              </a:tblGrid>
              <a:tr h="2951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951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66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Культура и кинематография, тыс. рублей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7 048,5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6 694,1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8 464,5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2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95,0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126,5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620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3,9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социальная политика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42405434"/>
              </p:ext>
            </p:extLst>
          </p:nvPr>
        </p:nvGraphicFramePr>
        <p:xfrm>
          <a:off x="457200" y="1785926"/>
          <a:ext cx="8258202" cy="3666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364504"/>
                <a:gridCol w="1103697"/>
                <a:gridCol w="1103697"/>
              </a:tblGrid>
              <a:tr h="3398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197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319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политика, тыс. рублей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18 252,2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10 092,3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10 675,5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32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55,3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32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5,9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72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81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Пенсионное обеспечение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1 182,0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1 279,4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1 379,0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784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Квотированию рабочих мест для трудоустройства граждан, особо нуждающихся в социальной защите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83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Обеспечение жильем молодых семей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5 928,0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6307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обеспечения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жилыми помещениями детей-сирот и детей, оставшихся без попечения родителей, лиц из числа детей-сирот и детей, оставшихся без попечения родителей, по договорам найма специализированных жилых помещений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5 200,4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2 099,1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2 115,9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6307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Оплата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труда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приемных родителей, проживающих на территории Республики Мордовия, и выплате ежемесячного денежного пособия опекуну (попечителю), приемному родителю на содержание ребенка, находящегося под опекой (попечительством), в приемной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семье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5 940,9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6 712,4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7 179,6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физическая культура и спорт</a:t>
            </a:r>
            <a:endParaRPr lang="ru-RU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8" cy="1905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277206"/>
                <a:gridCol w="1111629"/>
                <a:gridCol w="1111629"/>
              </a:tblGrid>
              <a:tr h="331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469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465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спорт, тыс. рублей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95,5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89,0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92,3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858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93,2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</a:p>
                  </a:txBody>
                  <a:tcPr marL="68580" marR="68580" marT="0" marB="0" anchor="b"/>
                </a:tc>
              </a:tr>
              <a:tr h="4938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общегосударственные вопросы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47641001"/>
              </p:ext>
            </p:extLst>
          </p:nvPr>
        </p:nvGraphicFramePr>
        <p:xfrm>
          <a:off x="428596" y="1428736"/>
          <a:ext cx="8143932" cy="5143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3470"/>
                <a:gridCol w="1357308"/>
                <a:gridCol w="1015184"/>
                <a:gridCol w="1127970"/>
              </a:tblGrid>
              <a:tr h="3801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7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13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вопросы, тыс. рублей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25 398,2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19 724,7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22 223,8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53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77,7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112,7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01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11,5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3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Администрация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муниципального района Республики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Мордовия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17 254,8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13 401,2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14 034,4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Управление финансов администрации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муниципального района Республики Мордовия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3 857,1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2 782,6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3 208,1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02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МКУ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муниципального района "МАДЛС"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219,4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266,3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09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МКУ "ЦОМУ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муниципального района Республики Мордовия 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2 345,2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2 240,7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2 975,0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55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МБУ "МФЦ"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1 705,7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1 050,8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1 400,4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287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Резервный фонд администрации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образования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1825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Государственные полномочия по распоряжению земельными участками, государственная собственность на которые не разграничена, расположенными на территории муниципального района, за исключением случаев, предусмотренных законодательством Российской Федерации об автомобильных дорогах и о дорожной деятельности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281,2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963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Осуществление полномочий по составлению (изменению) списков кандидатов в присяжные заседатели федеральных судов общей юрисдикции в Российской Федерации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национальная безопасность и правоохранительная деятельность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55174893"/>
              </p:ext>
            </p:extLst>
          </p:nvPr>
        </p:nvGraphicFramePr>
        <p:xfrm>
          <a:off x="457200" y="1785925"/>
          <a:ext cx="8258204" cy="2640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2056"/>
                <a:gridCol w="1406516"/>
                <a:gridCol w="934271"/>
                <a:gridCol w="945361"/>
              </a:tblGrid>
              <a:tr h="3422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45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188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1 544,6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1 562,1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1 557,8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761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ЗАГС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731,4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795,2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798,0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22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МКУ "Центр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делам гражданской обороны чрезвычайным ситуациям и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вопросам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Единой дежурно - диспетчерской службы"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813,2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766,9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759,8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национальная экономика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02619444"/>
              </p:ext>
            </p:extLst>
          </p:nvPr>
        </p:nvGraphicFramePr>
        <p:xfrm>
          <a:off x="457200" y="1571612"/>
          <a:ext cx="8258204" cy="25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478794"/>
                <a:gridCol w="959747"/>
                <a:gridCol w="1133359"/>
              </a:tblGrid>
              <a:tr h="248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48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20,1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3 853,4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5 733,2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10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19 171,1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148,8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10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2,2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82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937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102,6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983,0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2381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Дорожное хозяйство (дорожные фонды)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3 750,8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4 750,2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обслуживание государственного и муниципального долга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84521"/>
          <a:ext cx="8258205" cy="1801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4866"/>
                <a:gridCol w="1470114"/>
                <a:gridCol w="1150531"/>
                <a:gridCol w="1022694"/>
              </a:tblGrid>
              <a:tr h="3424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128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9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долга, тыс. рублей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430,0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540,0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5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125,6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111,1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21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0,2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межбюджетные трансферты общего характера бюджетам субъектов Российской Федерации и муниципальных образований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214554"/>
          <a:ext cx="8258205" cy="2071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6304"/>
                <a:gridCol w="1431804"/>
                <a:gridCol w="1132993"/>
                <a:gridCol w="1007104"/>
              </a:tblGrid>
              <a:tr h="322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2015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2016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617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7852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 общего характера бюджетам субъектов Российской Федерации и муниципальных образований, тыс. рублей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1 770,7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1 855,5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10 923,1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17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588,7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407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>
                          <a:latin typeface="Times New Roman"/>
                          <a:ea typeface="Times New Roman"/>
                          <a:cs typeface="Times New Roman"/>
                        </a:rPr>
                        <a:t>1,1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2016 год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554163"/>
          <a:ext cx="8858312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66"/>
                <a:gridCol w="7572428"/>
                <a:gridCol w="785818"/>
              </a:tblGrid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мероприятий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малого и среднего предпринимательства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районе»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«Устойчивое развитие сельских территорий 2014-2017 годы и на период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 2020 года»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«Жилище»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179,7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 «Обеспечение молодых семей жильем на 2016-2020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38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«Модернизация и реформирование ЖКХ на 2016-2020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485,6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1 181,6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культуры и туризма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2014-2018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7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«Комплексная программа профилактики правонарушений на территории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14424"/>
          <a:ext cx="8229600" cy="4228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349"/>
                <a:gridCol w="6564776"/>
                <a:gridCol w="1141475"/>
              </a:tblGrid>
              <a:tr h="61005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мероприятий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24720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44246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«Комплексные меры противодействия злоупотреблению наркотиками и их незаконному обороту на 2016-2018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54679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«Противодействие экстремизму и терроризму на территории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72255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«Энергосбережение и повышение энергетической эффективности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5625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«Повышение безопасности дорожного движения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2013-2020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в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2016-2019 годы»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  <a:tr h="436608"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2 825,5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6627" marR="86627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2461</TotalTime>
  <Words>2674</Words>
  <Application>Microsoft Office PowerPoint</Application>
  <PresentationFormat>Экран (4:3)</PresentationFormat>
  <Paragraphs>1019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Слайд 1</vt:lpstr>
      <vt:lpstr>  Показатели социально-экономического развития Большеберезниковского муниципального района Республики Мордовия на 2016 год </vt:lpstr>
      <vt:lpstr> Основные характеристики консолидированного бюджета Большеберезниковского муниципального района на 2016 год </vt:lpstr>
      <vt:lpstr> Основные характеристики районного бюджета Большеберезниковского муниципального района на 2016 год </vt:lpstr>
      <vt:lpstr>Основные характеристики районного бюджета Большеберезниковского муниципального района за 2013-2016 годы</vt:lpstr>
      <vt:lpstr>Дефицит районного бюджета Большеберезниковского муниципального района </vt:lpstr>
      <vt:lpstr>Доходы районного бюджета  Большеберезниковского муниципального района Республики Мордовия </vt:lpstr>
      <vt:lpstr>Доходная часть  районного бюджета Большеберезниковского муниципального района</vt:lpstr>
      <vt:lpstr>           Налоговые и неналоговые доходы районного бюджета Большеберезниковского муниципального района  на 2016 год</vt:lpstr>
      <vt:lpstr>Слайд 10</vt:lpstr>
      <vt:lpstr>Доходная часть  бюджета сельских поселений Большеберезниковского муниципального района</vt:lpstr>
      <vt:lpstr>Налоговые и неналоговые доходы бюджета сельских поселений Большеберезниковского муниципального района  на 2016 год</vt:lpstr>
      <vt:lpstr>Слайд 13</vt:lpstr>
      <vt:lpstr>  Безвозмездные поступления в районный бюджет от других бюджетов бюджетной системы Российской Федерации</vt:lpstr>
      <vt:lpstr>Основные характеристики Безвозмездных поступлений от других бюджетов бюджетной системы Российской Федерации за 2014-2016 годы</vt:lpstr>
      <vt:lpstr>   Расходы районного бюджета Большеберезниковского муниципального района на 2016 год </vt:lpstr>
      <vt:lpstr>Расходы районного бюджета Большеберезниковского муниципального района на 2016 год</vt:lpstr>
      <vt:lpstr>Доля расходов Большеберезниковского бюджета  на социальную сферу *</vt:lpstr>
      <vt:lpstr>Расходы по отрасли образование</vt:lpstr>
      <vt:lpstr>Расходы по отрасли Культура и кинематография</vt:lpstr>
      <vt:lpstr>Расходы по отрасли социальная политика</vt:lpstr>
      <vt:lpstr>Расходы по отрасли физическая культура и спорт</vt:lpstr>
      <vt:lpstr>Расходы по отрасли  общегосударственные вопросы</vt:lpstr>
      <vt:lpstr>Расходы по отрасли  национальная безопасность и правоохранительная деятельность</vt:lpstr>
      <vt:lpstr>Расходы по отрасли  национальная экономика</vt:lpstr>
      <vt:lpstr>Расходы по отрасли обслуживание государственного и муниципального долга</vt:lpstr>
      <vt:lpstr>Расходы по отрасли межбюджетные трансферты общего характера бюджетам субъектов Российской Федерации и муниципальных образований</vt:lpstr>
      <vt:lpstr>Муниципальные программы по Большеберезниковскому муниципальному району на 2016 год</vt:lpstr>
      <vt:lpstr>Слайд 29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543</cp:revision>
  <dcterms:created xsi:type="dcterms:W3CDTF">2015-05-12T06:50:54Z</dcterms:created>
  <dcterms:modified xsi:type="dcterms:W3CDTF">2016-03-29T06:32:23Z</dcterms:modified>
</cp:coreProperties>
</file>