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8" r:id="rId1"/>
  </p:sldMasterIdLst>
  <p:notesMasterIdLst>
    <p:notesMasterId r:id="rId29"/>
  </p:notesMasterIdLst>
  <p:sldIdLst>
    <p:sldId id="313" r:id="rId2"/>
    <p:sldId id="350" r:id="rId3"/>
    <p:sldId id="351" r:id="rId4"/>
    <p:sldId id="352" r:id="rId5"/>
    <p:sldId id="353" r:id="rId6"/>
    <p:sldId id="354" r:id="rId7"/>
    <p:sldId id="355" r:id="rId8"/>
    <p:sldId id="335" r:id="rId9"/>
    <p:sldId id="356" r:id="rId10"/>
    <p:sldId id="357" r:id="rId11"/>
    <p:sldId id="358" r:id="rId12"/>
    <p:sldId id="359" r:id="rId13"/>
    <p:sldId id="360" r:id="rId14"/>
    <p:sldId id="374" r:id="rId15"/>
    <p:sldId id="361" r:id="rId16"/>
    <p:sldId id="362" r:id="rId17"/>
    <p:sldId id="363" r:id="rId18"/>
    <p:sldId id="364" r:id="rId19"/>
    <p:sldId id="365" r:id="rId20"/>
    <p:sldId id="366" r:id="rId21"/>
    <p:sldId id="367" r:id="rId22"/>
    <p:sldId id="368" r:id="rId23"/>
    <p:sldId id="369" r:id="rId24"/>
    <p:sldId id="370" r:id="rId25"/>
    <p:sldId id="371" r:id="rId26"/>
    <p:sldId id="372" r:id="rId27"/>
    <p:sldId id="373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0000"/>
    <a:srgbClr val="B808A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4654" autoAdjust="0"/>
  </p:normalViewPr>
  <p:slideViewPr>
    <p:cSldViewPr>
      <p:cViewPr varScale="1">
        <p:scale>
          <a:sx n="104" d="100"/>
          <a:sy n="104" d="100"/>
        </p:scale>
        <p:origin x="-19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\\filesrv\public1$\&#1054;&#1090;&#1076;&#1077;&#1083;%20&#1089;&#1074;&#1086;&#1076;&#1072;%20&#1073;&#1102;&#1076;&#1078;&#1077;&#1090;&#1072;,%20&#1087;&#1088;&#1077;&#1076;&#1074;&#1072;&#1088;&#1080;&#1090;&#1077;&#1083;&#1100;&#1085;&#1086;&#1075;&#1086;%20&#1080;%20&#1090;&#1077;&#1082;&#1091;&#1097;&#1077;&#1075;&#1086;%20&#1072;&#1085;&#1072;&#1083;&#1080;&#1079;&#1072;\&#1070;&#1090;&#1082;&#1080;&#1085;&#1072;%20&#1058;.&#1055;\&#1053;&#1086;&#1074;&#1072;&#1103;%20&#1087;&#1072;&#1087;&#1082;&#1072;\&#1044;&#1083;&#1103;%20&#1087;&#1088;&#1077;&#1079;&#1077;&#1085;&#1090;&#1072;&#1094;&#1080;&#1080;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200" b="0">
                <a:latin typeface="Times New Roman" pitchFamily="18" charset="0"/>
                <a:cs typeface="Times New Roman" pitchFamily="18" charset="0"/>
              </a:defRPr>
            </a:pPr>
            <a:r>
              <a:rPr lang="ru-RU" sz="1200" b="0" dirty="0" smtClean="0"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sz="1200" b="0" dirty="0">
                <a:latin typeface="Times New Roman" pitchFamily="18" charset="0"/>
                <a:cs typeface="Times New Roman" pitchFamily="18" charset="0"/>
              </a:rPr>
              <a:t>рублей</a:t>
            </a:r>
          </a:p>
        </c:rich>
      </c:tx>
      <c:layout>
        <c:manualLayout>
          <c:xMode val="edge"/>
          <c:yMode val="edge"/>
          <c:x val="4.7754087665039047E-3"/>
          <c:y val="2.8282828282828291E-2"/>
        </c:manualLayout>
      </c:layout>
      <c:overlay val="1"/>
    </c:title>
    <c:plotArea>
      <c:layout/>
      <c:barChart>
        <c:barDir val="col"/>
        <c:grouping val="clustered"/>
        <c:ser>
          <c:idx val="0"/>
          <c:order val="0"/>
          <c:tx>
            <c:v>Уточненный план</c:v>
          </c:tx>
          <c:spPr>
            <a:solidFill>
              <a:srgbClr val="002060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b="1" smtClean="0"/>
                      <a:t>206 881</a:t>
                    </a:r>
                    <a:r>
                      <a:rPr lang="ru-RU" b="1" smtClean="0"/>
                      <a:t>,1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b="1" smtClean="0"/>
                      <a:t>215 540,4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b="1" smtClean="0"/>
                      <a:t>8 659,3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Лист2!$A$3:$A$5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Лист2!$B$3:$B$5</c:f>
              <c:numCache>
                <c:formatCode>#,##0.0</c:formatCode>
                <c:ptCount val="3"/>
                <c:pt idx="0">
                  <c:v>38.649311381100013</c:v>
                </c:pt>
                <c:pt idx="1">
                  <c:v>42.315760051099844</c:v>
                </c:pt>
                <c:pt idx="2">
                  <c:v>3.6664486999999704</c:v>
                </c:pt>
              </c:numCache>
            </c:numRef>
          </c:val>
        </c:ser>
        <c:ser>
          <c:idx val="1"/>
          <c:order val="1"/>
          <c:tx>
            <c:v>Исполнено</c:v>
          </c:tx>
          <c:spPr>
            <a:solidFill>
              <a:srgbClr val="FDFDBB"/>
            </a:solidFill>
            <a:scene3d>
              <a:camera prst="orthographicFront"/>
              <a:lightRig rig="threePt" dir="t"/>
            </a:scene3d>
            <a:sp3d>
              <a:bevelT prst="relaxedInset"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b="1" smtClean="0"/>
                      <a:t>204 056,1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b="1" smtClean="0"/>
                      <a:t>210 694,1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b="1" smtClean="0"/>
                      <a:t>6 638,0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Лист2!$A$3:$A$5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Лист2!$C$3:$C$5</c:f>
              <c:numCache>
                <c:formatCode>#,##0.0</c:formatCode>
                <c:ptCount val="3"/>
                <c:pt idx="0">
                  <c:v>36.945988700000001</c:v>
                </c:pt>
                <c:pt idx="1">
                  <c:v>40.238376341000524</c:v>
                </c:pt>
                <c:pt idx="2">
                  <c:v>3.2923876000000099</c:v>
                </c:pt>
              </c:numCache>
            </c:numRef>
          </c:val>
        </c:ser>
        <c:dLbls>
          <c:showVal val="1"/>
        </c:dLbls>
        <c:axId val="107521536"/>
        <c:axId val="107533440"/>
      </c:barChart>
      <c:catAx>
        <c:axId val="10752153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7533440"/>
        <c:crosses val="autoZero"/>
        <c:auto val="1"/>
        <c:lblAlgn val="ctr"/>
        <c:lblOffset val="100"/>
      </c:catAx>
      <c:valAx>
        <c:axId val="107533440"/>
        <c:scaling>
          <c:orientation val="minMax"/>
        </c:scaling>
        <c:axPos val="l"/>
        <c:majorGridlines>
          <c:spPr>
            <a:ln>
              <a:solidFill>
                <a:schemeClr val="bg1"/>
              </a:solidFill>
            </a:ln>
          </c:spPr>
        </c:majorGridlines>
        <c:numFmt formatCode="#,##0.0" sourceLinked="1"/>
        <c:tickLblPos val="low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>
                <a:solidFill>
                  <a:sysClr val="windowText" lastClr="000000"/>
                </a:solidFill>
              </a:defRPr>
            </a:pPr>
            <a:endParaRPr lang="ru-RU"/>
          </a:p>
        </c:txPr>
        <c:crossAx val="107521536"/>
        <c:crosses val="autoZero"/>
        <c:crossBetween val="between"/>
      </c:valAx>
      <c:spPr>
        <a:noFill/>
        <a:ln>
          <a:noFill/>
        </a:ln>
      </c:spPr>
    </c:plotArea>
    <c:legend>
      <c:legendPos val="t"/>
      <c:layout>
        <c:manualLayout>
          <c:xMode val="edge"/>
          <c:yMode val="edge"/>
          <c:x val="0.21887592324204255"/>
          <c:y val="2.4242424242424229E-2"/>
          <c:w val="0.66344972533083468"/>
          <c:h val="7.7402370158276126E-2"/>
        </c:manualLayout>
      </c:layout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spPr>
    <a:solidFill>
      <a:schemeClr val="bg1"/>
    </a:solidFill>
    <a:ln>
      <a:solidFill>
        <a:schemeClr val="bg1"/>
      </a:solidFill>
    </a:ln>
  </c:spPr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lineChart>
        <c:grouping val="standard"/>
        <c:ser>
          <c:idx val="0"/>
          <c:order val="0"/>
          <c:tx>
            <c:strRef>
              <c:f>Основ.характ.!$E$2</c:f>
              <c:strCache>
                <c:ptCount val="1"/>
                <c:pt idx="0">
                  <c:v>Доходы</c:v>
                </c:pt>
              </c:strCache>
            </c:strRef>
          </c:tx>
          <c:marker>
            <c:symbol val="none"/>
          </c:marke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b="1" dirty="0" smtClean="0"/>
                      <a:t>133</a:t>
                    </a:r>
                    <a:r>
                      <a:rPr lang="ru-RU" b="1" dirty="0" smtClean="0"/>
                      <a:t> </a:t>
                    </a:r>
                    <a:r>
                      <a:rPr lang="en-US" b="1" dirty="0" smtClean="0"/>
                      <a:t>029,7</a:t>
                    </a:r>
                    <a:endParaRPr lang="en-US" b="1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b="1" dirty="0" smtClean="0"/>
                      <a:t>160</a:t>
                    </a:r>
                    <a:r>
                      <a:rPr lang="ru-RU" b="1" dirty="0" smtClean="0"/>
                      <a:t> </a:t>
                    </a:r>
                    <a:r>
                      <a:rPr lang="en-US" b="1" dirty="0" smtClean="0"/>
                      <a:t>312,0</a:t>
                    </a:r>
                    <a:endParaRPr lang="en-US" b="1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b="1" smtClean="0"/>
                      <a:t>169</a:t>
                    </a:r>
                    <a:r>
                      <a:rPr lang="ru-RU" b="1" smtClean="0"/>
                      <a:t> </a:t>
                    </a:r>
                    <a:r>
                      <a:rPr lang="en-US" b="1" smtClean="0"/>
                      <a:t>234,7</a:t>
                    </a:r>
                    <a:endParaRPr lang="en-US" b="1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b="1" smtClean="0"/>
                      <a:t>177</a:t>
                    </a:r>
                    <a:r>
                      <a:rPr lang="ru-RU" b="1" smtClean="0"/>
                      <a:t> </a:t>
                    </a:r>
                    <a:r>
                      <a:rPr lang="en-US" b="1" smtClean="0"/>
                      <a:t>300,</a:t>
                    </a:r>
                    <a:r>
                      <a:rPr lang="ru-RU" b="1" smtClean="0"/>
                      <a:t>3</a:t>
                    </a:r>
                    <a:endParaRPr lang="en-US" b="1"/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b="1" dirty="0" smtClean="0"/>
                      <a:t>204</a:t>
                    </a:r>
                    <a:r>
                      <a:rPr lang="ru-RU" b="1" dirty="0" smtClean="0"/>
                      <a:t> </a:t>
                    </a:r>
                    <a:r>
                      <a:rPr lang="en-US" b="1" dirty="0" smtClean="0"/>
                      <a:t>056,</a:t>
                    </a:r>
                    <a:r>
                      <a:rPr lang="ru-RU" b="1" dirty="0" smtClean="0"/>
                      <a:t>1</a:t>
                    </a:r>
                    <a:endParaRPr lang="en-US" b="1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Основ.характ.!$D$3:$D$7</c:f>
              <c:numCache>
                <c:formatCode>General</c:formatCode>
                <c:ptCount val="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</c:numCache>
            </c:numRef>
          </c:cat>
          <c:val>
            <c:numRef>
              <c:f>Основ.характ.!$E$3:$E$7</c:f>
              <c:numCache>
                <c:formatCode>0.0</c:formatCode>
                <c:ptCount val="5"/>
                <c:pt idx="0" formatCode="General">
                  <c:v>133029.67032000032</c:v>
                </c:pt>
                <c:pt idx="1">
                  <c:v>160311.96855999998</c:v>
                </c:pt>
                <c:pt idx="2" formatCode="General">
                  <c:v>169234.7420700003</c:v>
                </c:pt>
                <c:pt idx="3" formatCode="General">
                  <c:v>177300.28823000001</c:v>
                </c:pt>
                <c:pt idx="4" formatCode="General">
                  <c:v>204056.0778100001</c:v>
                </c:pt>
              </c:numCache>
            </c:numRef>
          </c:val>
        </c:ser>
        <c:ser>
          <c:idx val="1"/>
          <c:order val="1"/>
          <c:tx>
            <c:strRef>
              <c:f>Основ.характ.!$F$2</c:f>
              <c:strCache>
                <c:ptCount val="1"/>
                <c:pt idx="0">
                  <c:v>Расходы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6.1728395061728392E-3"/>
                  <c:y val="-2.0253166863996454E-2"/>
                </c:manualLayout>
              </c:layout>
              <c:tx>
                <c:rich>
                  <a:bodyPr/>
                  <a:lstStyle/>
                  <a:p>
                    <a:r>
                      <a:rPr lang="en-US" b="1" dirty="0" smtClean="0"/>
                      <a:t>149</a:t>
                    </a:r>
                    <a:r>
                      <a:rPr lang="ru-RU" b="1" dirty="0" smtClean="0"/>
                      <a:t> </a:t>
                    </a:r>
                    <a:r>
                      <a:rPr lang="en-US" b="1" dirty="0" smtClean="0"/>
                      <a:t>626,</a:t>
                    </a:r>
                    <a:r>
                      <a:rPr lang="ru-RU" b="1" dirty="0" smtClean="0"/>
                      <a:t>5</a:t>
                    </a:r>
                    <a:endParaRPr lang="en-US" b="1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-6.1728395061728392E-3"/>
                  <c:y val="-4.629295283199193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 </a:t>
                    </a:r>
                    <a:r>
                      <a:rPr lang="en-US" b="1" dirty="0" smtClean="0"/>
                      <a:t>165</a:t>
                    </a:r>
                    <a:r>
                      <a:rPr lang="ru-RU" b="1" dirty="0" smtClean="0"/>
                      <a:t> </a:t>
                    </a:r>
                    <a:r>
                      <a:rPr lang="en-US" b="1" dirty="0" smtClean="0"/>
                      <a:t>247,</a:t>
                    </a:r>
                    <a:r>
                      <a:rPr lang="ru-RU" b="1" dirty="0" smtClean="0"/>
                      <a:t>7</a:t>
                    </a:r>
                    <a:endParaRPr lang="en-US" b="1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-7.7160493827160767E-3"/>
                  <c:y val="-4.339964327999237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 </a:t>
                    </a:r>
                    <a:r>
                      <a:rPr lang="en-US" b="1" dirty="0" smtClean="0"/>
                      <a:t>175</a:t>
                    </a:r>
                    <a:r>
                      <a:rPr lang="ru-RU" b="1" dirty="0" smtClean="0"/>
                      <a:t> </a:t>
                    </a:r>
                    <a:r>
                      <a:rPr lang="en-US" b="1" dirty="0" smtClean="0"/>
                      <a:t>677,6</a:t>
                    </a:r>
                    <a:endParaRPr lang="en-US" b="1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b="1" smtClean="0"/>
                      <a:t>197</a:t>
                    </a:r>
                    <a:r>
                      <a:rPr lang="ru-RU" b="1" smtClean="0"/>
                      <a:t> </a:t>
                    </a:r>
                    <a:r>
                      <a:rPr lang="en-US" b="1" smtClean="0"/>
                      <a:t>372,</a:t>
                    </a:r>
                    <a:r>
                      <a:rPr lang="ru-RU" b="1" smtClean="0"/>
                      <a:t>2</a:t>
                    </a:r>
                    <a:endParaRPr lang="en-US" b="1"/>
                  </a:p>
                </c:rich>
              </c:tx>
              <c:showVal val="1"/>
            </c:dLbl>
            <c:dLbl>
              <c:idx val="4"/>
              <c:layout>
                <c:manualLayout>
                  <c:x val="-1.0802469135802505E-2"/>
                  <c:y val="-3.471971462399395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 </a:t>
                    </a:r>
                    <a:r>
                      <a:rPr lang="en-US" b="1" dirty="0" smtClean="0"/>
                      <a:t>210</a:t>
                    </a:r>
                    <a:r>
                      <a:rPr lang="ru-RU" b="1" dirty="0" smtClean="0"/>
                      <a:t> </a:t>
                    </a:r>
                    <a:r>
                      <a:rPr lang="en-US" b="1" dirty="0" smtClean="0"/>
                      <a:t>694,</a:t>
                    </a:r>
                    <a:r>
                      <a:rPr lang="ru-RU" b="1" dirty="0" smtClean="0"/>
                      <a:t>1</a:t>
                    </a:r>
                    <a:endParaRPr lang="en-US" b="1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Основ.характ.!$D$3:$D$7</c:f>
              <c:numCache>
                <c:formatCode>General</c:formatCode>
                <c:ptCount val="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</c:numCache>
            </c:numRef>
          </c:cat>
          <c:val>
            <c:numRef>
              <c:f>Основ.характ.!$F$3:$F$7</c:f>
              <c:numCache>
                <c:formatCode>General</c:formatCode>
                <c:ptCount val="5"/>
                <c:pt idx="0">
                  <c:v>149626.49249999967</c:v>
                </c:pt>
                <c:pt idx="1">
                  <c:v>165247.66037000011</c:v>
                </c:pt>
                <c:pt idx="2">
                  <c:v>175677.57564000011</c:v>
                </c:pt>
                <c:pt idx="3">
                  <c:v>197372.19183000003</c:v>
                </c:pt>
                <c:pt idx="4">
                  <c:v>210694.05367999998</c:v>
                </c:pt>
              </c:numCache>
            </c:numRef>
          </c:val>
        </c:ser>
        <c:marker val="1"/>
        <c:axId val="107716608"/>
        <c:axId val="107718144"/>
      </c:lineChart>
      <c:catAx>
        <c:axId val="10771660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7718144"/>
        <c:crosses val="autoZero"/>
        <c:auto val="1"/>
        <c:lblAlgn val="ctr"/>
        <c:lblOffset val="100"/>
      </c:catAx>
      <c:valAx>
        <c:axId val="107718144"/>
        <c:scaling>
          <c:orientation val="minMax"/>
        </c:scaling>
        <c:delete val="1"/>
        <c:axPos val="l"/>
        <c:majorGridlines>
          <c:spPr>
            <a:ln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ln>
          </c:spPr>
        </c:majorGridlines>
        <c:numFmt formatCode="General" sourceLinked="1"/>
        <c:tickLblPos val="none"/>
        <c:crossAx val="107716608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204 056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,1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тыс. рублей</a:t>
            </a:r>
            <a:endParaRPr lang="en-US" sz="1400" dirty="0"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28433641975308682"/>
          <c:y val="0"/>
        </c:manualLayout>
      </c:layout>
    </c:title>
    <c:plotArea>
      <c:layout/>
      <c:pieChart>
        <c:varyColors val="1"/>
        <c:ser>
          <c:idx val="0"/>
          <c:order val="0"/>
          <c:tx>
            <c:strRef>
              <c:f>Лист2!$D$26</c:f>
              <c:strCache>
                <c:ptCount val="1"/>
                <c:pt idx="0">
                  <c:v>%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7,6</a:t>
                    </a:r>
                    <a:r>
                      <a:rPr lang="ru-RU" smtClean="0"/>
                      <a:t> %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3,0</a:t>
                    </a:r>
                    <a:r>
                      <a:rPr lang="ru-RU" smtClean="0"/>
                      <a:t> %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1,5</a:t>
                    </a:r>
                    <a:r>
                      <a:rPr lang="ru-RU" smtClean="0"/>
                      <a:t> %</a:t>
                    </a:r>
                    <a:endParaRPr lang="en-US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0,5</a:t>
                    </a:r>
                    <a:r>
                      <a:rPr lang="ru-RU" smtClean="0"/>
                      <a:t> %</a:t>
                    </a:r>
                    <a:endParaRPr lang="en-US"/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mtClean="0"/>
                      <a:t>2,9</a:t>
                    </a:r>
                    <a:r>
                      <a:rPr lang="ru-RU" smtClean="0"/>
                      <a:t> %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smtClean="0"/>
                      <a:t>84,4</a:t>
                    </a:r>
                    <a:r>
                      <a:rPr lang="ru-RU" smtClean="0"/>
                      <a:t> %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 i="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multiLvlStrRef>
              <c:f>Лист2!$B$27:$C$32</c:f>
              <c:multiLvlStrCache>
                <c:ptCount val="6"/>
                <c:lvl>
                  <c:pt idx="0">
                    <c:v>15 563,1</c:v>
                  </c:pt>
                  <c:pt idx="1">
                    <c:v>6 127,2</c:v>
                  </c:pt>
                  <c:pt idx="2">
                    <c:v>3 152,6</c:v>
                  </c:pt>
                  <c:pt idx="3">
                    <c:v>1 055,9</c:v>
                  </c:pt>
                  <c:pt idx="4">
                    <c:v>5 989,2</c:v>
                  </c:pt>
                  <c:pt idx="5">
                    <c:v>172 168,1</c:v>
                  </c:pt>
                </c:lvl>
                <c:lvl>
                  <c:pt idx="0">
                    <c:v>Налог на доходы физических лиц</c:v>
                  </c:pt>
                  <c:pt idx="1">
                    <c:v>Акцизы, в том числе:</c:v>
                  </c:pt>
                  <c:pt idx="2">
                    <c:v>Налог на совокупный доход</c:v>
                  </c:pt>
                  <c:pt idx="3">
                    <c:v>Государственная пошлина</c:v>
                  </c:pt>
                  <c:pt idx="4">
                    <c:v>Прочие налоговые и неналоговые доходы</c:v>
                  </c:pt>
                  <c:pt idx="5">
                    <c:v>Безвозмездные поступления</c:v>
                  </c:pt>
                </c:lvl>
              </c:multiLvlStrCache>
            </c:multiLvlStrRef>
          </c:cat>
          <c:val>
            <c:numRef>
              <c:f>Лист2!$D$27:$D$32</c:f>
              <c:numCache>
                <c:formatCode>0.0</c:formatCode>
                <c:ptCount val="6"/>
                <c:pt idx="0">
                  <c:v>7.6268731981058142</c:v>
                </c:pt>
                <c:pt idx="1">
                  <c:v>3.0027036682559403</c:v>
                </c:pt>
                <c:pt idx="2">
                  <c:v>1.5449672908577592</c:v>
                </c:pt>
                <c:pt idx="3">
                  <c:v>0.5174557388874923</c:v>
                </c:pt>
                <c:pt idx="4">
                  <c:v>2.9350752072591777</c:v>
                </c:pt>
                <c:pt idx="5">
                  <c:v>84.372924896633577</c:v>
                </c:pt>
              </c:numCache>
            </c:numRef>
          </c:val>
        </c:ser>
        <c:firstSliceAng val="0"/>
      </c:pieChart>
    </c:plotArea>
    <c:legend>
      <c:legendPos val="b"/>
      <c:layout>
        <c:manualLayout>
          <c:xMode val="edge"/>
          <c:yMode val="edge"/>
          <c:x val="7.0497454899333845E-2"/>
          <c:y val="0.74116457723470963"/>
          <c:w val="0.80642310144638352"/>
          <c:h val="0.24422365288877759"/>
        </c:manualLayout>
      </c:layout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Лист1!$A$8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</c:numCache>
            </c:numRef>
          </c:cat>
          <c:val>
            <c:numRef>
              <c:f>Лист1!$B$8:$F$8</c:f>
              <c:numCache>
                <c:formatCode>0.0</c:formatCode>
                <c:ptCount val="5"/>
                <c:pt idx="0">
                  <c:v>23217.794999999998</c:v>
                </c:pt>
                <c:pt idx="1">
                  <c:v>26171.94940000002</c:v>
                </c:pt>
                <c:pt idx="2">
                  <c:v>18210.017899999999</c:v>
                </c:pt>
                <c:pt idx="3">
                  <c:v>40310.793299999998</c:v>
                </c:pt>
                <c:pt idx="4">
                  <c:v>59891.330700000006</c:v>
                </c:pt>
              </c:numCache>
            </c:numRef>
          </c:val>
        </c:ser>
        <c:ser>
          <c:idx val="1"/>
          <c:order val="1"/>
          <c:tx>
            <c:strRef>
              <c:f>Лист1!$A$9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</c:numCache>
            </c:numRef>
          </c:cat>
          <c:val>
            <c:numRef>
              <c:f>Лист1!$B$9:$F$9</c:f>
              <c:numCache>
                <c:formatCode>0.0</c:formatCode>
                <c:ptCount val="5"/>
                <c:pt idx="0">
                  <c:v>166701.9666999997</c:v>
                </c:pt>
                <c:pt idx="1">
                  <c:v>188100.55669999967</c:v>
                </c:pt>
                <c:pt idx="2">
                  <c:v>155446.08779999998</c:v>
                </c:pt>
                <c:pt idx="3">
                  <c:v>238352.4991999997</c:v>
                </c:pt>
                <c:pt idx="4">
                  <c:v>258988.39230000001</c:v>
                </c:pt>
              </c:numCache>
            </c:numRef>
          </c:val>
        </c:ser>
        <c:ser>
          <c:idx val="2"/>
          <c:order val="2"/>
          <c:tx>
            <c:strRef>
              <c:f>Лист1!$A$10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1 140,4</a:t>
                    </a:r>
                    <a:endParaRPr lang="en-US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1 388,8</a:t>
                    </a:r>
                    <a:endParaRPr lang="en-US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1 518,7</a:t>
                    </a:r>
                    <a:endParaRPr lang="en-US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1 494,3</a:t>
                    </a:r>
                    <a:endParaRPr lang="en-US"/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mtClean="0"/>
                      <a:t>1 721,7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</c:numCache>
            </c:numRef>
          </c:cat>
          <c:val>
            <c:numRef>
              <c:f>Лист1!$B$10:$F$10</c:f>
              <c:numCache>
                <c:formatCode>0.0</c:formatCode>
                <c:ptCount val="5"/>
                <c:pt idx="0">
                  <c:v>1140376.9415</c:v>
                </c:pt>
                <c:pt idx="1">
                  <c:v>1388847.1795000026</c:v>
                </c:pt>
                <c:pt idx="2">
                  <c:v>1518691.3150000002</c:v>
                </c:pt>
                <c:pt idx="3">
                  <c:v>1494339.5898000011</c:v>
                </c:pt>
                <c:pt idx="4">
                  <c:v>1721681.0551</c:v>
                </c:pt>
              </c:numCache>
            </c:numRef>
          </c:val>
        </c:ser>
        <c:shape val="pyramid"/>
        <c:axId val="107894656"/>
        <c:axId val="107910656"/>
        <c:axId val="0"/>
      </c:bar3DChart>
      <c:catAx>
        <c:axId val="10789465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7910656"/>
        <c:crosses val="autoZero"/>
        <c:auto val="1"/>
        <c:lblAlgn val="ctr"/>
        <c:lblOffset val="100"/>
      </c:catAx>
      <c:valAx>
        <c:axId val="107910656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7894656"/>
        <c:crosses val="autoZero"/>
        <c:crossBetween val="between"/>
        <c:dispUnits>
          <c:builtInUnit val="thousands"/>
          <c:dispUnitsLbl>
            <c:layout/>
            <c:tx>
              <c:rich>
                <a:bodyPr/>
                <a:lstStyle/>
                <a:p>
                  <a:pPr>
                    <a:defRPr/>
                  </a:pPr>
                  <a:r>
                    <a:rPr lang="ru-RU" dirty="0" smtClean="0"/>
                    <a:t>Тыс.</a:t>
                  </a:r>
                  <a:r>
                    <a:rPr lang="ru-RU" baseline="0" dirty="0" smtClean="0"/>
                    <a:t> рублей</a:t>
                  </a:r>
                  <a:endParaRPr lang="ru-RU" dirty="0"/>
                </a:p>
              </c:rich>
            </c:tx>
          </c:dispUnitsLbl>
        </c:dispUnits>
      </c:valAx>
    </c:plotArea>
    <c:legend>
      <c:legendPos val="b"/>
      <c:layout/>
      <c:txPr>
        <a:bodyPr/>
        <a:lstStyle/>
        <a:p>
          <a:pPr>
            <a:defRPr sz="1600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r>
              <a:rPr lang="en-US" sz="1400" i="1" dirty="0">
                <a:latin typeface="Times New Roman" pitchFamily="18" charset="0"/>
                <a:cs typeface="Times New Roman" pitchFamily="18" charset="0"/>
              </a:rPr>
              <a:t>2014 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год</a:t>
            </a:r>
            <a:endParaRPr lang="en-US" sz="1400" i="1" dirty="0"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33418326693227218"/>
          <c:y val="3.3898305084745811E-2"/>
        </c:manualLayout>
      </c:layout>
    </c:title>
    <c:plotArea>
      <c:layout/>
      <c:pieChart>
        <c:varyColors val="1"/>
        <c:ser>
          <c:idx val="0"/>
          <c:order val="0"/>
          <c:tx>
            <c:strRef>
              <c:f>Лист3!$B$4</c:f>
              <c:strCache>
                <c:ptCount val="1"/>
                <c:pt idx="0">
                  <c:v>2014</c:v>
                </c:pt>
              </c:strCache>
            </c:strRef>
          </c:tx>
          <c:spPr>
            <a:gradFill>
              <a:gsLst>
                <a:gs pos="0">
                  <a:srgbClr val="0070C0"/>
                </a:gs>
                <a:gs pos="50000">
                  <a:srgbClr val="4F81BD">
                    <a:tint val="44500"/>
                    <a:satMod val="160000"/>
                  </a:srgbClr>
                </a:gs>
                <a:gs pos="100000">
                  <a:srgbClr val="4F81BD">
                    <a:tint val="23500"/>
                    <a:satMod val="160000"/>
                  </a:srgbClr>
                </a:gs>
              </a:gsLst>
              <a:lin ang="5400000" scaled="0"/>
            </a:gradFill>
          </c:spPr>
          <c:explosion val="3"/>
          <c:dPt>
            <c:idx val="0"/>
            <c:spPr>
              <a:gradFill>
                <a:gsLst>
                  <a:gs pos="0">
                    <a:srgbClr val="0070C0"/>
                  </a:gs>
                  <a:gs pos="50000">
                    <a:srgbClr val="4F81BD">
                      <a:tint val="44500"/>
                      <a:satMod val="160000"/>
                    </a:srgb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n>
                <a:solidFill>
                  <a:srgbClr val="CCFFFF"/>
                </a:solidFill>
              </a:ln>
            </c:spPr>
          </c:dPt>
          <c:dLbls>
            <c:dLbl>
              <c:idx val="0"/>
              <c:layout>
                <c:manualLayout>
                  <c:x val="0.10851778782865816"/>
                  <c:y val="-0.44806548908986438"/>
                </c:manualLayout>
              </c:layout>
              <c:tx>
                <c:rich>
                  <a:bodyPr/>
                  <a:lstStyle/>
                  <a:p>
                    <a:r>
                      <a:rPr lang="en-US" b="1"/>
                      <a:t>10,4 %</a:t>
                    </a:r>
                  </a:p>
                </c:rich>
              </c:tx>
              <c:showVal val="1"/>
            </c:dLbl>
            <c:txPr>
              <a:bodyPr/>
              <a:lstStyle/>
              <a:p>
                <a:pPr>
                  <a:defRPr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Лист3!$C$3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Лист3!$C$4</c:f>
              <c:numCache>
                <c:formatCode>General</c:formatCode>
                <c:ptCount val="1"/>
                <c:pt idx="0">
                  <c:v>10.4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sz="1400" i="1">
                <a:latin typeface="Times New Roman" pitchFamily="18" charset="0"/>
                <a:cs typeface="Times New Roman" pitchFamily="18" charset="0"/>
              </a:rPr>
              <a:t>2015 год</a:t>
            </a:r>
            <a:endParaRPr lang="en-US" sz="1400" i="1">
              <a:latin typeface="Times New Roman" pitchFamily="18" charset="0"/>
              <a:cs typeface="Times New Roman" pitchFamily="18" charset="0"/>
            </a:endParaRPr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Лист3!$C$5</c:f>
              <c:strCache>
                <c:ptCount val="1"/>
                <c:pt idx="0">
                  <c:v>%</c:v>
                </c:pt>
              </c:strCache>
            </c:strRef>
          </c:tx>
          <c:spPr>
            <a:gradFill>
              <a:gsLst>
                <a:gs pos="1000">
                  <a:srgbClr val="00B0F0"/>
                </a:gs>
                <a:gs pos="50000">
                  <a:srgbClr val="4F81BD">
                    <a:tint val="44500"/>
                    <a:satMod val="160000"/>
                  </a:srgbClr>
                </a:gs>
                <a:gs pos="100000">
                  <a:srgbClr val="4F81BD">
                    <a:tint val="23500"/>
                    <a:satMod val="160000"/>
                  </a:srgbClr>
                </a:gs>
              </a:gsLst>
              <a:lin ang="5400000" scaled="0"/>
            </a:gradFill>
          </c:spPr>
          <c:dPt>
            <c:idx val="0"/>
            <c:spPr>
              <a:gradFill>
                <a:gsLst>
                  <a:gs pos="1000">
                    <a:srgbClr val="00B0F0"/>
                  </a:gs>
                  <a:gs pos="50000">
                    <a:srgbClr val="4F81BD">
                      <a:tint val="44500"/>
                      <a:satMod val="160000"/>
                    </a:srgb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n>
                <a:solidFill>
                  <a:srgbClr val="CCFFFF"/>
                </a:solidFill>
              </a:ln>
            </c:spPr>
          </c:dPt>
          <c:dLbls>
            <c:dLbl>
              <c:idx val="0"/>
              <c:layout>
                <c:manualLayout>
                  <c:x val="9.629074614967803E-2"/>
                  <c:y val="-0.42699802970270267"/>
                </c:manualLayout>
              </c:layout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8,1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showVal val="1"/>
            <c:showLeaderLines val="1"/>
          </c:dLbls>
          <c:cat>
            <c:numRef>
              <c:f>Лист3!$B$6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Лист3!$C$6</c:f>
              <c:numCache>
                <c:formatCode>General</c:formatCode>
                <c:ptCount val="1"/>
                <c:pt idx="0">
                  <c:v>8.1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sz="1400" i="1">
                <a:latin typeface="Times New Roman" pitchFamily="18" charset="0"/>
                <a:cs typeface="Times New Roman" pitchFamily="18" charset="0"/>
              </a:rPr>
              <a:t>2016 год</a:t>
            </a:r>
            <a:endParaRPr lang="en-US" sz="1400" i="1">
              <a:latin typeface="Times New Roman" pitchFamily="18" charset="0"/>
              <a:cs typeface="Times New Roman" pitchFamily="18" charset="0"/>
            </a:endParaRPr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Лист3!$C$7</c:f>
              <c:strCache>
                <c:ptCount val="1"/>
                <c:pt idx="0">
                  <c:v>%</c:v>
                </c:pt>
              </c:strCache>
            </c:strRef>
          </c:tx>
          <c:spPr>
            <a:gradFill>
              <a:gsLst>
                <a:gs pos="0">
                  <a:srgbClr val="00B0F0"/>
                </a:gs>
                <a:gs pos="50000">
                  <a:srgbClr val="4F81BD">
                    <a:tint val="44500"/>
                    <a:satMod val="160000"/>
                  </a:srgbClr>
                </a:gs>
                <a:gs pos="100000">
                  <a:srgbClr val="4F81BD">
                    <a:tint val="23500"/>
                    <a:satMod val="160000"/>
                  </a:srgbClr>
                </a:gs>
              </a:gsLst>
              <a:lin ang="5400000" scaled="0"/>
            </a:gradFill>
          </c:spPr>
          <c:dLbls>
            <c:dLbl>
              <c:idx val="0"/>
              <c:layout>
                <c:manualLayout>
                  <c:x val="0.11304120987034411"/>
                  <c:y val="-0.40502506128207544"/>
                </c:manualLayout>
              </c:layout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7,1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showVal val="1"/>
            <c:showLeaderLines val="1"/>
          </c:dLbls>
          <c:cat>
            <c:numRef>
              <c:f>Лист3!$B$8</c:f>
              <c:numCache>
                <c:formatCode>General</c:formatCode>
                <c:ptCount val="1"/>
                <c:pt idx="0">
                  <c:v>2016</c:v>
                </c:pt>
              </c:numCache>
            </c:numRef>
          </c:cat>
          <c:val>
            <c:numRef>
              <c:f>Лист3!$C$8</c:f>
              <c:numCache>
                <c:formatCode>General</c:formatCode>
                <c:ptCount val="1"/>
                <c:pt idx="0">
                  <c:v>7.1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Лист4!$C$4</c:f>
              <c:strCache>
                <c:ptCount val="1"/>
                <c:pt idx="0">
                  <c:v>2014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Лист4!$B$5:$B$8</c:f>
              <c:strCache>
                <c:ptCount val="4"/>
                <c:pt idx="0">
                  <c:v>дотации 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трнсферты</c:v>
                </c:pt>
              </c:strCache>
            </c:strRef>
          </c:cat>
          <c:val>
            <c:numRef>
              <c:f>Лист4!$C$5:$C$8</c:f>
              <c:numCache>
                <c:formatCode>General</c:formatCode>
                <c:ptCount val="4"/>
                <c:pt idx="0">
                  <c:v>3562.2</c:v>
                </c:pt>
                <c:pt idx="1">
                  <c:v>41340.1</c:v>
                </c:pt>
                <c:pt idx="2">
                  <c:v>102423.2</c:v>
                </c:pt>
                <c:pt idx="3">
                  <c:v>4743.6000000000004</c:v>
                </c:pt>
              </c:numCache>
            </c:numRef>
          </c:val>
        </c:ser>
        <c:firstSliceAng val="0"/>
      </c:pieChart>
    </c:plotArea>
    <c:legend>
      <c:legendPos val="l"/>
      <c:layout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Лист4!$D$4</c:f>
              <c:strCache>
                <c:ptCount val="1"/>
                <c:pt idx="0">
                  <c:v>2015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val>
            <c:numRef>
              <c:f>Лист4!$D$5:$D$8</c:f>
              <c:numCache>
                <c:formatCode>General</c:formatCode>
                <c:ptCount val="4"/>
                <c:pt idx="0">
                  <c:v>3641.2</c:v>
                </c:pt>
                <c:pt idx="1">
                  <c:v>38262.699999999997</c:v>
                </c:pt>
                <c:pt idx="2">
                  <c:v>104459.4</c:v>
                </c:pt>
                <c:pt idx="3">
                  <c:v>1719.9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Лист4!$E$4</c:f>
              <c:strCache>
                <c:ptCount val="1"/>
                <c:pt idx="0">
                  <c:v>2016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val>
            <c:numRef>
              <c:f>Лист4!$E$5:$E$8</c:f>
              <c:numCache>
                <c:formatCode>0.0</c:formatCode>
                <c:ptCount val="4"/>
                <c:pt idx="0">
                  <c:v>29224.5</c:v>
                </c:pt>
                <c:pt idx="1">
                  <c:v>28300.6</c:v>
                </c:pt>
                <c:pt idx="2">
                  <c:v>114455.9</c:v>
                </c:pt>
                <c:pt idx="3" formatCode="General">
                  <c:v>193.7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AC8E5E-34C6-4FD0-891E-28BEAF28AC0E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B4CA9A-9E01-433E-A5D8-484EE2F750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31744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8DA0C12-796E-4397-BA57-BEF1F444F2A9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mailto:bolsnieberezniki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643182"/>
            <a:ext cx="9144000" cy="3571900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  <a:defRPr/>
            </a:pPr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ДЛЯ ГРАЖДАН </a:t>
            </a:r>
          </a:p>
          <a:p>
            <a:pPr algn="ctr">
              <a:buNone/>
              <a:defRPr/>
            </a:pP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к бюджету </a:t>
            </a:r>
            <a:r>
              <a:rPr lang="ru-RU" sz="44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«Об исполнении бюджета </a:t>
            </a:r>
            <a:r>
              <a:rPr lang="ru-RU" sz="44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за 2016 год»</a:t>
            </a:r>
            <a:endParaRPr lang="ru-RU" dirty="0">
              <a:solidFill>
                <a:srgbClr val="A40000"/>
              </a:solidFill>
            </a:endParaRPr>
          </a:p>
        </p:txBody>
      </p:sp>
      <p:pic>
        <p:nvPicPr>
          <p:cNvPr id="3" name="Рисунок 3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857232"/>
            <a:ext cx="150018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Заместителя Главы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– начальника управления финансов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714908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обеспечение достойного уровня жизни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его граждан,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их всестороннего развития и реализации. Многочисленные функции по обеспечению образования, безопасности граждан государство осуществляет при помощи бюджета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района. 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В ходе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составления бюджета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планируются расходы на реализацию мероприятий предстоящего трехлетнего периода.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 В ходе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исполнения бюджета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После завершения года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составляется отчет об исполнении бюджета, анализируются достигнутые результаты запланированных мероприятий.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Перед вами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брошюра «Бюджет для граждан»,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созданная специально для того, чтобы каждый житель Больших Березников был осведомлен, как формируется и расходуется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бюджет, сколько в бюджет поступает средств и на какие направления они расходуются.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А.В. Бояркин, Управление финансов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администрации</a:t>
            </a:r>
          </a:p>
          <a:p>
            <a:pPr marL="0" indent="342900" algn="r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</a:t>
            </a:r>
          </a:p>
          <a:p>
            <a:pPr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района Республики Мордовия</a:t>
            </a: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8596" y="1500175"/>
            <a:ext cx="8286808" cy="4429155"/>
          </a:xfrm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500166" y="6143644"/>
          <a:ext cx="6096000" cy="353568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Дата образования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 января 1935 года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610112"/>
          </a:xfrm>
        </p:spPr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план доходов и расходов государства на финансовый год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денежные средства, выплачиваемые из бюджета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система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pPr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бюджет– свод районного и сельских поселений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превышение расходов бюджета над его доходами</a:t>
            </a:r>
          </a:p>
          <a:p>
            <a:pPr>
              <a:defRPr/>
            </a:pPr>
            <a:r>
              <a:rPr lang="ru-RU" sz="2800" b="1" u="sng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превышение доходов бюджета над его расходами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ежегодное оформление и исполнение бюджета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системы Российской Федерации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Group 42"/>
          <p:cNvGrpSpPr>
            <a:grpSpLocks noGrp="1"/>
          </p:cNvGrpSpPr>
          <p:nvPr>
            <p:ph idx="1"/>
          </p:nvPr>
        </p:nvGrpSpPr>
        <p:grpSpPr bwMode="auto">
          <a:xfrm>
            <a:off x="357270" y="1571613"/>
            <a:ext cx="8329530" cy="2714644"/>
            <a:chOff x="3" y="1479"/>
            <a:chExt cx="5418" cy="2279"/>
          </a:xfrm>
        </p:grpSpPr>
        <p:sp>
          <p:nvSpPr>
            <p:cNvPr id="5" name="Rectangle 15"/>
            <p:cNvSpPr>
              <a:spLocks noChangeArrowheads="1"/>
            </p:cNvSpPr>
            <p:nvPr/>
          </p:nvSpPr>
          <p:spPr bwMode="auto">
            <a:xfrm>
              <a:off x="1293" y="2070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6" name="Rectangle 19"/>
            <p:cNvSpPr>
              <a:spLocks noChangeArrowheads="1"/>
            </p:cNvSpPr>
            <p:nvPr/>
          </p:nvSpPr>
          <p:spPr bwMode="auto">
            <a:xfrm>
              <a:off x="1293" y="2478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 субъекта</a:t>
              </a:r>
            </a:p>
          </p:txBody>
        </p:sp>
        <p:sp>
          <p:nvSpPr>
            <p:cNvPr id="7" name="Rectangle 20"/>
            <p:cNvSpPr>
              <a:spLocks noChangeArrowheads="1"/>
            </p:cNvSpPr>
            <p:nvPr/>
          </p:nvSpPr>
          <p:spPr bwMode="auto">
            <a:xfrm>
              <a:off x="1293" y="2886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Местный бюджет</a:t>
              </a:r>
            </a:p>
          </p:txBody>
        </p:sp>
        <p:sp>
          <p:nvSpPr>
            <p:cNvPr id="8" name="Rectangle 22"/>
            <p:cNvSpPr>
              <a:spLocks noChangeArrowheads="1"/>
            </p:cNvSpPr>
            <p:nvPr/>
          </p:nvSpPr>
          <p:spPr bwMode="auto">
            <a:xfrm>
              <a:off x="3334" y="2070"/>
              <a:ext cx="1224" cy="1089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Бюджеты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государственных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внебюджетных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фондов</a:t>
              </a:r>
            </a:p>
          </p:txBody>
        </p:sp>
        <p:sp>
          <p:nvSpPr>
            <p:cNvPr id="9" name="AutoShape 25"/>
            <p:cNvSpPr>
              <a:spLocks noChangeArrowheads="1"/>
            </p:cNvSpPr>
            <p:nvPr/>
          </p:nvSpPr>
          <p:spPr bwMode="auto">
            <a:xfrm rot="21578156">
              <a:off x="1066" y="2205"/>
              <a:ext cx="136" cy="545"/>
            </a:xfrm>
            <a:prstGeom prst="curvedRightArrow">
              <a:avLst>
                <a:gd name="adj1" fmla="val 80147"/>
                <a:gd name="adj2" fmla="val 160294"/>
                <a:gd name="adj3" fmla="val 33333"/>
              </a:avLst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balanced" dir="t"/>
            </a:scene3d>
          </p:spPr>
          <p:txBody>
            <a:bodyPr wrap="none" anchor="ctr"/>
            <a:lstStyle/>
            <a:p>
              <a:pPr>
                <a:defRPr/>
              </a:pPr>
              <a:endParaRPr lang="ru-RU" b="1" dirty="0">
                <a:latin typeface="Arial" charset="0"/>
              </a:endParaRPr>
            </a:p>
          </p:txBody>
        </p:sp>
        <p:sp>
          <p:nvSpPr>
            <p:cNvPr id="10" name="AutoShape 29"/>
            <p:cNvSpPr>
              <a:spLocks/>
            </p:cNvSpPr>
            <p:nvPr/>
          </p:nvSpPr>
          <p:spPr bwMode="auto">
            <a:xfrm rot="-5400000">
              <a:off x="2802" y="2058"/>
              <a:ext cx="272" cy="2654"/>
            </a:xfrm>
            <a:prstGeom prst="leftBrace">
              <a:avLst>
                <a:gd name="adj1" fmla="val 81311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" name="Text Box 33"/>
            <p:cNvSpPr txBox="1">
              <a:spLocks noChangeArrowheads="1"/>
            </p:cNvSpPr>
            <p:nvPr/>
          </p:nvSpPr>
          <p:spPr bwMode="auto">
            <a:xfrm>
              <a:off x="68" y="2251"/>
              <a:ext cx="1043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400" b="1" dirty="0">
                  <a:latin typeface="Times New Roman" pitchFamily="18" charset="0"/>
                </a:rPr>
                <a:t>Межбюджетные трансферты</a:t>
              </a:r>
            </a:p>
          </p:txBody>
        </p:sp>
        <p:sp>
          <p:nvSpPr>
            <p:cNvPr id="12" name="Text Box 35"/>
            <p:cNvSpPr txBox="1">
              <a:spLocks noChangeArrowheads="1"/>
            </p:cNvSpPr>
            <p:nvPr/>
          </p:nvSpPr>
          <p:spPr bwMode="auto">
            <a:xfrm>
              <a:off x="1746" y="3566"/>
              <a:ext cx="244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1400" b="1">
                  <a:latin typeface="Times New Roman" pitchFamily="18" charset="0"/>
                </a:rPr>
                <a:t>Бюджетная система Российской Федерации</a:t>
              </a:r>
            </a:p>
          </p:txBody>
        </p:sp>
        <p:sp>
          <p:nvSpPr>
            <p:cNvPr id="13" name="AutoShape 37"/>
            <p:cNvSpPr>
              <a:spLocks noChangeArrowheads="1"/>
            </p:cNvSpPr>
            <p:nvPr/>
          </p:nvSpPr>
          <p:spPr bwMode="auto">
            <a:xfrm>
              <a:off x="295" y="1480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Доходы</a:t>
              </a:r>
            </a:p>
          </p:txBody>
        </p:sp>
        <p:sp>
          <p:nvSpPr>
            <p:cNvPr id="14" name="AutoShape 38"/>
            <p:cNvSpPr>
              <a:spLocks noChangeArrowheads="1"/>
            </p:cNvSpPr>
            <p:nvPr/>
          </p:nvSpPr>
          <p:spPr bwMode="auto">
            <a:xfrm>
              <a:off x="4332" y="1480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Расходы</a:t>
              </a:r>
            </a:p>
          </p:txBody>
        </p:sp>
        <p:sp>
          <p:nvSpPr>
            <p:cNvPr id="15" name="AutoShape 39"/>
            <p:cNvSpPr>
              <a:spLocks/>
            </p:cNvSpPr>
            <p:nvPr/>
          </p:nvSpPr>
          <p:spPr bwMode="auto">
            <a:xfrm>
              <a:off x="1202" y="2614"/>
              <a:ext cx="91" cy="499"/>
            </a:xfrm>
            <a:prstGeom prst="leftBrace">
              <a:avLst>
                <a:gd name="adj1" fmla="val 45696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Text Box 40"/>
            <p:cNvSpPr txBox="1">
              <a:spLocks noChangeArrowheads="1"/>
            </p:cNvSpPr>
            <p:nvPr/>
          </p:nvSpPr>
          <p:spPr bwMode="auto">
            <a:xfrm>
              <a:off x="3" y="2704"/>
              <a:ext cx="1267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400" b="1" dirty="0">
                  <a:latin typeface="Times New Roman" pitchFamily="18" charset="0"/>
                </a:rPr>
                <a:t>Консолидированный бюджет</a:t>
              </a:r>
            </a:p>
          </p:txBody>
        </p:sp>
        <p:sp>
          <p:nvSpPr>
            <p:cNvPr id="17" name="Rectangle 15"/>
            <p:cNvSpPr>
              <a:spLocks noChangeArrowheads="1"/>
            </p:cNvSpPr>
            <p:nvPr/>
          </p:nvSpPr>
          <p:spPr bwMode="auto">
            <a:xfrm>
              <a:off x="1305" y="2069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1305" y="2477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 субъекта</a:t>
              </a:r>
            </a:p>
          </p:txBody>
        </p:sp>
        <p:sp>
          <p:nvSpPr>
            <p:cNvPr id="19" name="Rectangle 20"/>
            <p:cNvSpPr>
              <a:spLocks noChangeArrowheads="1"/>
            </p:cNvSpPr>
            <p:nvPr/>
          </p:nvSpPr>
          <p:spPr bwMode="auto">
            <a:xfrm>
              <a:off x="1305" y="2885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Местный бюджет</a:t>
              </a:r>
            </a:p>
          </p:txBody>
        </p:sp>
        <p:sp>
          <p:nvSpPr>
            <p:cNvPr id="20" name="AutoShape 37"/>
            <p:cNvSpPr>
              <a:spLocks noChangeArrowheads="1"/>
            </p:cNvSpPr>
            <p:nvPr/>
          </p:nvSpPr>
          <p:spPr bwMode="auto">
            <a:xfrm>
              <a:off x="307" y="1479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Доходы</a:t>
              </a:r>
            </a:p>
          </p:txBody>
        </p:sp>
      </p:grpSp>
      <p:sp>
        <p:nvSpPr>
          <p:cNvPr id="21" name="Rectangle 43"/>
          <p:cNvSpPr>
            <a:spLocks noChangeArrowheads="1"/>
          </p:cNvSpPr>
          <p:nvPr/>
        </p:nvSpPr>
        <p:spPr bwMode="auto">
          <a:xfrm>
            <a:off x="900113" y="5373688"/>
            <a:ext cx="2519362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  <a:bevelB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Доходы</a:t>
            </a:r>
          </a:p>
        </p:txBody>
      </p:sp>
      <p:sp>
        <p:nvSpPr>
          <p:cNvPr id="22" name="Rectangle 44"/>
          <p:cNvSpPr>
            <a:spLocks noChangeArrowheads="1"/>
          </p:cNvSpPr>
          <p:nvPr/>
        </p:nvSpPr>
        <p:spPr bwMode="auto">
          <a:xfrm>
            <a:off x="900113" y="5734050"/>
            <a:ext cx="2808287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Расходы</a:t>
            </a:r>
          </a:p>
        </p:txBody>
      </p:sp>
      <p:sp>
        <p:nvSpPr>
          <p:cNvPr id="23" name="Rectangle 45"/>
          <p:cNvSpPr>
            <a:spLocks noChangeArrowheads="1"/>
          </p:cNvSpPr>
          <p:nvPr/>
        </p:nvSpPr>
        <p:spPr bwMode="auto">
          <a:xfrm>
            <a:off x="3419475" y="6092825"/>
            <a:ext cx="288925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endParaRPr lang="ru-RU" sz="1800">
              <a:latin typeface="Arial" charset="0"/>
            </a:endParaRPr>
          </a:p>
        </p:txBody>
      </p:sp>
      <p:sp>
        <p:nvSpPr>
          <p:cNvPr id="24" name="Text Box 47"/>
          <p:cNvSpPr txBox="1">
            <a:spLocks noChangeArrowheads="1"/>
          </p:cNvSpPr>
          <p:nvPr/>
        </p:nvSpPr>
        <p:spPr bwMode="auto">
          <a:xfrm>
            <a:off x="3708400" y="6021388"/>
            <a:ext cx="1295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>
                <a:latin typeface="Times New Roman" pitchFamily="18" charset="0"/>
              </a:rPr>
              <a:t>Дефицит</a:t>
            </a:r>
          </a:p>
        </p:txBody>
      </p:sp>
      <p:sp>
        <p:nvSpPr>
          <p:cNvPr id="25" name="Line 48"/>
          <p:cNvSpPr>
            <a:spLocks noChangeShapeType="1"/>
          </p:cNvSpPr>
          <p:nvPr/>
        </p:nvSpPr>
        <p:spPr bwMode="auto">
          <a:xfrm>
            <a:off x="3419475" y="5734050"/>
            <a:ext cx="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" name="Rectangle 49"/>
          <p:cNvSpPr>
            <a:spLocks noChangeArrowheads="1"/>
          </p:cNvSpPr>
          <p:nvPr/>
        </p:nvSpPr>
        <p:spPr bwMode="auto">
          <a:xfrm>
            <a:off x="4932363" y="5300663"/>
            <a:ext cx="2808287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>
                <a:latin typeface="Times New Roman" pitchFamily="18" charset="0"/>
              </a:rPr>
              <a:t>Доходы</a:t>
            </a:r>
          </a:p>
        </p:txBody>
      </p:sp>
      <p:sp>
        <p:nvSpPr>
          <p:cNvPr id="27" name="Rectangle 50"/>
          <p:cNvSpPr>
            <a:spLocks noChangeArrowheads="1"/>
          </p:cNvSpPr>
          <p:nvPr/>
        </p:nvSpPr>
        <p:spPr bwMode="auto">
          <a:xfrm>
            <a:off x="4932363" y="5661025"/>
            <a:ext cx="2447925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>
                <a:latin typeface="Times New Roman" pitchFamily="18" charset="0"/>
              </a:rPr>
              <a:t>Расходы</a:t>
            </a:r>
          </a:p>
        </p:txBody>
      </p:sp>
      <p:sp>
        <p:nvSpPr>
          <p:cNvPr id="28" name="Line 53"/>
          <p:cNvSpPr>
            <a:spLocks noChangeShapeType="1"/>
          </p:cNvSpPr>
          <p:nvPr/>
        </p:nvSpPr>
        <p:spPr bwMode="auto">
          <a:xfrm>
            <a:off x="7380288" y="5300663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9" name="Line 56"/>
          <p:cNvSpPr>
            <a:spLocks noChangeShapeType="1"/>
          </p:cNvSpPr>
          <p:nvPr/>
        </p:nvSpPr>
        <p:spPr bwMode="auto">
          <a:xfrm flipV="1">
            <a:off x="3419475" y="602138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" name="Line 57"/>
          <p:cNvSpPr>
            <a:spLocks noChangeShapeType="1"/>
          </p:cNvSpPr>
          <p:nvPr/>
        </p:nvSpPr>
        <p:spPr bwMode="auto">
          <a:xfrm flipV="1">
            <a:off x="3708400" y="602138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1" name="Text Box 52"/>
          <p:cNvSpPr txBox="1">
            <a:spLocks noChangeArrowheads="1"/>
          </p:cNvSpPr>
          <p:nvPr/>
        </p:nvSpPr>
        <p:spPr bwMode="auto">
          <a:xfrm>
            <a:off x="7715272" y="4714884"/>
            <a:ext cx="1295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 dirty="0" err="1">
                <a:latin typeface="Times New Roman" pitchFamily="18" charset="0"/>
              </a:rPr>
              <a:t>Профицит</a:t>
            </a:r>
            <a:endParaRPr lang="ru-RU" sz="1800" b="1" dirty="0">
              <a:latin typeface="Times New Roman" pitchFamily="18" charset="0"/>
            </a:endParaRPr>
          </a:p>
        </p:txBody>
      </p:sp>
      <p:sp>
        <p:nvSpPr>
          <p:cNvPr id="32" name="Rectangle 51"/>
          <p:cNvSpPr>
            <a:spLocks noChangeArrowheads="1"/>
          </p:cNvSpPr>
          <p:nvPr/>
        </p:nvSpPr>
        <p:spPr bwMode="auto">
          <a:xfrm>
            <a:off x="7358082" y="4786322"/>
            <a:ext cx="360362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endParaRPr lang="ru-RU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Отчет об исполнении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включает: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бюджета по доходам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бюджета по расходам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финансирования дефицита бюджета (направления использования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профицита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бюджета)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Итоги реализации муниципальных программ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71438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Параметры районного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2016 год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/>
          </a:bodyPr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характеристики районного бюджета </a:t>
            </a:r>
            <a:r>
              <a:rPr lang="ru-RU" sz="2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endParaRPr lang="ru-RU" sz="2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34941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71472" y="5643578"/>
            <a:ext cx="80724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Размер муниципального долга районного бюджета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муниципального района: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 01.01.2016 г. 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73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577,9 тыс. рублей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 01.01.2017 г. – 81 922,5 тыс. рублей.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Характеристика доходной части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428736"/>
          <a:ext cx="3786214" cy="5214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071935" y="1428736"/>
          <a:ext cx="4786346" cy="5008600"/>
        </p:xfrm>
        <a:graphic>
          <a:graphicData uri="http://schemas.openxmlformats.org/drawingml/2006/table">
            <a:tbl>
              <a:tblPr/>
              <a:tblGrid>
                <a:gridCol w="3390328"/>
                <a:gridCol w="732974"/>
                <a:gridCol w="663044"/>
              </a:tblGrid>
              <a:tr h="185210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Исполнение от уточненного плана, тыс. рублей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ИТОГО ДОХОДОВ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204 056,1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98,6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31 888,0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96,2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15 563,1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91,5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Акцизы, в том числе: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6 127,2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100" b="0" i="1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- на нефтепродукты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6 127,2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совокупный доход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3 152,6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102,1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1 055,9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102,7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70419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1 160,7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106,0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Платежи при использовании природными ресурсами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201,4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97,5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70419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оказания платных услуг (работ) и компенсации затрат государства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15,6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99,8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78354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4 239,9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252,1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73,5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119,5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Безвозмездные поступления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172 168,1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99,1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70419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Безвозмездные поступления от других бюджетов бюджетной системы Российской Федерации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172 174,6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99,1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Дотации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29 224,5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Субсидии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28 300,5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99,6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Субвенции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114 455,9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98,8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Иные межбюджетные трансферты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193,7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86,3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555629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Возврат остатков субсидий, субвенций и иных межбюджетных трансфертов, имеющих целевое назначение,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прошлых 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лет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-6,5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Динамика доходов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2012-2016 годы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Характеристика расходной части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 2016 году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5"/>
          <p:cNvGraphicFramePr>
            <a:graphicFrameLocks/>
          </p:cNvGraphicFramePr>
          <p:nvPr/>
        </p:nvGraphicFramePr>
        <p:xfrm>
          <a:off x="285687" y="1500174"/>
          <a:ext cx="8644031" cy="48282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01023"/>
                <a:gridCol w="724749"/>
                <a:gridCol w="418259"/>
              </a:tblGrid>
              <a:tr h="28575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Исполнение от уточненного плана,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млн. </a:t>
                      </a:r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рублей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ИТОГО РАСХОДОВ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210,7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33,2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96,6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879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Судебная система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0,036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879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Обеспечение проведения выборов и референдумов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0,011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общегосударственные вопросы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94,7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93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Органы юстиции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588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Национальная экономика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11,2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97,6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Сельское хозяйство и рыболовство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49,2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Дорожное хозяйство (дорожные фонды)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Жилищно-коммунальное хозяйство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4,3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Жилищное хозяйство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Благоустройство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0,070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Образование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127,9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98,6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Дошкольное образование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Общее образование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104,4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Молодежная политика и оздоровление детей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1071546"/>
          <a:ext cx="8858313" cy="31916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15273"/>
                <a:gridCol w="714413"/>
                <a:gridCol w="428627"/>
              </a:tblGrid>
              <a:tr h="28575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Исполнение от уточненного плана,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млн. </a:t>
                      </a:r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рублей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8599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образования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2999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Культура, кинематография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6,7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94,4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4542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Культура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Социальная политика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14,9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99,1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6162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Пенсионное обеспечение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Социальное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обеспечение населения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2753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Охрана семьи и детства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Физическая культура</a:t>
                      </a:r>
                      <a:r>
                        <a:rPr lang="ru-RU" sz="1200" b="1" i="1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и спорт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0,092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Физическая культура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0,092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Обслуживание государственного внутреннего и муниципального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долга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Межбюджетные трансферты</a:t>
                      </a:r>
                      <a:r>
                        <a:rPr lang="ru-RU" sz="1200" b="1" i="1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общего характера бюджетам субъектов Российской Федерации и муниципальных образований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91,3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Дотации на выравнивание бюджетной обеспеченности субъектов Российской Федерации и муниципальных образований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7043758" cy="5715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Динамика расходов бюджета </a:t>
            </a:r>
            <a:r>
              <a:rPr lang="ru-RU" sz="2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муниципального района за 2014-2016 годы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origin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2396" y="714356"/>
            <a:ext cx="12858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817"/>
          <p:cNvGraphicFramePr>
            <a:graphicFrameLocks/>
          </p:cNvGraphicFramePr>
          <p:nvPr/>
        </p:nvGraphicFramePr>
        <p:xfrm>
          <a:off x="357188" y="1643063"/>
          <a:ext cx="8391585" cy="3775065"/>
        </p:xfrm>
        <a:graphic>
          <a:graphicData uri="http://schemas.openxmlformats.org/drawingml/2006/table">
            <a:tbl>
              <a:tblPr/>
              <a:tblGrid>
                <a:gridCol w="4590309"/>
                <a:gridCol w="1192247"/>
                <a:gridCol w="1304514"/>
                <a:gridCol w="1304515"/>
              </a:tblGrid>
              <a:tr h="52934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8502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175 677,6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197 372,2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210 694,0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25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398,3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037,5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33 223,9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544,6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871,7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2 038,6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142,8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11 133,4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4 285,7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117,7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126 082,7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127 900,9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048,5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7 778,8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6 734,2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18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252,2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15 891,1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14 905,1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95,5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433,8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92,3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долга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430,0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2 278,3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403,5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770,7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1 855,5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9 976,4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7043758" cy="653210"/>
          </a:xfrm>
        </p:spPr>
        <p:txBody>
          <a:bodyPr>
            <a:normAutofit/>
          </a:bodyPr>
          <a:lstStyle/>
          <a:p>
            <a:pPr algn="ctr"/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Динамика расходов бюджета </a:t>
            </a:r>
            <a:r>
              <a:rPr lang="ru-RU" sz="1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муниципального района (на душу населения) за 2014-2016 годы</a:t>
            </a:r>
            <a:endParaRPr lang="ru-RU" sz="1800" dirty="0"/>
          </a:p>
        </p:txBody>
      </p:sp>
      <p:pic>
        <p:nvPicPr>
          <p:cNvPr id="5" name="Рисунок 3" descr="razv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43834" y="785794"/>
            <a:ext cx="12319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Group 817"/>
          <p:cNvGraphicFramePr>
            <a:graphicFrameLocks/>
          </p:cNvGraphicFramePr>
          <p:nvPr/>
        </p:nvGraphicFramePr>
        <p:xfrm>
          <a:off x="357158" y="2071678"/>
          <a:ext cx="8391585" cy="3775065"/>
        </p:xfrm>
        <a:graphic>
          <a:graphicData uri="http://schemas.openxmlformats.org/drawingml/2006/table">
            <a:tbl>
              <a:tblPr/>
              <a:tblGrid>
                <a:gridCol w="4590309"/>
                <a:gridCol w="1192247"/>
                <a:gridCol w="1304514"/>
                <a:gridCol w="1304515"/>
              </a:tblGrid>
              <a:tr h="52934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8502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13 508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15 611,2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16 675,4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1 953,0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2 454,9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2 629,5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118,8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148,0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161,3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565,0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881,2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339,2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9 313,2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9 972,5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10 122,7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542,0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615,3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533,0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1 403,5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1 256,9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1 179,7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271,6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долга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33,1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180,2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31,9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136,1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146,8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789,6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96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Сельское хозяйство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228176105gO3zM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8082" y="285728"/>
            <a:ext cx="1214437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304"/>
          <p:cNvGraphicFramePr>
            <a:graphicFrameLocks noGrp="1"/>
          </p:cNvGraphicFramePr>
          <p:nvPr>
            <p:ph idx="1"/>
          </p:nvPr>
        </p:nvGraphicFramePr>
        <p:xfrm>
          <a:off x="285720" y="1214422"/>
          <a:ext cx="8572559" cy="4892925"/>
        </p:xfrm>
        <a:graphic>
          <a:graphicData uri="http://schemas.openxmlformats.org/drawingml/2006/table">
            <a:tbl>
              <a:tblPr/>
              <a:tblGrid>
                <a:gridCol w="4786346"/>
                <a:gridCol w="1071570"/>
                <a:gridCol w="785818"/>
                <a:gridCol w="928694"/>
                <a:gridCol w="1000131"/>
              </a:tblGrid>
              <a:tr h="281068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382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485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20,1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266,2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268,0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485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0,01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485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 общих расходов на сельское хозяйство и рыболовство: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3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выплате надбавки к государственной стипендии студентам, обучающимся на целевой контрактной основе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8,1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592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ежемесячного денежного пособия молодым специалистам, работающим по трудовым договорам на сельскохозяйственных предприятиях Республики Мордовия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235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72,0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805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752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ежемесячной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денежной выплаты молодым специалистам, трудоустроившимся в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сельскохозяйственные организации и организации системы государственной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ветеринарной службы в год окончания образовательных организаций либо после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завершения военной службы по призыву на срок не менее 5 лет, и оказанию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содействия в трудоустройстве молодого специалиста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42,2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96,0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296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Дорожного фонда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4" y="1928802"/>
          <a:ext cx="8858312" cy="2346003"/>
        </p:xfrm>
        <a:graphic>
          <a:graphicData uri="http://schemas.openxmlformats.org/drawingml/2006/table">
            <a:tbl>
              <a:tblPr/>
              <a:tblGrid>
                <a:gridCol w="6215075"/>
                <a:gridCol w="928694"/>
                <a:gridCol w="571535"/>
                <a:gridCol w="571504"/>
                <a:gridCol w="571504"/>
              </a:tblGrid>
              <a:tr h="193441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51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6660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Всего, в том числе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6 876,5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10 865,4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43835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Строительство автодороги в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с. Ст.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Найманы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муниципального района по ул. О.Николаева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3 022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,1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4 676,2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Капитальный ремонт центральной площади райцентра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муниципального района 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1 513,5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60092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Проектирование и строительство (реконструкцию) автомобильных дорог общего пользования регионального и (или) межмуниципального значения и искусственных сооружений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680,9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441,8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17514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+mn-cs"/>
                        </a:rPr>
                        <a:t>   содержание автомобильных дорог общего пользования и искусственных сооружений на них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3 173,5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4 233,9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Структура бюджетных расходов на социальную сферу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928802"/>
          <a:ext cx="2857520" cy="43577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3143240" y="2000240"/>
          <a:ext cx="2857520" cy="43577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Диаграмма 6"/>
          <p:cNvGraphicFramePr/>
          <p:nvPr/>
        </p:nvGraphicFramePr>
        <p:xfrm>
          <a:off x="6072198" y="2000240"/>
          <a:ext cx="2928958" cy="44291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5114932" cy="64294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Образование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Group 3"/>
          <p:cNvGraphicFramePr>
            <a:graphicFrameLocks noGrp="1"/>
          </p:cNvGraphicFramePr>
          <p:nvPr>
            <p:ph idx="1"/>
          </p:nvPr>
        </p:nvGraphicFramePr>
        <p:xfrm>
          <a:off x="428596" y="2714620"/>
          <a:ext cx="8412163" cy="3309083"/>
        </p:xfrm>
        <a:graphic>
          <a:graphicData uri="http://schemas.openxmlformats.org/drawingml/2006/table">
            <a:tbl>
              <a:tblPr/>
              <a:tblGrid>
                <a:gridCol w="3951288"/>
                <a:gridCol w="1195388"/>
                <a:gridCol w="1089025"/>
                <a:gridCol w="1085850"/>
                <a:gridCol w="1090612"/>
              </a:tblGrid>
              <a:tr h="478598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14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2014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121 117,7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126 082,7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127 900,9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01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18 104,1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20 036,9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18 936,2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44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99 141,6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101 482,8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104 407,3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2 829,7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3 455,4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3 496,3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859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1 042,3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1 107,6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1 061,1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 descr="C:\Documents and Settings\Администратор.FIN03\Рабочий стол\902194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857232"/>
            <a:ext cx="2452688" cy="16430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04088"/>
            <a:ext cx="3857652" cy="86752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Культуры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478"/>
          <p:cNvGraphicFramePr>
            <a:graphicFrameLocks noGrp="1"/>
          </p:cNvGraphicFramePr>
          <p:nvPr>
            <p:ph idx="1"/>
          </p:nvPr>
        </p:nvGraphicFramePr>
        <p:xfrm>
          <a:off x="142844" y="2857496"/>
          <a:ext cx="8659812" cy="3229152"/>
        </p:xfrm>
        <a:graphic>
          <a:graphicData uri="http://schemas.openxmlformats.org/drawingml/2006/table">
            <a:tbl>
              <a:tblPr/>
              <a:tblGrid>
                <a:gridCol w="3816350"/>
                <a:gridCol w="1498600"/>
                <a:gridCol w="1079500"/>
                <a:gridCol w="1130300"/>
                <a:gridCol w="1135062"/>
              </a:tblGrid>
              <a:tr h="597037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455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2014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</a:tr>
              <a:tr h="59703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7 048,5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7 778,8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6 734,2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59552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59400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7 048,5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7 778,8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6 734,2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 descr="C:\Documents and Settings\Администратор.FIN03\Рабочий стол\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857232"/>
            <a:ext cx="4572000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«Социальная политика»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305"/>
          <p:cNvGraphicFramePr>
            <a:graphicFrameLocks noGrp="1"/>
          </p:cNvGraphicFramePr>
          <p:nvPr>
            <p:ph idx="1"/>
          </p:nvPr>
        </p:nvGraphicFramePr>
        <p:xfrm>
          <a:off x="323850" y="2000250"/>
          <a:ext cx="8278813" cy="2997760"/>
        </p:xfrm>
        <a:graphic>
          <a:graphicData uri="http://schemas.openxmlformats.org/drawingml/2006/table">
            <a:tbl>
              <a:tblPr/>
              <a:tblGrid>
                <a:gridCol w="4019550"/>
                <a:gridCol w="1062038"/>
                <a:gridCol w="1030287"/>
                <a:gridCol w="1082675"/>
                <a:gridCol w="1084263"/>
              </a:tblGrid>
              <a:tr h="361977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59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2014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26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18 252,2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15 891,1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14 905,1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97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10,4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278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1 182,0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1 361,7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1 267,6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71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Социальное обслуживание населения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5 928,9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5 224,5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4 874,5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60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11 141,3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9 304,9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8 763,0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3900486" cy="86752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«Спорт»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</p:nvPr>
        </p:nvGraphicFramePr>
        <p:xfrm>
          <a:off x="214282" y="2857496"/>
          <a:ext cx="8588375" cy="2910348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452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3 433,8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3 433,8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92,3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pic>
        <p:nvPicPr>
          <p:cNvPr id="3074" name="Picture 2" descr="C:\Documents and Settings\Администратор.FIN03\Рабочий стол\21905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785794"/>
            <a:ext cx="4081463" cy="1928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Бюджетные инвестиции в спортивные объекты за 2014-2016 годы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2500306"/>
          <a:ext cx="8329642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72320"/>
                <a:gridCol w="1357322"/>
              </a:tblGrid>
              <a:tr h="993772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и комплектация оснащения дворовой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хоккейной площадки </a:t>
                      </a:r>
                      <a:r>
                        <a:rPr lang="ru-RU" sz="20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ул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.Ленина с. Большие Березники 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3 211,0 тыс. рублей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– финансовая помощь, передаваемая бюджету другого уровня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62"/>
          <p:cNvGraphicFramePr>
            <a:graphicFrameLocks noGrp="1"/>
          </p:cNvGraphicFramePr>
          <p:nvPr>
            <p:ph idx="1"/>
          </p:nvPr>
        </p:nvGraphicFramePr>
        <p:xfrm>
          <a:off x="142875" y="1600200"/>
          <a:ext cx="8858312" cy="4982973"/>
        </p:xfrm>
        <a:graphic>
          <a:graphicData uri="http://schemas.openxmlformats.org/drawingml/2006/table">
            <a:tbl>
              <a:tblPr/>
              <a:tblGrid>
                <a:gridCol w="2500330"/>
                <a:gridCol w="6357982"/>
              </a:tblGrid>
              <a:tr h="604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Субвенции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предоставляются на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DA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определенные цели</a:t>
                      </a:r>
                      <a:endParaRPr kumimoji="0" lang="ru-RU" sz="2400" b="0" i="1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Субсидии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DA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на определенные цели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на условиях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софинансирования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(долевого финансирования) расходов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DA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830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Дотации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без целевого назначения</a:t>
                      </a: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(в качестве финансовой помощи)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08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в случаях и порядке, предусмотренных законами и принимаемыми в соответствии с ними иными нормативными правовыми актами органов государственной власти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Финансовая помощь муниципальным образованиям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142844" y="2071678"/>
          <a:ext cx="3500462" cy="2928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3428992" y="2143117"/>
          <a:ext cx="2924175" cy="27860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6072198" y="2071678"/>
          <a:ext cx="2857500" cy="2857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571604" y="5000636"/>
            <a:ext cx="1714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152 069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,1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43372" y="5000636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148 083,2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86578" y="5000636"/>
            <a:ext cx="1785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172 174,7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Муниципальные программы, принимаемые к финансированию из  бюджета </a:t>
            </a:r>
            <a:r>
              <a:rPr lang="ru-RU" sz="2000" b="1" i="1" dirty="0" err="1" smtClean="0">
                <a:solidFill>
                  <a:schemeClr val="tx1"/>
                </a:solidFill>
                <a:latin typeface="Times New Roman" pitchFamily="18" charset="0"/>
              </a:rPr>
              <a:t>Большеберезниковского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 муниципального района, на 2014-2016 годы (тыс. рублей)</a:t>
            </a: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4" name="Group 42"/>
          <p:cNvGraphicFramePr>
            <a:graphicFrameLocks noGrp="1"/>
          </p:cNvGraphicFramePr>
          <p:nvPr>
            <p:ph idx="1"/>
          </p:nvPr>
        </p:nvGraphicFramePr>
        <p:xfrm>
          <a:off x="357158" y="1785926"/>
          <a:ext cx="8329645" cy="3452640"/>
        </p:xfrm>
        <a:graphic>
          <a:graphicData uri="http://schemas.openxmlformats.org/drawingml/2006/table">
            <a:tbl>
              <a:tblPr/>
              <a:tblGrid>
                <a:gridCol w="3428994"/>
                <a:gridCol w="1388285"/>
                <a:gridCol w="1219571"/>
                <a:gridCol w="1158592"/>
                <a:gridCol w="1134203"/>
              </a:tblGrid>
              <a:tr h="7092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Год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Единица измерения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175 677,6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197 372,2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210 694,1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410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том числе: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рамках муниципальных (целевых) программ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149 296,2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145 843,8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122 305,6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муниципальных (целевых) программ в общих расходах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85,0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73,9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58,1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57158" y="5500702"/>
            <a:ext cx="8358246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ru-RU" sz="2000" b="1" i="1" u="sng" dirty="0" smtClean="0">
                <a:solidFill>
                  <a:srgbClr val="FF0000"/>
                </a:solidFill>
                <a:latin typeface="Times New Roman" pitchFamily="18" charset="0"/>
              </a:rPr>
              <a:t>Муниципальная программа</a:t>
            </a:r>
            <a:r>
              <a:rPr lang="ru-RU" sz="2000" b="1" u="sng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</a:rPr>
              <a:t>– документ, определяющий цель, задачи, результаты, основные направления и инструменты муниципальной политики, направленные на достижение целей и реализацию муниципальных приоритетов.</a:t>
            </a:r>
            <a:endParaRPr lang="ru-RU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Финансирование муниципальных программ за 2016 год (тыс. рублей)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2" y="1571612"/>
          <a:ext cx="8715437" cy="3067050"/>
        </p:xfrm>
        <a:graphic>
          <a:graphicData uri="http://schemas.openxmlformats.org/drawingml/2006/table">
            <a:tbl>
              <a:tblPr/>
              <a:tblGrid>
                <a:gridCol w="282157"/>
                <a:gridCol w="5295743"/>
                <a:gridCol w="1065835"/>
                <a:gridCol w="928694"/>
                <a:gridCol w="1143008"/>
              </a:tblGrid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№ п/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Наименование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Предусмотрено на 2016 год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Исполнено за 2016 год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Процент исполнения, % 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Муниципальная программа "Развитие образования в 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Большеберезниковсковском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муниципальном районе на 2016-2019 годы"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155 745,6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117 130,9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98,8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Муниципальная программа "Развитие жилищного строительства и сферы жилищно-коммунального хозяйства в 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Большеберезниковском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муниципальном районе" на 2014-2020 годы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4 732,6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4 732,6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Муниципальная программа "Развитие культуры и туризма в 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Большеберезниковском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муниципальном районе" на 2014-2018 годы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347,2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347,2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 программа "Устойчивое  развитие сельских  территорий </a:t>
                      </a:r>
                      <a:r>
                        <a:rPr lang="ru-RU" sz="10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Республики Мордовия на 2014 - 2017 годы и  на период до 2020 года"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94,9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94,9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ВСЕГО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160 920,3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122 305,6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76,0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2143116"/>
            <a:ext cx="82868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Телефон 8 (83436) 2-30-87 - Заместитель Главы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муниципального района – начальник управления финансов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Факс 8 (83436) 2-30-87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bolshieberezniki@mail.ru</a:t>
            </a:r>
            <a:endParaRPr lang="en-US" sz="20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формление по умолчанию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Оформление по умолчанию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3851</TotalTime>
  <Words>2155</Words>
  <Application>Microsoft Office PowerPoint</Application>
  <PresentationFormat>Экран (4:3)</PresentationFormat>
  <Paragraphs>627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Поток</vt:lpstr>
      <vt:lpstr>Слайд 1</vt:lpstr>
      <vt:lpstr>Обращение Заместителя Главы Большеберезниковского муниципального района – начальника управления финансов</vt:lpstr>
      <vt:lpstr>Большеберезниковский муниципальный район</vt:lpstr>
      <vt:lpstr>Словарь</vt:lpstr>
      <vt:lpstr>Основные направления бюджетной системы Российской Федерации</vt:lpstr>
      <vt:lpstr>Отчет об исполнении бюджета Большеберезниковского муниципального района включает:</vt:lpstr>
      <vt:lpstr>Параметры районного бюджета Большеберезниковского муниципального района за 2016 год</vt:lpstr>
      <vt:lpstr>Основные характеристики районного бюджета Большеберезниковского муниципального района </vt:lpstr>
      <vt:lpstr>Характеристика доходной части бюджета Большеберезниковского муниципального района</vt:lpstr>
      <vt:lpstr>Динамика доходов бюджета Большеберезниковского муниципального района за 2012-2016 годы</vt:lpstr>
      <vt:lpstr>Характеристика расходной части бюджета Большеберезниковского муниципального района в 2016 году </vt:lpstr>
      <vt:lpstr>Слайд 12</vt:lpstr>
      <vt:lpstr>Динамика расходов бюджета Большеберезниковского  муниципального района за 2014-2016 годы</vt:lpstr>
      <vt:lpstr>Динамика расходов бюджета Большеберезниковского  муниципального района (на душу населения) за 2014-2016 годы</vt:lpstr>
      <vt:lpstr>Сельское хозяйство</vt:lpstr>
      <vt:lpstr>Расходы Дорожного фонда Большеберезниковского муниципального района</vt:lpstr>
      <vt:lpstr>Структура бюджетных расходов на социальную сферу</vt:lpstr>
      <vt:lpstr>Расходы по отрасли «Образование»</vt:lpstr>
      <vt:lpstr>Расходы по отрасли «Культуры»</vt:lpstr>
      <vt:lpstr>Расходы по отрасли «Социальная политика»</vt:lpstr>
      <vt:lpstr>Расходы по отрасли «Спорт»</vt:lpstr>
      <vt:lpstr>Бюджетные инвестиции в спортивные объекты за 2014-2016 годы</vt:lpstr>
      <vt:lpstr>Межбюджетные трансферты – финансовая помощь, передаваемая бюджету другого уровня</vt:lpstr>
      <vt:lpstr>Финансовая помощь муниципальным образованиям</vt:lpstr>
      <vt:lpstr>Муниципальные программы, принимаемые к финансированию из  бюджета Большеберезниковского муниципального района, на 2014-2016 годы (тыс. рублей)</vt:lpstr>
      <vt:lpstr>Финансирование муниципальных программ за 2016 год (тыс. рублей)</vt:lpstr>
      <vt:lpstr>        Контактные данные  </vt:lpstr>
    </vt:vector>
  </TitlesOfParts>
  <Company>fu04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Администратор</cp:lastModifiedBy>
  <cp:revision>699</cp:revision>
  <dcterms:created xsi:type="dcterms:W3CDTF">2015-05-12T06:50:54Z</dcterms:created>
  <dcterms:modified xsi:type="dcterms:W3CDTF">2017-09-12T06:33:00Z</dcterms:modified>
</cp:coreProperties>
</file>