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drawings/drawing2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8" r:id="rId1"/>
  </p:sldMasterIdLst>
  <p:notesMasterIdLst>
    <p:notesMasterId r:id="rId18"/>
  </p:notesMasterIdLst>
  <p:sldIdLst>
    <p:sldId id="313" r:id="rId2"/>
    <p:sldId id="316" r:id="rId3"/>
    <p:sldId id="304" r:id="rId4"/>
    <p:sldId id="335" r:id="rId5"/>
    <p:sldId id="289" r:id="rId6"/>
    <p:sldId id="332" r:id="rId7"/>
    <p:sldId id="306" r:id="rId8"/>
    <p:sldId id="310" r:id="rId9"/>
    <p:sldId id="312" r:id="rId10"/>
    <p:sldId id="345" r:id="rId11"/>
    <p:sldId id="346" r:id="rId12"/>
    <p:sldId id="347" r:id="rId13"/>
    <p:sldId id="290" r:id="rId14"/>
    <p:sldId id="319" r:id="rId15"/>
    <p:sldId id="320" r:id="rId16"/>
    <p:sldId id="32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8A3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2" autoAdjust="0"/>
    <p:restoredTop sz="94654" autoAdjust="0"/>
  </p:normalViewPr>
  <p:slideViewPr>
    <p:cSldViewPr>
      <p:cViewPr varScale="1">
        <p:scale>
          <a:sx n="102" d="100"/>
          <a:sy n="102" d="100"/>
        </p:scale>
        <p:origin x="-25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&#1064;&#1072;&#1095;&#1080;&#1085;&#1086;&#1074;&#1072;\&#1041;&#1102;&#1076;&#1078;&#1077;&#1090;%20&#1085;&#1072;%202018-2020&#1075;&#1075;\&#1076;&#1083;&#1103;%20&#1087;&#1088;&#1077;&#1079;&#1077;&#1085;&#1090;&#1072;&#1094;&#1080;&#1080;%20.xlsx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D:\&#1064;&#1072;&#1095;&#1080;&#1085;&#1086;&#1074;&#1072;\&#1041;&#1102;&#1076;&#1078;&#1077;&#1090;%20&#1085;&#1072;%202018-2020&#1075;&#1075;\&#1076;&#1083;&#1103;%20&#1087;&#1088;&#1077;&#1079;&#1077;&#1085;&#1090;&#1072;&#1094;&#1080;&#1080;%20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85;&#1072;%202018-2020&#1075;&#1075;\&#1076;&#1083;&#1103;%20&#1087;&#1088;&#1077;&#1079;&#1077;&#1085;&#1090;&#1072;&#1094;&#1080;&#1080;%20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85;&#1072;%202018-2020&#1075;&#1075;\&#1076;&#1083;&#1103;%20&#1087;&#1088;&#1077;&#1079;&#1077;&#1085;&#1090;&#1072;&#1094;&#1080;&#1080;%20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85;&#1072;%202018-2020&#1075;&#1075;\&#1076;&#1083;&#1103;%20&#1087;&#1088;&#1077;&#1079;&#1077;&#1085;&#1090;&#1072;&#1094;&#1080;&#1080;%20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85;&#1072;%202018-2020&#1075;&#1075;\&#1076;&#1083;&#1103;%20&#1087;&#1088;&#1077;&#1079;&#1077;&#1085;&#1090;&#1072;&#1094;&#1080;&#1080;%20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85;&#1072;%202018-2020&#1075;&#1075;\&#1076;&#1083;&#1103;%20&#1087;&#1088;&#1077;&#1079;&#1077;&#1085;&#1090;&#1072;&#1094;&#1080;&#1080;%2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Дох.расх.!$B$2</c:f>
              <c:strCache>
                <c:ptCount val="1"/>
                <c:pt idx="0">
                  <c:v>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Дох.расх.!$A$3:$A$6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Дох.расх.!$B$3:$B$6</c:f>
              <c:numCache>
                <c:formatCode>0.0</c:formatCode>
                <c:ptCount val="4"/>
                <c:pt idx="0">
                  <c:v>164221800</c:v>
                </c:pt>
                <c:pt idx="1">
                  <c:v>179956900</c:v>
                </c:pt>
                <c:pt idx="2">
                  <c:v>182042800</c:v>
                </c:pt>
                <c:pt idx="3">
                  <c:v>189193800</c:v>
                </c:pt>
              </c:numCache>
            </c:numRef>
          </c:val>
        </c:ser>
        <c:ser>
          <c:idx val="1"/>
          <c:order val="1"/>
          <c:tx>
            <c:strRef>
              <c:f>Дох.расх.!$C$2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2.3148148148148119E-2"/>
                  <c:y val="-1.9642232966162781E-2"/>
                </c:manualLayout>
              </c:layout>
              <c:showVal val="1"/>
            </c:dLbl>
            <c:dLbl>
              <c:idx val="1"/>
              <c:layout>
                <c:manualLayout>
                  <c:x val="2.0061728395061741E-2"/>
                  <c:y val="-8.4180998426411704E-3"/>
                </c:manualLayout>
              </c:layout>
              <c:showVal val="1"/>
            </c:dLbl>
            <c:dLbl>
              <c:idx val="2"/>
              <c:layout>
                <c:manualLayout>
                  <c:x val="1.8518518518518545E-2"/>
                  <c:y val="-1.4030166404401979E-2"/>
                </c:manualLayout>
              </c:layout>
              <c:showVal val="1"/>
            </c:dLbl>
            <c:dLbl>
              <c:idx val="3"/>
              <c:layout>
                <c:manualLayout>
                  <c:x val="9.7521244842739673E-3"/>
                  <c:y val="-1.9642232966162781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Дох.расх.!$A$3:$A$5</c:f>
              <c:numCache>
                <c:formatCode>General</c:formatCode>
                <c:ptCount val="3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</c:numCache>
            </c:numRef>
          </c:cat>
          <c:val>
            <c:numRef>
              <c:f>Дох.расх.!$C$3:$C$6</c:f>
              <c:numCache>
                <c:formatCode>0.0</c:formatCode>
                <c:ptCount val="4"/>
                <c:pt idx="0">
                  <c:v>165591800</c:v>
                </c:pt>
                <c:pt idx="1">
                  <c:v>180646000</c:v>
                </c:pt>
                <c:pt idx="2">
                  <c:v>182751800</c:v>
                </c:pt>
                <c:pt idx="3">
                  <c:v>189922700</c:v>
                </c:pt>
              </c:numCache>
            </c:numRef>
          </c:val>
        </c:ser>
        <c:shape val="cylinder"/>
        <c:axId val="69003904"/>
        <c:axId val="69489024"/>
        <c:axId val="0"/>
      </c:bar3DChart>
      <c:catAx>
        <c:axId val="6900390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9489024"/>
        <c:crosses val="autoZero"/>
        <c:auto val="1"/>
        <c:lblAlgn val="ctr"/>
        <c:lblOffset val="100"/>
      </c:catAx>
      <c:valAx>
        <c:axId val="69489024"/>
        <c:scaling>
          <c:orientation val="minMax"/>
        </c:scaling>
        <c:axPos val="l"/>
        <c:majorGridlines/>
        <c:numFmt formatCode="0.0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9003904"/>
        <c:crosses val="autoZero"/>
        <c:crossBetween val="between"/>
        <c:dispUnits>
          <c:builtInUnit val="millions"/>
        </c:dispUnits>
      </c:valAx>
    </c:plotArea>
    <c:legend>
      <c:legendPos val="r"/>
      <c:layout/>
    </c:legend>
    <c:plotVisOnly val="1"/>
  </c:chart>
  <c:externalData r:id="rId1"/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1.6296182237278026E-2"/>
          <c:y val="2.2448266247043189E-2"/>
          <c:w val="0.70808194984928652"/>
          <c:h val="0.85966784520064454"/>
        </c:manualLayout>
      </c:layout>
      <c:barChart>
        <c:barDir val="col"/>
        <c:grouping val="clustered"/>
        <c:ser>
          <c:idx val="0"/>
          <c:order val="0"/>
          <c:tx>
            <c:strRef>
              <c:f>'Доход часть райн.бюд.'!$B$2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200" b="1" smtClean="0">
                        <a:latin typeface="Times New Roman" pitchFamily="18" charset="0"/>
                        <a:cs typeface="Times New Roman" pitchFamily="18" charset="0"/>
                      </a:rPr>
                      <a:t>2</a:t>
                    </a:r>
                    <a:r>
                      <a:rPr lang="ru-RU" sz="1200" b="1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200" b="1" smtClean="0">
                        <a:latin typeface="Times New Roman" pitchFamily="18" charset="0"/>
                        <a:cs typeface="Times New Roman" pitchFamily="18" charset="0"/>
                      </a:rPr>
                      <a:t>8</a:t>
                    </a:r>
                    <a:endParaRPr lang="en-US" sz="12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200" b="1" smtClean="0">
                        <a:latin typeface="Times New Roman" pitchFamily="18" charset="0"/>
                        <a:cs typeface="Times New Roman" pitchFamily="18" charset="0"/>
                      </a:rPr>
                      <a:t>2</a:t>
                    </a:r>
                    <a:r>
                      <a:rPr lang="ru-RU" sz="1200" b="1" smtClean="0">
                        <a:latin typeface="Times New Roman" pitchFamily="18" charset="0"/>
                        <a:cs typeface="Times New Roman" pitchFamily="18" charset="0"/>
                      </a:rPr>
                      <a:t>,8</a:t>
                    </a:r>
                    <a:endParaRPr lang="en-US" sz="12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200" b="1" smtClean="0">
                        <a:latin typeface="Times New Roman" pitchFamily="18" charset="0"/>
                        <a:cs typeface="Times New Roman" pitchFamily="18" charset="0"/>
                      </a:rPr>
                      <a:t>2</a:t>
                    </a:r>
                    <a:r>
                      <a:rPr lang="ru-RU" sz="1200" b="1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200" b="1" smtClean="0">
                        <a:latin typeface="Times New Roman" pitchFamily="18" charset="0"/>
                        <a:cs typeface="Times New Roman" pitchFamily="18" charset="0"/>
                      </a:rPr>
                      <a:t>9</a:t>
                    </a:r>
                    <a:endParaRPr lang="en-US" sz="12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200" b="1" smtClean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sz="1200" b="1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200" b="1" smtClean="0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endParaRPr lang="en-US" sz="12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'Доход часть райн.бюд.'!$A$3:$A$6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'Доход часть райн.бюд.'!$B$3:$B$6</c:f>
              <c:numCache>
                <c:formatCode>#,##0.0</c:formatCode>
                <c:ptCount val="4"/>
                <c:pt idx="0">
                  <c:v>2808900</c:v>
                </c:pt>
                <c:pt idx="1">
                  <c:v>2789200</c:v>
                </c:pt>
                <c:pt idx="2">
                  <c:v>2936200</c:v>
                </c:pt>
                <c:pt idx="3">
                  <c:v>3036200</c:v>
                </c:pt>
              </c:numCache>
            </c:numRef>
          </c:val>
        </c:ser>
        <c:ser>
          <c:idx val="1"/>
          <c:order val="1"/>
          <c:tx>
            <c:strRef>
              <c:f>'Доход часть райн.бюд.'!$C$2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dLbl>
              <c:idx val="0"/>
              <c:layout>
                <c:manualLayout>
                  <c:x val="-2.9629422249596391E-3"/>
                  <c:y val="-1.4030166404401976E-2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smtClean="0">
                        <a:latin typeface="Times New Roman" pitchFamily="18" charset="0"/>
                        <a:cs typeface="Times New Roman" pitchFamily="18" charset="0"/>
                      </a:rPr>
                      <a:t>135</a:t>
                    </a:r>
                    <a:r>
                      <a:rPr lang="ru-RU" sz="1200" b="1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200" b="1" smtClean="0">
                        <a:latin typeface="Times New Roman" pitchFamily="18" charset="0"/>
                        <a:cs typeface="Times New Roman" pitchFamily="18" charset="0"/>
                      </a:rPr>
                      <a:t> 8</a:t>
                    </a:r>
                    <a:endParaRPr lang="en-US" sz="12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200" b="1" smtClean="0">
                        <a:latin typeface="Times New Roman" pitchFamily="18" charset="0"/>
                        <a:cs typeface="Times New Roman" pitchFamily="18" charset="0"/>
                      </a:rPr>
                      <a:t>15</a:t>
                    </a:r>
                    <a:r>
                      <a:rPr lang="ru-RU" sz="1200" b="1" smtClean="0">
                        <a:latin typeface="Times New Roman" pitchFamily="18" charset="0"/>
                        <a:cs typeface="Times New Roman" pitchFamily="18" charset="0"/>
                      </a:rPr>
                      <a:t>1,0</a:t>
                    </a:r>
                    <a:endParaRPr lang="en-US" sz="12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200" b="1" smtClean="0">
                        <a:latin typeface="Times New Roman" pitchFamily="18" charset="0"/>
                        <a:cs typeface="Times New Roman" pitchFamily="18" charset="0"/>
                      </a:rPr>
                      <a:t>151</a:t>
                    </a:r>
                    <a:r>
                      <a:rPr lang="ru-RU" sz="1200" b="1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200" b="1" smtClean="0">
                        <a:latin typeface="Times New Roman" pitchFamily="18" charset="0"/>
                        <a:cs typeface="Times New Roman" pitchFamily="18" charset="0"/>
                      </a:rPr>
                      <a:t>6</a:t>
                    </a:r>
                    <a:endParaRPr lang="en-US" sz="12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200" b="1" smtClean="0">
                        <a:latin typeface="Times New Roman" pitchFamily="18" charset="0"/>
                        <a:cs typeface="Times New Roman" pitchFamily="18" charset="0"/>
                      </a:rPr>
                      <a:t>157</a:t>
                    </a:r>
                    <a:r>
                      <a:rPr lang="ru-RU" sz="1200" b="1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200" b="1" smtClean="0">
                        <a:latin typeface="Times New Roman" pitchFamily="18" charset="0"/>
                        <a:cs typeface="Times New Roman" pitchFamily="18" charset="0"/>
                      </a:rPr>
                      <a:t>5</a:t>
                    </a:r>
                    <a:endParaRPr lang="en-US" sz="12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'Доход часть райн.бюд.'!$A$3:$A$6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'Доход часть райн.бюд.'!$C$3:$C$6</c:f>
              <c:numCache>
                <c:formatCode>#,##0.0</c:formatCode>
                <c:ptCount val="4"/>
                <c:pt idx="0">
                  <c:v>135812600</c:v>
                </c:pt>
                <c:pt idx="1">
                  <c:v>150989500</c:v>
                </c:pt>
                <c:pt idx="2">
                  <c:v>151618700</c:v>
                </c:pt>
                <c:pt idx="3">
                  <c:v>157529600</c:v>
                </c:pt>
              </c:numCache>
            </c:numRef>
          </c:val>
        </c:ser>
        <c:ser>
          <c:idx val="2"/>
          <c:order val="2"/>
          <c:tx>
            <c:strRef>
              <c:f>'Доход часть райн.бюд.'!$D$2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z="1200" b="1" smtClean="0">
                        <a:latin typeface="Times New Roman" pitchFamily="18" charset="0"/>
                        <a:cs typeface="Times New Roman" pitchFamily="18" charset="0"/>
                      </a:rPr>
                      <a:t>25</a:t>
                    </a:r>
                    <a:r>
                      <a:rPr lang="ru-RU" sz="1200" b="1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200" b="1" smtClean="0">
                        <a:latin typeface="Times New Roman" pitchFamily="18" charset="0"/>
                        <a:cs typeface="Times New Roman" pitchFamily="18" charset="0"/>
                      </a:rPr>
                      <a:t>6</a:t>
                    </a:r>
                    <a:endParaRPr lang="en-US" sz="12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z="1200" b="1" smtClean="0">
                        <a:latin typeface="Times New Roman" pitchFamily="18" charset="0"/>
                        <a:cs typeface="Times New Roman" pitchFamily="18" charset="0"/>
                      </a:rPr>
                      <a:t>26</a:t>
                    </a:r>
                    <a:r>
                      <a:rPr lang="ru-RU" sz="1200" b="1" smtClean="0">
                        <a:latin typeface="Times New Roman" pitchFamily="18" charset="0"/>
                        <a:cs typeface="Times New Roman" pitchFamily="18" charset="0"/>
                      </a:rPr>
                      <a:t>,2</a:t>
                    </a:r>
                    <a:endParaRPr lang="en-US" sz="1200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z="1200" b="1" smtClean="0">
                        <a:latin typeface="Times New Roman" pitchFamily="18" charset="0"/>
                        <a:cs typeface="Times New Roman" pitchFamily="18" charset="0"/>
                      </a:rPr>
                      <a:t>27</a:t>
                    </a:r>
                    <a:r>
                      <a:rPr lang="ru-RU" sz="1200" b="1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200" b="1" smtClean="0">
                        <a:latin typeface="Times New Roman" pitchFamily="18" charset="0"/>
                        <a:cs typeface="Times New Roman" pitchFamily="18" charset="0"/>
                      </a:rPr>
                      <a:t>5</a:t>
                    </a:r>
                    <a:endParaRPr lang="en-US" sz="12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z="1200" b="1" smtClean="0">
                        <a:latin typeface="Times New Roman" pitchFamily="18" charset="0"/>
                        <a:cs typeface="Times New Roman" pitchFamily="18" charset="0"/>
                      </a:rPr>
                      <a:t>28</a:t>
                    </a:r>
                    <a:r>
                      <a:rPr lang="ru-RU" sz="1200" b="1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sz="1200" b="1" smtClean="0">
                        <a:latin typeface="Times New Roman" pitchFamily="18" charset="0"/>
                        <a:cs typeface="Times New Roman" pitchFamily="18" charset="0"/>
                      </a:rPr>
                      <a:t>6</a:t>
                    </a:r>
                    <a:endParaRPr lang="en-US" sz="1200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'Доход часть райн.бюд.'!$A$3:$A$6</c:f>
              <c:numCache>
                <c:formatCode>General</c:formatCode>
                <c:ptCount val="4"/>
                <c:pt idx="0">
                  <c:v>2017</c:v>
                </c:pt>
                <c:pt idx="1">
                  <c:v>2018</c:v>
                </c:pt>
                <c:pt idx="2">
                  <c:v>2019</c:v>
                </c:pt>
                <c:pt idx="3">
                  <c:v>2020</c:v>
                </c:pt>
              </c:numCache>
            </c:numRef>
          </c:cat>
          <c:val>
            <c:numRef>
              <c:f>'Доход часть райн.бюд.'!$D$3:$D$6</c:f>
              <c:numCache>
                <c:formatCode>#,##0.0</c:formatCode>
                <c:ptCount val="4"/>
                <c:pt idx="0">
                  <c:v>25600300</c:v>
                </c:pt>
                <c:pt idx="1">
                  <c:v>26178200</c:v>
                </c:pt>
                <c:pt idx="2">
                  <c:v>27487900</c:v>
                </c:pt>
                <c:pt idx="3">
                  <c:v>28628000</c:v>
                </c:pt>
              </c:numCache>
            </c:numRef>
          </c:val>
        </c:ser>
        <c:axId val="69995520"/>
        <c:axId val="69948160"/>
      </c:barChart>
      <c:catAx>
        <c:axId val="6999552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4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9948160"/>
        <c:crosses val="autoZero"/>
        <c:auto val="1"/>
        <c:lblAlgn val="ctr"/>
        <c:lblOffset val="100"/>
      </c:catAx>
      <c:valAx>
        <c:axId val="6994816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9995520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sz="1200"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pieChart>
        <c:varyColors val="1"/>
        <c:firstSliceAng val="0"/>
      </c:pieChart>
    </c:plotArea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'Доля в соц. сфере'!$C$14</c:f>
              <c:strCache>
                <c:ptCount val="1"/>
                <c:pt idx="0">
                  <c:v>2018 год</c:v>
                </c:pt>
              </c:strCache>
            </c:strRef>
          </c:tx>
          <c:dLbls>
            <c:txPr>
              <a:bodyPr/>
              <a:lstStyle/>
              <a:p>
                <a:pPr>
                  <a:defRPr sz="11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val>
            <c:numRef>
              <c:f>'Доля в соц. сфере'!$C$15:$C$16</c:f>
              <c:numCache>
                <c:formatCode>0.0%</c:formatCode>
                <c:ptCount val="2"/>
                <c:pt idx="0">
                  <c:v>0.83300000000000041</c:v>
                </c:pt>
                <c:pt idx="1">
                  <c:v>0.16700000000000001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'Доля в соц. сфере'!$D$14</c:f>
              <c:strCache>
                <c:ptCount val="1"/>
                <c:pt idx="0">
                  <c:v>2019 год</c:v>
                </c:pt>
              </c:strCache>
            </c:strRef>
          </c:tx>
          <c:dLbls>
            <c:txPr>
              <a:bodyPr/>
              <a:lstStyle/>
              <a:p>
                <a:pPr>
                  <a:defRPr sz="11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val>
            <c:numRef>
              <c:f>'Доля в соц. сфере'!$D$15:$D$16</c:f>
              <c:numCache>
                <c:formatCode>0.0%</c:formatCode>
                <c:ptCount val="2"/>
                <c:pt idx="0">
                  <c:v>0.83200000000000041</c:v>
                </c:pt>
                <c:pt idx="1">
                  <c:v>0.16800000000000001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'Доля в соц. сфере'!$B$14</c:f>
              <c:strCache>
                <c:ptCount val="1"/>
                <c:pt idx="0">
                  <c:v>2017 год</c:v>
                </c:pt>
              </c:strCache>
            </c:strRef>
          </c:tx>
          <c:dLbls>
            <c:txPr>
              <a:bodyPr/>
              <a:lstStyle/>
              <a:p>
                <a:pPr>
                  <a:defRPr sz="11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val>
            <c:numRef>
              <c:f>'Доля в соц. сфере'!$B$15:$B$16</c:f>
              <c:numCache>
                <c:formatCode>0.0%</c:formatCode>
                <c:ptCount val="2"/>
                <c:pt idx="0">
                  <c:v>0.81299999999999994</c:v>
                </c:pt>
                <c:pt idx="1">
                  <c:v>0.18700000000000011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'Доля в соц. сфере'!$E$14</c:f>
              <c:strCache>
                <c:ptCount val="1"/>
                <c:pt idx="0">
                  <c:v>2020 год</c:v>
                </c:pt>
              </c:strCache>
            </c:strRef>
          </c:tx>
          <c:dLbls>
            <c:txPr>
              <a:bodyPr/>
              <a:lstStyle/>
              <a:p>
                <a:pPr>
                  <a:defRPr sz="11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val>
            <c:numRef>
              <c:f>'Доля в соц. сфере'!$E$15:$E$16</c:f>
              <c:numCache>
                <c:formatCode>0.0%</c:formatCode>
                <c:ptCount val="2"/>
                <c:pt idx="0">
                  <c:v>0.83400000000000041</c:v>
                </c:pt>
                <c:pt idx="1">
                  <c:v>0.16600000000000001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0.85714</cdr:x>
      <cdr:y>0.05156</cdr:y>
    </cdr:from>
    <cdr:to>
      <cdr:x>1</cdr:x>
      <cdr:y>0.13048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286677" y="233350"/>
          <a:ext cx="1214445" cy="35719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Млн. рублей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0.75</cdr:x>
      <cdr:y>0.06734</cdr:y>
    </cdr:from>
    <cdr:to>
      <cdr:x>0.975</cdr:x>
      <cdr:y>0.17783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429420" y="304788"/>
          <a:ext cx="1928826" cy="50006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400" b="1" dirty="0" smtClean="0">
              <a:latin typeface="Times New Roman" pitchFamily="18" charset="0"/>
              <a:cs typeface="Times New Roman" pitchFamily="18" charset="0"/>
            </a:rPr>
            <a:t>Млн. рублей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C8E5E-34C6-4FD0-891E-28BEAF28AC0E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4CA9A-9E01-433E-A5D8-484EE2F750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31744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8DA0C12-796E-4397-BA57-BEF1F444F2A9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A0C12-796E-4397-BA57-BEF1F444F2A9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A0C12-796E-4397-BA57-BEF1F444F2A9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A0C12-796E-4397-BA57-BEF1F444F2A9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A0C12-796E-4397-BA57-BEF1F444F2A9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A0C12-796E-4397-BA57-BEF1F444F2A9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A0C12-796E-4397-BA57-BEF1F444F2A9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88DA0C12-796E-4397-BA57-BEF1F444F2A9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8DA0C12-796E-4397-BA57-BEF1F444F2A9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A0C12-796E-4397-BA57-BEF1F444F2A9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DA0C12-796E-4397-BA57-BEF1F444F2A9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8DA0C12-796E-4397-BA57-BEF1F444F2A9}" type="datetimeFigureOut">
              <a:rPr lang="ru-RU" smtClean="0"/>
              <a:pPr/>
              <a:t>25.12.2017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1000108"/>
            <a:ext cx="9144000" cy="500718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БОЛЬШЕБЕРЕЗНИКОВСКОГО  МУНИЦИПАЛЬНОГО  РАЙОНА</a:t>
            </a:r>
            <a:endParaRPr lang="ru-RU" sz="4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НА  201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 ГОД</a:t>
            </a:r>
            <a:r>
              <a:rPr lang="en-US" sz="4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И ПЛАНОВЫЙ ПЕРИОД 2019 И 2020 ГОДОВ  </a:t>
            </a:r>
            <a:r>
              <a:rPr lang="ru-RU" b="1" dirty="0" smtClean="0"/>
              <a:t> 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571612"/>
          <a:ext cx="8358247" cy="38793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5519"/>
                <a:gridCol w="1147211"/>
                <a:gridCol w="1229154"/>
                <a:gridCol w="1231599"/>
                <a:gridCol w="1144764"/>
              </a:tblGrid>
              <a:tr h="5715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2017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8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год 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9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2020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7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6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6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6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6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777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Доходы,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194 188,4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210 224,3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217 894,9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226 016,3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94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1777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Расходы,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196 090,4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210 937,4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218 627,9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226 769,2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94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107,6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94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Дефицит/профицит,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- 1902,0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-713,1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- 733,0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- 752,9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94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дефицит в % к налоговым и неналоговым доходам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5,2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043890" cy="1274786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Основные характеристики консолидированного бюджета </a:t>
            </a:r>
            <a:r>
              <a:rPr lang="ru-RU" sz="24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 на 201</a:t>
            </a:r>
            <a:r>
              <a:rPr lang="en-US" sz="24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4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год и плановый период 2019 и 2020 годов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85728"/>
            <a:ext cx="8043890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Основные характеристики районного бюджета </a:t>
            </a:r>
            <a:r>
              <a:rPr lang="ru-RU" sz="24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 на 2018 год и плановый период 2019 и 2020 годов</a:t>
            </a:r>
            <a:endParaRPr lang="ru-RU" sz="2400" dirty="0">
              <a:solidFill>
                <a:schemeClr val="tx1"/>
              </a:solidFill>
            </a:endParaRPr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857364"/>
          <a:ext cx="8429684" cy="38793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6335"/>
                <a:gridCol w="1157016"/>
                <a:gridCol w="1239660"/>
                <a:gridCol w="1242125"/>
                <a:gridCol w="1154548"/>
              </a:tblGrid>
              <a:tr h="5715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2017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8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ru-RU" sz="16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год 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</a:t>
                      </a: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9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2020 </a:t>
                      </a: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7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6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6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6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6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777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Доходы,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164 221,8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179 956,9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182 042,8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189 193,8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94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109,6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1777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Расходы,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165 591,8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180 646,0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182 751,8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189 922,7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94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109,1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101,2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94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>
                          <a:latin typeface="Times New Roman"/>
                          <a:ea typeface="Times New Roman"/>
                          <a:cs typeface="Times New Roman"/>
                        </a:rPr>
                        <a:t>Дефицит/профицит,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- 1 370,0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-689,1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-709,0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-728,9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54940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Times New Roman"/>
                          <a:ea typeface="Times New Roman"/>
                          <a:cs typeface="Times New Roman"/>
                        </a:rPr>
                        <a:t>дефицит в % к налоговым и неналоговым доходам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4,8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2,4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2,3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2,3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Основные характеристики районного бюджета </a:t>
            </a:r>
            <a:r>
              <a:rPr lang="ru-RU" sz="22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 за 201</a:t>
            </a:r>
            <a:r>
              <a:rPr lang="en-US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-2020 годы</a:t>
            </a:r>
            <a:endParaRPr lang="ru-RU" sz="2200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285720" y="1481138"/>
          <a:ext cx="8501122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2" y="1000108"/>
          <a:ext cx="8643998" cy="52095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2220"/>
                <a:gridCol w="960444"/>
                <a:gridCol w="960444"/>
                <a:gridCol w="960444"/>
                <a:gridCol w="960446"/>
              </a:tblGrid>
              <a:tr h="3350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2017 год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2018 год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2019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год 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2020 год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0437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833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Налоговые и неналоговые доходы, тыс. рублей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28 409,2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28 967,4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30 424,1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31 664,2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4816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102,0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105,0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760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от других бюджетов бюджетной системы Российской Федерации, тыс. рублей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135 812,6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150 989,5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151 618,7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157 529,6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5197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111,2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100,4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116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Times New Roman"/>
                          <a:cs typeface="Times New Roman"/>
                        </a:rPr>
                        <a:t>в том числе: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2742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Дотации бюджетам субъектов Российской Федерации и муниципальных образований, тыс. рублей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39 017,9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40 296,2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32 736,2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33 509,6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567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23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Субсидии бюджетам субъектов Российской Федерации, тыс. рублей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512,3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396,9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116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77,5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233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Субвенции бюджетам субъектов Российской Федерации, тыс. рублей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96 794,7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106 022,2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108 718,3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113 594,6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624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109,5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102,3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5141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 Иные межбюджетные трансферты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4 671,1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9 651,9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10 028,5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2632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206,6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514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Возврат остатков субсидий, субвенций и иных межбюджетных трансфертов, имеющих целевое назначение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15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359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Итого доходов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164 221,8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179 956,9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182 042,8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189 193,8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4282" y="214290"/>
            <a:ext cx="8643998" cy="714380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Доходы районного бюджета  </a:t>
            </a:r>
            <a:r>
              <a:rPr lang="ru-RU" sz="20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 201</a:t>
            </a:r>
            <a:r>
              <a:rPr lang="en-US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год и плановый период 2019 и 2020 годов</a:t>
            </a:r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Доходная часть  районного бюджета </a:t>
            </a:r>
            <a:r>
              <a:rPr lang="ru-RU" sz="20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85720" y="1481138"/>
          <a:ext cx="8572560" cy="4525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495337501"/>
              </p:ext>
            </p:extLst>
          </p:nvPr>
        </p:nvGraphicFramePr>
        <p:xfrm>
          <a:off x="214282" y="1714488"/>
          <a:ext cx="8643996" cy="35684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9251"/>
                <a:gridCol w="1130990"/>
                <a:gridCol w="1130990"/>
                <a:gridCol w="1130990"/>
                <a:gridCol w="1211775"/>
              </a:tblGrid>
              <a:tr h="66039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2017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 (Прогноз)</a:t>
                      </a: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2018 год (Прогноз)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год (Прогноз)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2020 год (Прогноз)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346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6604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i="0" dirty="0">
                          <a:latin typeface="Times New Roman"/>
                          <a:ea typeface="Times New Roman"/>
                          <a:cs typeface="Times New Roman"/>
                        </a:rPr>
                        <a:t>Налоговые доходы</a:t>
                      </a:r>
                      <a:endParaRPr lang="ru-RU" sz="1200" i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25 600,3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26 178,2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27 487,9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28 628,0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974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i="0" dirty="0">
                          <a:latin typeface="Times New Roman"/>
                          <a:ea typeface="Times New Roman"/>
                          <a:cs typeface="Times New Roman"/>
                        </a:rPr>
                        <a:t>Налоги на прибыль, доходы</a:t>
                      </a:r>
                      <a:endParaRPr lang="ru-RU" sz="1200" i="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17 886,1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17 860,2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18 574,6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19 317,6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72405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i="0" dirty="0">
                          <a:latin typeface="Times New Roman"/>
                          <a:ea typeface="Times New Roman"/>
                          <a:cs typeface="Times New Roman"/>
                        </a:rPr>
                        <a:t>налог на доходы физических лиц </a:t>
                      </a:r>
                    </a:p>
                  </a:txBody>
                  <a:tcPr marL="72390" marR="7239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17 886,1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17 860,2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18 574,6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19 317,6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Акцизы по подакцизным товарам (продукции), производимым на территории Российской Федерации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3 427,3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3 747,6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4 227,8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4 447,8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Доходы от уплаты акцизов на нефтепродукты, подлежащие распределению в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консолидированные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бюджеты субъектов Российской Федерации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3 427,3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3 747,6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4 227,8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 smtClean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4 447,8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809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Налоги на совокупный доход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3 228,6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3 633,8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3 711,5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3 888,5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70840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Налог, взимаемый в связи с применением упрощенной системы налогообложения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1,5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1,5 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9083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    Единый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налог на вмененный доход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3 095,7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3 339,1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3 472,7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3 611,6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2124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    Единый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сельскохозяйственный налог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131,4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293,2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237,2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275,3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2143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Государственная пошлина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1 058,3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936,6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974,1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974,1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92869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Налоговые и неналоговые доходы районного бюджета </a:t>
            </a:r>
            <a:r>
              <a:rPr lang="ru-RU" sz="2400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муниципального района на 201</a:t>
            </a:r>
            <a:r>
              <a:rPr lang="en-US" sz="24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4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год и плановый период 2019 и 2020 годов </a:t>
            </a:r>
            <a:r>
              <a:rPr lang="en-US" sz="24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4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br>
              <a:rPr lang="ru-RU" sz="2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2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398259161"/>
              </p:ext>
            </p:extLst>
          </p:nvPr>
        </p:nvGraphicFramePr>
        <p:xfrm>
          <a:off x="285720" y="285728"/>
          <a:ext cx="8572560" cy="61012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38699"/>
                <a:gridCol w="1118912"/>
                <a:gridCol w="1127355"/>
                <a:gridCol w="1282611"/>
                <a:gridCol w="1204983"/>
              </a:tblGrid>
              <a:tr h="57433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2017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 (Прогноз)</a:t>
                      </a: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2018 год (Прогноз)</a:t>
                      </a: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год (Прогноз)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2020 год (Прогноз)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089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9198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latin typeface="Times New Roman"/>
                          <a:ea typeface="Times New Roman"/>
                          <a:cs typeface="Times New Roman"/>
                        </a:rPr>
                        <a:t>Неналоговые доходы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2 808,9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2 789,2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2 936,2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3 036,2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5350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Проценты, полученные от предоставления бюджетных кредитов внутри страны за счет средств бюджетов муниципальных районов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334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968,7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ru-RU" sz="1200" b="1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040,1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1 081,7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1 125,0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56684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Доходы, получаемые в виде арендной платы за земельные участки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889,4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889,4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925,0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962,0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56684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Доходы от сдачи в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аренду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муниципального  имущества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79,3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150,7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156,7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163,0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566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Плата за пользование жилыми помещениями по договорам социального найма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14,1</a:t>
                      </a:r>
                      <a:endParaRPr lang="ru-RU" sz="12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14,1</a:t>
                      </a:r>
                      <a:endParaRPr lang="ru-RU" sz="1200" b="1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14,6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14,7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2013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Платежи при пользовании природными ресурсами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180,0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90,0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129,1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129,1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56684">
                <a:tc>
                  <a:txBody>
                    <a:bodyPr/>
                    <a:lstStyle/>
                    <a:p>
                      <a:pPr indent="139700"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180,0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90,0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129,1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129,1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566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566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   Прочие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доходы от компенсации затрат  бюджетов муниципальных районов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566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Доходы от продажи материальных и нематериальных активов 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71336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   Доходы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от продажи земельных участков, государственная собственность на которые не разграничена и которые расположены в границах поселений</a:t>
                      </a: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783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Штрафы, санкции, возмещение ущерба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294,8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282,9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294,2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294,2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17834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Прочие неналоговые доходы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1 351,3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 1 362,1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1 416,6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1 473,2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  <a:tr h="35261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i="1" dirty="0">
                          <a:latin typeface="Times New Roman"/>
                          <a:ea typeface="Times New Roman"/>
                          <a:cs typeface="Times New Roman"/>
                        </a:rPr>
                        <a:t>Итого налоговых и неналоговых доходов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28 409,2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28 967,4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30 424,1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31 664,2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14283" y="1571612"/>
          <a:ext cx="8572559" cy="38713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2720"/>
                <a:gridCol w="1112402"/>
                <a:gridCol w="1112402"/>
                <a:gridCol w="1032944"/>
                <a:gridCol w="1285020"/>
                <a:gridCol w="1337071"/>
              </a:tblGrid>
              <a:tr h="88428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</a:p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</a:p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Темп роста   2018 года к 2017 году, %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9650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1940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Дотации бюджетам субъектов Российской Федерации и муниципальных образований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39 017,9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40 296,2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32 736,2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33 509,6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103,3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5719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Субсидии бюджетам бюджетной системы Российской Федерации (межбюджетные субсидии)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512,3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396,9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200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Субвенции бюджетам субъектов Российской Федерации и муниципальных образований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96 794,7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106 022,2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108 718,3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113 594,6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109,5</a:t>
                      </a:r>
                    </a:p>
                  </a:txBody>
                  <a:tcPr marL="68580" marR="68580" marT="0" marB="0" anchor="ctr"/>
                </a:tc>
              </a:tr>
              <a:tr h="29720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 Иные межбюджетные трансферты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4 671,1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9 651,9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10 028,5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</a:p>
                  </a:txBody>
                  <a:tcPr marL="68580" marR="68580" marT="0" marB="0" anchor="ctr"/>
                </a:tc>
              </a:tr>
              <a:tr h="3375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Итого безвозмездных поступлений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135 812,6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150 989,5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151 618,7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157 529,6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00132"/>
          </a:xfrm>
        </p:spPr>
        <p:txBody>
          <a:bodyPr>
            <a:no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Безвозмездные поступления в районный бюджет от других бюджетов бюджетной системы Российской Федерации </a:t>
            </a:r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 201</a:t>
            </a:r>
            <a:r>
              <a:rPr lang="en-US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0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год и плановый период 2019 и 2020 годов </a:t>
            </a:r>
            <a:endParaRPr lang="ru-RU" sz="2200" b="1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2714620"/>
          <a:ext cx="2214546" cy="24288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noFill/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Доля расходов </a:t>
            </a:r>
            <a:r>
              <a:rPr lang="ru-RU" sz="2400" b="1" dirty="0" err="1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en-US" sz="24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на социальную сферу</a:t>
            </a:r>
            <a:r>
              <a:rPr lang="ru-RU" sz="2400" dirty="0" smtClean="0">
                <a:solidFill>
                  <a:schemeClr val="tx1"/>
                </a:solidFill>
                <a:effectLst/>
              </a:rPr>
              <a:t> *</a:t>
            </a:r>
            <a:endParaRPr lang="ru-RU" sz="2400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5572140"/>
            <a:ext cx="8572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*включает данные по разделам бюджетной классификации расходов: «образование», «культура, кинематография», «социальная политика», «физическая культура и спорт»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2285984" y="2000240"/>
          <a:ext cx="2357454" cy="27146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Диаграмма 6"/>
          <p:cNvGraphicFramePr/>
          <p:nvPr/>
        </p:nvGraphicFramePr>
        <p:xfrm>
          <a:off x="4572000" y="2000240"/>
          <a:ext cx="2428892" cy="27860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1" name="Диаграмма 10"/>
          <p:cNvGraphicFramePr/>
          <p:nvPr/>
        </p:nvGraphicFramePr>
        <p:xfrm>
          <a:off x="0" y="2000240"/>
          <a:ext cx="2343150" cy="2638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2" name="Диаграмма 11"/>
          <p:cNvGraphicFramePr/>
          <p:nvPr/>
        </p:nvGraphicFramePr>
        <p:xfrm>
          <a:off x="6715140" y="2000240"/>
          <a:ext cx="2428860" cy="3000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74784420"/>
              </p:ext>
            </p:extLst>
          </p:nvPr>
        </p:nvGraphicFramePr>
        <p:xfrm>
          <a:off x="142844" y="2000240"/>
          <a:ext cx="8715434" cy="3071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57403"/>
                <a:gridCol w="959497"/>
                <a:gridCol w="879539"/>
                <a:gridCol w="959497"/>
                <a:gridCol w="959498"/>
              </a:tblGrid>
              <a:tr h="4337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2017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2018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2020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3641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1396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Образование, тыс. рублей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114 803,4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121 902,5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124 723,3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130 274,3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210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106,2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102,3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2103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69,3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67,5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68,2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68,6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886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в том числе: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53450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Дошкольные учреждения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15 130,3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18 665,1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19 600,7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20 014,1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21031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Общее образование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84</a:t>
                      </a:r>
                      <a:r>
                        <a:rPr lang="ru-RU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833,2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88 191,6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90 078,4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94 409,9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94708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Дополнительное образование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14 013,2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14 081,8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14 122,7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14 925,0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9470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/>
                        </a:rPr>
                        <a:t>МКУ ЦИМОМОУ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738,6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871,1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824,0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824,0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94708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Мероприятия в области молодежной политики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42,5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44,1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46,2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9843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effectLst/>
                          <a:latin typeface="Times New Roman"/>
                        </a:rPr>
                        <a:t>Мероприятия по организации отдыха и оздоровления детей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45,6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48,8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51,3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53,3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85728"/>
            <a:ext cx="8229600" cy="785818"/>
          </a:xfrm>
        </p:spPr>
        <p:txBody>
          <a:bodyPr>
            <a:noAutofit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по отрасли образование</a:t>
            </a:r>
            <a:endParaRPr lang="ru-RU" sz="2200" b="1" dirty="0"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29642" cy="654032"/>
          </a:xfrm>
        </p:spPr>
        <p:txBody>
          <a:bodyPr>
            <a:noAutofit/>
          </a:bodyPr>
          <a:lstStyle/>
          <a:p>
            <a:pPr algn="ctr"/>
            <a:r>
              <a:rPr lang="ru-RU" sz="22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по отрасли Культура и кинематография, </a:t>
            </a:r>
            <a:r>
              <a:rPr lang="ru-RU" sz="24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социальная политика, физическая культура и спорт</a:t>
            </a:r>
            <a:endParaRPr lang="ru-RU" sz="2200" dirty="0">
              <a:effectLst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74784420"/>
              </p:ext>
            </p:extLst>
          </p:nvPr>
        </p:nvGraphicFramePr>
        <p:xfrm>
          <a:off x="214282" y="1214422"/>
          <a:ext cx="8715434" cy="4720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57403"/>
                <a:gridCol w="959497"/>
                <a:gridCol w="879539"/>
                <a:gridCol w="959497"/>
                <a:gridCol w="959498"/>
              </a:tblGrid>
              <a:tr h="4286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2017 </a:t>
                      </a:r>
                      <a:r>
                        <a:rPr lang="ru-RU" sz="12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2018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2020 год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9310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79287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Культура и кинематография, тыс. рублей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8 256,4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18 023,2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17 815,8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18 618,8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79287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218,3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98,8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79287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  <a:endParaRPr lang="ru-RU" sz="1200" b="0" i="0" u="none" strike="noStrike" dirty="0"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5,0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9,7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9,8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704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Социальная политика, тыс. рублей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11 459,9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10 449,8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9 396,6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9 402,5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704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91,2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89,9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704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6,9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5,8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5,1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704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в том числе: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79287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Пенсионное обеспечение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1 634,1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1 675,3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1 703,8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1 737,3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408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Квотированию рабочих мест для трудоустройства граждан, особо нуждающихся в социальной защите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0,3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0,3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0,3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7041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Обеспечение жильем молодых семей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300,0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350,0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370,0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390,0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408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Улучшение жилищных условий граждан, молодых семей или молодых специалистов, проживающих в сельской местности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270,0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170,0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170,0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170,0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49699"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Для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обеспечения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жилыми помещениями детей-сирот и детей, оставшихся без попечения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родителей,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1 106,8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1 101,7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6133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Содержание ребенка в семье опекуна и приемной семье, а также вознаграждение, причитающееся приемному родителю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8 148,7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7 152,5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7 152,5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7 104,9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792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Физическая культура и спорт, тыс. рублей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97,4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101,2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106,3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110,4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7928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103,9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105,0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103,9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61330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0,06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0,06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0,06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0,06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947641001"/>
              </p:ext>
            </p:extLst>
          </p:nvPr>
        </p:nvGraphicFramePr>
        <p:xfrm>
          <a:off x="428596" y="1142984"/>
          <a:ext cx="8429685" cy="43736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33787"/>
                <a:gridCol w="972656"/>
                <a:gridCol w="972656"/>
                <a:gridCol w="1134765"/>
                <a:gridCol w="1215821"/>
              </a:tblGrid>
              <a:tr h="5000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2017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год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2018 год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год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2020 год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279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13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1" dirty="0">
                          <a:latin typeface="Times New Roman"/>
                          <a:ea typeface="Times New Roman"/>
                          <a:cs typeface="Times New Roman"/>
                        </a:rPr>
                        <a:t>Общегосударственные вопросы, тыс. рублей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24 382,6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23 880,0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23 684,4</a:t>
                      </a:r>
                      <a:endParaRPr lang="ru-RU" sz="12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23 805,3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1953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97,9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99,2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601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14,7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13,2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13,0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12,5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23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в том числе: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907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Администрация </a:t>
                      </a:r>
                      <a:r>
                        <a:rPr lang="ru-RU" sz="12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Большеберезниковского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 муниципального района Республики</a:t>
                      </a:r>
                      <a:r>
                        <a:rPr lang="ru-RU" sz="12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Мордовия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10 646,1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10 637,5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10 640,2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10 643,1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907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Управление финансов администрации </a:t>
                      </a:r>
                      <a:r>
                        <a:rPr lang="ru-RU" sz="120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Большеберезниковского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 муниципального района Республики Мордовия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 </a:t>
                      </a:r>
                      <a:r>
                        <a:rPr lang="en-US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47,2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3 095,7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3 096,8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3 097,8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020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МКУ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муниципального района "МАДЛС"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404,2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323,3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288,9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307,7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0096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МКУ "ЦОМУ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муниципального района Республики Мордовия "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7 413,1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7 881,3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7 833,7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7 925,4 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556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МБУ "МФЦ"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3 122,0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1 858,1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1 764,8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1 771,3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2871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Резервный фонд администрации муниципального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образования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50,0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60,0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60,0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60,0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9635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Осуществление полномочий по составлению (изменению) списков кандидатов в присяжные заседатели федеральных судов общей юрисдикции в Российской Федерации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24,1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500066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по отрасли  общегосударственные вопросы</a:t>
            </a:r>
            <a:endParaRPr lang="ru-RU" sz="2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455174893"/>
              </p:ext>
            </p:extLst>
          </p:nvPr>
        </p:nvGraphicFramePr>
        <p:xfrm>
          <a:off x="457200" y="1785925"/>
          <a:ext cx="8329642" cy="29907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1858"/>
                <a:gridCol w="1214446"/>
                <a:gridCol w="1143008"/>
                <a:gridCol w="1214446"/>
                <a:gridCol w="1285884"/>
              </a:tblGrid>
              <a:tr h="5715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2017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год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2018 год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год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2020 год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0454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188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Национальная безопасность и правоохранительная деятельность, тыс. рублей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1 750,1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1 848,1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1 716,4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1 741,9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71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105,6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92,9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7613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1,1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0,9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71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в том числе: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710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ЗАГС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948,9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876,9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939,1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964,1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622771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МКУ "Центр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 делам гражданской обороны чрезвычайным ситуациям и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вопросам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Единой дежурно - диспетчерской службы"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801,2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971,2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777,3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777,8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Autofit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по отрасли  национальная безопасность и правоохранительная деятельность</a:t>
            </a:r>
            <a:endParaRPr lang="ru-RU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302619444"/>
              </p:ext>
            </p:extLst>
          </p:nvPr>
        </p:nvGraphicFramePr>
        <p:xfrm>
          <a:off x="457201" y="1571612"/>
          <a:ext cx="8258205" cy="28620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25353"/>
                <a:gridCol w="1067168"/>
                <a:gridCol w="1067168"/>
                <a:gridCol w="985078"/>
                <a:gridCol w="1313438"/>
              </a:tblGrid>
              <a:tr h="5715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2017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год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2018 год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год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2020 год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482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905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Национальная экономика, тыс. рублей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4 722,0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5 007,6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5 754,1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6 415,1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101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106,0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114,9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111,5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1012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2,9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2,8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3,1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3,4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4829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в том числе: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59377">
                <a:tc>
                  <a:txBody>
                    <a:bodyPr/>
                    <a:lstStyle/>
                    <a:p>
                      <a:pPr algn="l" fontAlgn="t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Сельское хозяйство и рыболовство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1 294,7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1 260,0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1 526,3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1 967,3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523810">
                <a:tc>
                  <a:txBody>
                    <a:bodyPr/>
                    <a:lstStyle/>
                    <a:p>
                      <a:pPr algn="l" fontAlgn="t"/>
                      <a:endParaRPr lang="ru-RU" sz="1400" b="0" i="0" u="none" strike="noStrike" dirty="0" smtClean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  <a:p>
                      <a:pPr algn="l" fontAlgn="t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Дорожное 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хозяйство (дорожные фонды)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3 427,3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3 747,6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4 227,8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4 447,8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по отрасли  национальная экономика</a:t>
            </a:r>
            <a:endParaRPr lang="ru-RU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457200" y="1984521"/>
          <a:ext cx="8329643" cy="20312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8482"/>
                <a:gridCol w="1065805"/>
                <a:gridCol w="1147790"/>
                <a:gridCol w="1147790"/>
                <a:gridCol w="1229776"/>
              </a:tblGrid>
              <a:tr h="5872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Показатели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2017 </a:t>
                      </a: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Arial"/>
                        </a:rPr>
                        <a:t>год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2018 год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2019 год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2020 год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2390" marR="7239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21288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98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Times New Roman"/>
                          <a:ea typeface="Times New Roman"/>
                          <a:cs typeface="Times New Roman"/>
                        </a:rPr>
                        <a:t>Обслуживание государственного и муниципального долга, тыс. рублей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120,0</a:t>
                      </a:r>
                      <a:endParaRPr lang="ru-RU" sz="15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100,0</a:t>
                      </a:r>
                      <a:endParaRPr lang="ru-RU" sz="15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100,0</a:t>
                      </a:r>
                      <a:endParaRPr lang="ru-RU" sz="15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100,0</a:t>
                      </a:r>
                      <a:endParaRPr lang="ru-RU" sz="15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30954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dirty="0">
                          <a:latin typeface="Times New Roman"/>
                          <a:ea typeface="Times New Roman"/>
                          <a:cs typeface="Times New Roman"/>
                        </a:rPr>
                        <a:t>в % к предшествующему году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latin typeface="Times New Roman"/>
                          <a:ea typeface="Times New Roman"/>
                          <a:cs typeface="Times New Roman"/>
                        </a:rPr>
                        <a:t>83,3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latin typeface="Times New Roman"/>
                          <a:ea typeface="Times New Roman"/>
                          <a:cs typeface="Times New Roman"/>
                        </a:rPr>
                        <a:t>100,0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100,0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2213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500" dirty="0">
                          <a:latin typeface="Times New Roman"/>
                          <a:ea typeface="Times New Roman"/>
                          <a:cs typeface="Times New Roman"/>
                        </a:rPr>
                        <a:t>удельный вес в общем объеме расходов, %</a:t>
                      </a: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latin typeface="Times New Roman"/>
                          <a:ea typeface="Times New Roman"/>
                          <a:cs typeface="Times New Roman"/>
                        </a:rPr>
                        <a:t>0,07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latin typeface="Times New Roman"/>
                          <a:ea typeface="Times New Roman"/>
                          <a:cs typeface="Times New Roman"/>
                        </a:rPr>
                        <a:t>0,06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latin typeface="Times New Roman"/>
                          <a:ea typeface="Times New Roman"/>
                          <a:cs typeface="Times New Roman"/>
                        </a:rPr>
                        <a:t>0,05</a:t>
                      </a:r>
                      <a:endParaRPr lang="ru-RU" sz="15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5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0,05</a:t>
                      </a:r>
                      <a:endParaRPr lang="ru-RU" sz="15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Расходы по отрасли обслуживание государственного и муниципального долга</a:t>
            </a:r>
            <a:endParaRPr lang="ru-RU" sz="2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2952</TotalTime>
  <Words>1713</Words>
  <Application>Microsoft Office PowerPoint</Application>
  <PresentationFormat>Экран (4:3)</PresentationFormat>
  <Paragraphs>657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Открытая</vt:lpstr>
      <vt:lpstr>Слайд 1</vt:lpstr>
      <vt:lpstr> Основные характеристики консолидированного бюджета Большеберезниковского муниципального района на 2018 год и плановый период 2019 и 2020 годов</vt:lpstr>
      <vt:lpstr> Основные характеристики районного бюджета Большеберезниковского муниципального района на 2018 год и плановый период 2019 и 2020 годов</vt:lpstr>
      <vt:lpstr>Основные характеристики районного бюджета Большеберезниковского муниципального района за 2018-2020 годы</vt:lpstr>
      <vt:lpstr>Доходы районного бюджета  Большеберезниковского муниципального района на 2018 год и плановый период 2019 и 2020 годов </vt:lpstr>
      <vt:lpstr>Доходная часть  районного бюджета Большеберезниковского муниципального района</vt:lpstr>
      <vt:lpstr>    Налоговые и неналоговые доходы районного бюджета Большеберезниковского муниципального района на 2018 год и плановый период 2019 и 2020 годов       </vt:lpstr>
      <vt:lpstr>Слайд 8</vt:lpstr>
      <vt:lpstr> Безвозмездные поступления в районный бюджет от других бюджетов бюджетной системы Российской Федерации на 2018 год и плановый период 2019 и 2020 годов </vt:lpstr>
      <vt:lpstr>Доля расходов Большеберезниковского бюджета  на социальную сферу *</vt:lpstr>
      <vt:lpstr>Расходы по отрасли образование</vt:lpstr>
      <vt:lpstr>Расходы по отрасли Культура и кинематография, социальная политика, физическая культура и спорт</vt:lpstr>
      <vt:lpstr>Расходы по отрасли  общегосударственные вопросы</vt:lpstr>
      <vt:lpstr>Расходы по отрасли  национальная безопасность и правоохранительная деятельность</vt:lpstr>
      <vt:lpstr>Расходы по отрасли  национальная экономика</vt:lpstr>
      <vt:lpstr>Расходы по отрасли обслуживание государственного и муниципального долга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Администратор</cp:lastModifiedBy>
  <cp:revision>773</cp:revision>
  <dcterms:created xsi:type="dcterms:W3CDTF">2015-05-12T06:50:54Z</dcterms:created>
  <dcterms:modified xsi:type="dcterms:W3CDTF">2017-12-25T05:41:54Z</dcterms:modified>
</cp:coreProperties>
</file>