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charts/chart39.xml" ContentType="application/vnd.openxmlformats-officedocument.drawingml.char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charts/chart28.xml" ContentType="application/vnd.openxmlformats-officedocument.drawingml.chart+xml"/>
  <Override PartName="/ppt/charts/chart46.xml" ContentType="application/vnd.openxmlformats-officedocument.drawingml.char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Override PartName="/ppt/charts/chart35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rawings/drawing17.xml" ContentType="application/vnd.openxmlformats-officedocument.drawingml.chartshapes+xml"/>
  <Override PartName="/ppt/charts/chart42.xml" ContentType="application/vnd.openxmlformats-officedocument.drawingml.chart+xml"/>
  <Override PartName="/ppt/drawings/drawing28.xml" ContentType="application/vnd.openxmlformats-officedocument.drawingml.chartshape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harts/chart31.xml" ContentType="application/vnd.openxmlformats-officedocument.drawingml.chart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rawings/drawing13.xml" ContentType="application/vnd.openxmlformats-officedocument.drawingml.chartshapes+xml"/>
  <Override PartName="/ppt/drawings/drawing24.xml" ContentType="application/vnd.openxmlformats-officedocument.drawingml.chartshapes+xml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drawings/drawing7.xml" ContentType="application/vnd.openxmlformats-officedocument.drawingml.chartshapes+xml"/>
  <Override PartName="/ppt/drawings/drawing20.xml" ContentType="application/vnd.openxmlformats-officedocument.drawingml.chartshape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charts/chart29.xml" ContentType="application/vnd.openxmlformats-officedocument.drawingml.char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charts/chart18.xml" ContentType="application/vnd.openxmlformats-officedocument.drawingml.chart+xml"/>
  <Override PartName="/ppt/charts/chart36.xml" ContentType="application/vnd.openxmlformats-officedocument.drawingml.chart+xml"/>
  <Override PartName="/ppt/charts/chart47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25.xml" ContentType="application/vnd.openxmlformats-officedocument.drawingml.char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charts/chart14.xml" ContentType="application/vnd.openxmlformats-officedocument.drawingml.chart+xml"/>
  <Override PartName="/ppt/drawings/drawing18.xml" ContentType="application/vnd.openxmlformats-officedocument.drawingml.chartshapes+xml"/>
  <Override PartName="/ppt/charts/chart32.xml" ContentType="application/vnd.openxmlformats-officedocument.drawingml.chart+xml"/>
  <Override PartName="/ppt/charts/chart43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rawings/drawing25.xml" ContentType="application/vnd.openxmlformats-officedocument.drawingml.chartshapes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rawings/drawing14.xml" ContentType="application/vnd.openxmlformats-officedocument.drawingml.chartshapes+xml"/>
  <Override PartName="/ppt/charts/chart4.xml" ContentType="application/vnd.openxmlformats-officedocument.drawingml.chart+xml"/>
  <Override PartName="/ppt/drawings/drawing8.xml" ContentType="application/vnd.openxmlformats-officedocument.drawingml.chartshapes+xml"/>
  <Override PartName="/ppt/drawings/drawing12.xml" ContentType="application/vnd.openxmlformats-officedocument.drawingml.chartshapes+xml"/>
  <Override PartName="/ppt/drawings/drawing21.xml" ContentType="application/vnd.openxmlformats-officedocument.drawingml.chartshape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drawings/drawing10.xml" ContentType="application/vnd.openxmlformats-officedocument.drawingml.chartshape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charts/chart19.xml" ContentType="application/vnd.openxmlformats-officedocument.drawingml.chart+xml"/>
  <Override PartName="/ppt/charts/chart37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charts/chart26.xml" ContentType="application/vnd.openxmlformats-officedocument.drawingml.chart+xml"/>
  <Override PartName="/ppt/drawings/drawing19.xml" ContentType="application/vnd.openxmlformats-officedocument.drawingml.chartshapes+xml"/>
  <Override PartName="/ppt/charts/chart44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charts/chart15.xml" ContentType="application/vnd.openxmlformats-officedocument.drawingml.chart+xml"/>
  <Override PartName="/ppt/charts/chart33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drawings/drawing15.xml" ContentType="application/vnd.openxmlformats-officedocument.drawingml.chartshapes+xml"/>
  <Override PartName="/ppt/charts/chart40.xml" ContentType="application/vnd.openxmlformats-officedocument.drawingml.chart+xml"/>
  <Override PartName="/ppt/drawings/drawing26.xml" ContentType="application/vnd.openxmlformats-officedocument.drawingml.chartshapes+xml"/>
  <Override PartName="/ppt/drawings/drawing9.xml" ContentType="application/vnd.openxmlformats-officedocument.drawingml.chartshapes+xml"/>
  <Override PartName="/ppt/drawings/drawing22.xml" ContentType="application/vnd.openxmlformats-officedocument.drawingml.chartshapes+xml"/>
  <Override PartName="/ppt/charts/chart5.xml" ContentType="application/vnd.openxmlformats-officedocument.drawingml.chart+xml"/>
  <Override PartName="/ppt/drawings/drawing11.xml" ContentType="application/vnd.openxmlformats-officedocument.drawingml.chartshape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rawings/drawing5.xml" ContentType="application/vnd.openxmlformats-officedocument.drawingml.chartshape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charts/chart27.xml" ContentType="application/vnd.openxmlformats-officedocument.drawingml.chart+xml"/>
  <Override PartName="/ppt/charts/chart38.xml" ContentType="application/vnd.openxmlformats-officedocument.drawingml.char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charts/chart34.xml" ContentType="application/vnd.openxmlformats-officedocument.drawingml.chart+xml"/>
  <Override PartName="/ppt/charts/chart45.xml" ContentType="application/vnd.openxmlformats-officedocument.drawingml.char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23.xml" ContentType="application/vnd.openxmlformats-officedocument.drawingml.chart+xml"/>
  <Override PartName="/ppt/drawings/drawing27.xml" ContentType="application/vnd.openxmlformats-officedocument.drawingml.chartshapes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12.xml" ContentType="application/vnd.openxmlformats-officedocument.drawingml.chart+xml"/>
  <Override PartName="/ppt/drawings/drawing16.xml" ContentType="application/vnd.openxmlformats-officedocument.drawingml.chartshapes+xml"/>
  <Override PartName="/ppt/charts/chart30.xml" ContentType="application/vnd.openxmlformats-officedocument.drawingml.chart+xml"/>
  <Override PartName="/ppt/charts/chart41.xml" ContentType="application/vnd.openxmlformats-officedocument.drawingml.chart+xml"/>
  <Override PartName="/ppt/charts/chart6.xml" ContentType="application/vnd.openxmlformats-officedocument.drawingml.chart+xml"/>
  <Override PartName="/ppt/drawings/drawing23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71"/>
  </p:notesMasterIdLst>
  <p:sldIdLst>
    <p:sldId id="313" r:id="rId2"/>
    <p:sldId id="350" r:id="rId3"/>
    <p:sldId id="351" r:id="rId4"/>
    <p:sldId id="394" r:id="rId5"/>
    <p:sldId id="395" r:id="rId6"/>
    <p:sldId id="396" r:id="rId7"/>
    <p:sldId id="352" r:id="rId8"/>
    <p:sldId id="353" r:id="rId9"/>
    <p:sldId id="355" r:id="rId10"/>
    <p:sldId id="356" r:id="rId11"/>
    <p:sldId id="397" r:id="rId12"/>
    <p:sldId id="421" r:id="rId13"/>
    <p:sldId id="359" r:id="rId14"/>
    <p:sldId id="398" r:id="rId15"/>
    <p:sldId id="399" r:id="rId16"/>
    <p:sldId id="400" r:id="rId17"/>
    <p:sldId id="401" r:id="rId18"/>
    <p:sldId id="402" r:id="rId19"/>
    <p:sldId id="403" r:id="rId20"/>
    <p:sldId id="404" r:id="rId21"/>
    <p:sldId id="405" r:id="rId22"/>
    <p:sldId id="406" r:id="rId23"/>
    <p:sldId id="407" r:id="rId24"/>
    <p:sldId id="408" r:id="rId25"/>
    <p:sldId id="409" r:id="rId26"/>
    <p:sldId id="410" r:id="rId27"/>
    <p:sldId id="362" r:id="rId28"/>
    <p:sldId id="363" r:id="rId29"/>
    <p:sldId id="411" r:id="rId30"/>
    <p:sldId id="412" r:id="rId31"/>
    <p:sldId id="364" r:id="rId32"/>
    <p:sldId id="365" r:id="rId33"/>
    <p:sldId id="366" r:id="rId34"/>
    <p:sldId id="367" r:id="rId35"/>
    <p:sldId id="368" r:id="rId36"/>
    <p:sldId id="369" r:id="rId37"/>
    <p:sldId id="393" r:id="rId38"/>
    <p:sldId id="370" r:id="rId39"/>
    <p:sldId id="371" r:id="rId40"/>
    <p:sldId id="392" r:id="rId41"/>
    <p:sldId id="372" r:id="rId42"/>
    <p:sldId id="373" r:id="rId43"/>
    <p:sldId id="390" r:id="rId44"/>
    <p:sldId id="374" r:id="rId45"/>
    <p:sldId id="375" r:id="rId46"/>
    <p:sldId id="376" r:id="rId47"/>
    <p:sldId id="377" r:id="rId48"/>
    <p:sldId id="389" r:id="rId49"/>
    <p:sldId id="378" r:id="rId50"/>
    <p:sldId id="379" r:id="rId51"/>
    <p:sldId id="424" r:id="rId52"/>
    <p:sldId id="380" r:id="rId53"/>
    <p:sldId id="381" r:id="rId54"/>
    <p:sldId id="388" r:id="rId55"/>
    <p:sldId id="382" r:id="rId56"/>
    <p:sldId id="383" r:id="rId57"/>
    <p:sldId id="422" r:id="rId58"/>
    <p:sldId id="423" r:id="rId59"/>
    <p:sldId id="384" r:id="rId60"/>
    <p:sldId id="385" r:id="rId61"/>
    <p:sldId id="386" r:id="rId62"/>
    <p:sldId id="387" r:id="rId63"/>
    <p:sldId id="420" r:id="rId64"/>
    <p:sldId id="413" r:id="rId65"/>
    <p:sldId id="414" r:id="rId66"/>
    <p:sldId id="415" r:id="rId67"/>
    <p:sldId id="416" r:id="rId68"/>
    <p:sldId id="417" r:id="rId69"/>
    <p:sldId id="418" r:id="rId7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0.51337221005269051"/>
          <c:y val="0.11065134099616859"/>
          <c:w val="0.43276399825021888"/>
          <c:h val="0.7928888888888892"/>
        </c:manualLayout>
      </c:layout>
      <c:barChart>
        <c:barDir val="bar"/>
        <c:grouping val="clustered"/>
        <c:ser>
          <c:idx val="0"/>
          <c:order val="0"/>
          <c:tx>
            <c:strRef>
              <c:f>'исполнение на 01.01.2017г.'!$B$4</c:f>
              <c:strCache>
                <c:ptCount val="1"/>
                <c:pt idx="0">
                  <c:v>Доходы</c:v>
                </c:pt>
              </c:strCache>
            </c:strRef>
          </c:tx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'исполнение на 01.01.2017г.'!$A$5:$A$20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01.01.2017г.'!$B$5:$B$20</c:f>
              <c:numCache>
                <c:formatCode>General</c:formatCode>
                <c:ptCount val="16"/>
                <c:pt idx="0">
                  <c:v>204056.1</c:v>
                </c:pt>
                <c:pt idx="1">
                  <c:v>9926.7000000000007</c:v>
                </c:pt>
                <c:pt idx="2">
                  <c:v>1982.1</c:v>
                </c:pt>
                <c:pt idx="3">
                  <c:v>1780.6</c:v>
                </c:pt>
                <c:pt idx="4">
                  <c:v>1574.3</c:v>
                </c:pt>
                <c:pt idx="5">
                  <c:v>1827</c:v>
                </c:pt>
                <c:pt idx="6">
                  <c:v>1725.7</c:v>
                </c:pt>
                <c:pt idx="7">
                  <c:v>1649</c:v>
                </c:pt>
                <c:pt idx="8">
                  <c:v>1482.5</c:v>
                </c:pt>
                <c:pt idx="9">
                  <c:v>1669.8</c:v>
                </c:pt>
                <c:pt idx="10">
                  <c:v>1437.5</c:v>
                </c:pt>
                <c:pt idx="11">
                  <c:v>1515.3000000000002</c:v>
                </c:pt>
                <c:pt idx="12">
                  <c:v>2776.1000000000004</c:v>
                </c:pt>
                <c:pt idx="13">
                  <c:v>1249.3</c:v>
                </c:pt>
                <c:pt idx="14">
                  <c:v>662.9</c:v>
                </c:pt>
                <c:pt idx="15">
                  <c:v>2354.6999999999998</c:v>
                </c:pt>
              </c:numCache>
            </c:numRef>
          </c:val>
        </c:ser>
        <c:axId val="49478272"/>
        <c:axId val="49568768"/>
      </c:barChart>
      <c:catAx>
        <c:axId val="49478272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9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9568768"/>
        <c:crosses val="autoZero"/>
        <c:auto val="1"/>
        <c:lblAlgn val="ctr"/>
        <c:lblOffset val="100"/>
      </c:catAx>
      <c:valAx>
        <c:axId val="49568768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9478272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01.01.2017г.'!$C$4</c:f>
              <c:strCache>
                <c:ptCount val="1"/>
                <c:pt idx="0">
                  <c:v>Расходы</c:v>
                </c:pt>
              </c:strCache>
            </c:strRef>
          </c:tx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01.01.2017г.'!$C$5:$C$20</c:f>
              <c:numCache>
                <c:formatCode>General</c:formatCode>
                <c:ptCount val="16"/>
                <c:pt idx="0">
                  <c:v>210694.1</c:v>
                </c:pt>
                <c:pt idx="1">
                  <c:v>10375.6</c:v>
                </c:pt>
                <c:pt idx="2">
                  <c:v>1950.9</c:v>
                </c:pt>
                <c:pt idx="3">
                  <c:v>1581.2</c:v>
                </c:pt>
                <c:pt idx="4">
                  <c:v>1686</c:v>
                </c:pt>
                <c:pt idx="5">
                  <c:v>2024.8</c:v>
                </c:pt>
                <c:pt idx="6">
                  <c:v>1740.7</c:v>
                </c:pt>
                <c:pt idx="7">
                  <c:v>1685.1</c:v>
                </c:pt>
                <c:pt idx="8">
                  <c:v>1475.4</c:v>
                </c:pt>
                <c:pt idx="9">
                  <c:v>1665.6</c:v>
                </c:pt>
                <c:pt idx="10">
                  <c:v>1416.9</c:v>
                </c:pt>
                <c:pt idx="11">
                  <c:v>1488.6</c:v>
                </c:pt>
                <c:pt idx="12">
                  <c:v>2537.6</c:v>
                </c:pt>
                <c:pt idx="13">
                  <c:v>1242.9000000000001</c:v>
                </c:pt>
                <c:pt idx="14">
                  <c:v>653.79999999999995</c:v>
                </c:pt>
                <c:pt idx="15">
                  <c:v>2337.8000000000002</c:v>
                </c:pt>
              </c:numCache>
            </c:numRef>
          </c:val>
        </c:ser>
        <c:axId val="49523328"/>
        <c:axId val="49533312"/>
      </c:barChart>
      <c:catAx>
        <c:axId val="49523328"/>
        <c:scaling>
          <c:orientation val="minMax"/>
        </c:scaling>
        <c:delete val="1"/>
        <c:axPos val="l"/>
        <c:tickLblPos val="none"/>
        <c:crossAx val="49533312"/>
        <c:crosses val="autoZero"/>
        <c:auto val="1"/>
        <c:lblAlgn val="ctr"/>
        <c:lblOffset val="100"/>
      </c:catAx>
      <c:valAx>
        <c:axId val="49533312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9523328"/>
        <c:crosses val="autoZero"/>
        <c:crossBetween val="between"/>
      </c:valAx>
    </c:plotArea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01.10.2017г.'!$B$5</c:f>
              <c:strCache>
                <c:ptCount val="1"/>
                <c:pt idx="0">
                  <c:v>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'исполнение на 01.10.2017г.'!$A$6:$A$21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01.10.2017г.'!$B$6:$B$21</c:f>
              <c:numCache>
                <c:formatCode>General</c:formatCode>
                <c:ptCount val="16"/>
                <c:pt idx="0">
                  <c:v>155192.70000000001</c:v>
                </c:pt>
                <c:pt idx="1">
                  <c:v>6988.3</c:v>
                </c:pt>
                <c:pt idx="2" formatCode="0.0">
                  <c:v>1298.7</c:v>
                </c:pt>
                <c:pt idx="3">
                  <c:v>1825.4</c:v>
                </c:pt>
                <c:pt idx="4">
                  <c:v>1260.0999999999999</c:v>
                </c:pt>
                <c:pt idx="5" formatCode="0.0">
                  <c:v>1280.5999999999999</c:v>
                </c:pt>
                <c:pt idx="6">
                  <c:v>1285.2</c:v>
                </c:pt>
                <c:pt idx="7">
                  <c:v>1368.7</c:v>
                </c:pt>
                <c:pt idx="8">
                  <c:v>1379.2</c:v>
                </c:pt>
                <c:pt idx="9">
                  <c:v>1116.4000000000001</c:v>
                </c:pt>
                <c:pt idx="10">
                  <c:v>1079.9000000000001</c:v>
                </c:pt>
                <c:pt idx="11" formatCode="0.0">
                  <c:v>1127</c:v>
                </c:pt>
                <c:pt idx="12">
                  <c:v>1523.1</c:v>
                </c:pt>
                <c:pt idx="13">
                  <c:v>1593.8</c:v>
                </c:pt>
                <c:pt idx="14">
                  <c:v>1284.4000000000001</c:v>
                </c:pt>
                <c:pt idx="15">
                  <c:v>1332.9</c:v>
                </c:pt>
              </c:numCache>
            </c:numRef>
          </c:val>
        </c:ser>
        <c:axId val="49877376"/>
        <c:axId val="49878912"/>
      </c:barChart>
      <c:catAx>
        <c:axId val="49877376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9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9878912"/>
        <c:crosses val="autoZero"/>
        <c:auto val="1"/>
        <c:lblAlgn val="ctr"/>
        <c:lblOffset val="100"/>
      </c:catAx>
      <c:valAx>
        <c:axId val="49878912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9877376"/>
        <c:crosses val="autoZero"/>
        <c:crossBetween val="between"/>
      </c:valAx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01.10.2017г.'!$C$5</c:f>
              <c:strCache>
                <c:ptCount val="1"/>
                <c:pt idx="0">
                  <c:v>Расходы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01.10.2017г.'!$C$6:$C$21</c:f>
              <c:numCache>
                <c:formatCode>General</c:formatCode>
                <c:ptCount val="16"/>
                <c:pt idx="0">
                  <c:v>144257.9</c:v>
                </c:pt>
                <c:pt idx="1">
                  <c:v>6483.7</c:v>
                </c:pt>
                <c:pt idx="2" formatCode="0.0">
                  <c:v>1329.9</c:v>
                </c:pt>
                <c:pt idx="3">
                  <c:v>1190.9000000000001</c:v>
                </c:pt>
                <c:pt idx="4">
                  <c:v>1274.4000000000001</c:v>
                </c:pt>
                <c:pt idx="5">
                  <c:v>1296.8</c:v>
                </c:pt>
                <c:pt idx="6" formatCode="0.0">
                  <c:v>1264.5</c:v>
                </c:pt>
                <c:pt idx="7" formatCode="0.0">
                  <c:v>1384</c:v>
                </c:pt>
                <c:pt idx="8">
                  <c:v>1109.3</c:v>
                </c:pt>
                <c:pt idx="9">
                  <c:v>1121.4000000000001</c:v>
                </c:pt>
                <c:pt idx="10">
                  <c:v>1101.3</c:v>
                </c:pt>
                <c:pt idx="11">
                  <c:v>1233.5999999999999</c:v>
                </c:pt>
                <c:pt idx="12">
                  <c:v>1624.6</c:v>
                </c:pt>
                <c:pt idx="13">
                  <c:v>1389.6</c:v>
                </c:pt>
                <c:pt idx="14" formatCode="0.0">
                  <c:v>646</c:v>
                </c:pt>
                <c:pt idx="15" formatCode="0.0">
                  <c:v>1374</c:v>
                </c:pt>
              </c:numCache>
            </c:numRef>
          </c:val>
        </c:ser>
        <c:axId val="86189184"/>
        <c:axId val="86190720"/>
      </c:barChart>
      <c:catAx>
        <c:axId val="86189184"/>
        <c:scaling>
          <c:orientation val="minMax"/>
        </c:scaling>
        <c:delete val="1"/>
        <c:axPos val="l"/>
        <c:tickLblPos val="none"/>
        <c:crossAx val="86190720"/>
        <c:crosses val="autoZero"/>
        <c:auto val="1"/>
        <c:lblAlgn val="ctr"/>
        <c:lblOffset val="100"/>
      </c:catAx>
      <c:valAx>
        <c:axId val="86190720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86189184"/>
        <c:crosses val="autoZero"/>
        <c:crossBetween val="between"/>
      </c:valAx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depthPercent val="10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основ.храк.кон.бюджета!$A$4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8713319315534556E-2"/>
                  <c:y val="8.6956124815132665E-2"/>
                </c:manualLayout>
              </c:layout>
              <c:showVal val="1"/>
            </c:dLbl>
            <c:dLbl>
              <c:idx val="1"/>
              <c:layout>
                <c:manualLayout>
                  <c:x val="-1.24755462103564E-2"/>
                  <c:y val="0.13526508304576193"/>
                </c:manualLayout>
              </c:layout>
              <c:showVal val="1"/>
            </c:dLbl>
            <c:dLbl>
              <c:idx val="2"/>
              <c:layout>
                <c:manualLayout>
                  <c:x val="-1.4034989486650919E-2"/>
                  <c:y val="7.085313873825623E-2"/>
                </c:manualLayout>
              </c:layout>
              <c:showVal val="1"/>
            </c:dLbl>
            <c:dLbl>
              <c:idx val="3"/>
              <c:layout>
                <c:manualLayout>
                  <c:x val="-1.7153876039240016E-2"/>
                  <c:y val="7.4073735953631537E-2"/>
                </c:manualLayout>
              </c:layout>
              <c:showVal val="1"/>
            </c:dLbl>
            <c:dLbl>
              <c:idx val="4"/>
              <c:layout>
                <c:manualLayout>
                  <c:x val="-1.8713319315534563E-2"/>
                  <c:y val="0.11272090253813494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основ.храк.кон.бюджета!$B$4:$F$4</c:f>
              <c:numCache>
                <c:formatCode>General</c:formatCode>
                <c:ptCount val="5"/>
                <c:pt idx="0">
                  <c:v>222851.8</c:v>
                </c:pt>
                <c:pt idx="1">
                  <c:v>241786.5</c:v>
                </c:pt>
                <c:pt idx="2">
                  <c:v>210224.3</c:v>
                </c:pt>
                <c:pt idx="3" formatCode="0.0">
                  <c:v>217894.9</c:v>
                </c:pt>
                <c:pt idx="4">
                  <c:v>226016.3</c:v>
                </c:pt>
              </c:numCache>
            </c:numRef>
          </c:val>
        </c:ser>
        <c:ser>
          <c:idx val="1"/>
          <c:order val="1"/>
          <c:tx>
            <c:strRef>
              <c:f>основ.храк.кон.бюджета!$A$5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2.8069978973301841E-2"/>
                  <c:y val="1.2882388861501134E-2"/>
                </c:manualLayout>
              </c:layout>
              <c:showVal val="1"/>
            </c:dLbl>
            <c:dLbl>
              <c:idx val="1"/>
              <c:layout>
                <c:manualLayout>
                  <c:x val="2.4951092420712754E-2"/>
                  <c:y val="1.9323583292251711E-2"/>
                </c:manualLayout>
              </c:layout>
              <c:showVal val="1"/>
            </c:dLbl>
            <c:dLbl>
              <c:idx val="2"/>
              <c:layout>
                <c:manualLayout>
                  <c:x val="4.054552518365815E-2"/>
                  <c:y val="-1.2882388861501134E-2"/>
                </c:manualLayout>
              </c:layout>
              <c:showVal val="1"/>
            </c:dLbl>
            <c:dLbl>
              <c:idx val="3"/>
              <c:layout>
                <c:manualLayout>
                  <c:x val="3.8986081907363669E-2"/>
                  <c:y val="-1.2882388861501134E-2"/>
                </c:manualLayout>
              </c:layout>
              <c:showVal val="1"/>
            </c:dLbl>
            <c:dLbl>
              <c:idx val="4"/>
              <c:layout>
                <c:manualLayout>
                  <c:x val="2.8069978973301959E-2"/>
                  <c:y val="6.4411944307505679E-3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основ.храк.кон.бюджета!$B$5:$F$5</c:f>
              <c:numCache>
                <c:formatCode>General</c:formatCode>
                <c:ptCount val="5"/>
                <c:pt idx="0">
                  <c:v>229739.1</c:v>
                </c:pt>
                <c:pt idx="1">
                  <c:v>245619.6</c:v>
                </c:pt>
                <c:pt idx="2">
                  <c:v>210937.4</c:v>
                </c:pt>
                <c:pt idx="3" formatCode="0.0">
                  <c:v>218627.9</c:v>
                </c:pt>
                <c:pt idx="4">
                  <c:v>226769.2</c:v>
                </c:pt>
              </c:numCache>
            </c:numRef>
          </c:val>
        </c:ser>
        <c:ser>
          <c:idx val="2"/>
          <c:order val="2"/>
          <c:tx>
            <c:strRef>
              <c:f>основ.храк.кон.бюджета!$A$6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основ.храк.кон.бюджета!$B$6:$F$6</c:f>
              <c:numCache>
                <c:formatCode>General</c:formatCode>
                <c:ptCount val="5"/>
                <c:pt idx="0" formatCode="0.0">
                  <c:v>-6887.3</c:v>
                </c:pt>
                <c:pt idx="1">
                  <c:v>-3833.1</c:v>
                </c:pt>
                <c:pt idx="2" formatCode="0.0">
                  <c:v>-713.1</c:v>
                </c:pt>
                <c:pt idx="3" formatCode="0.0">
                  <c:v>-733</c:v>
                </c:pt>
                <c:pt idx="4" formatCode="0.0">
                  <c:v>-752.9</c:v>
                </c:pt>
              </c:numCache>
            </c:numRef>
          </c:val>
        </c:ser>
        <c:shape val="box"/>
        <c:axId val="49922816"/>
        <c:axId val="49924352"/>
        <c:axId val="0"/>
      </c:bar3DChart>
      <c:catAx>
        <c:axId val="49922816"/>
        <c:scaling>
          <c:orientation val="minMax"/>
        </c:scaling>
        <c:delete val="1"/>
        <c:axPos val="b"/>
        <c:tickLblPos val="none"/>
        <c:crossAx val="49924352"/>
        <c:crosses val="autoZero"/>
        <c:auto val="1"/>
        <c:lblAlgn val="ctr"/>
        <c:lblOffset val="100"/>
      </c:catAx>
      <c:valAx>
        <c:axId val="4992435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49922816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основ.харак.район.бюджета!$A$4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159192933435438E-2"/>
                  <c:y val="5.3332960049273508E-2"/>
                </c:manualLayout>
              </c:layout>
              <c:showVal val="1"/>
            </c:dLbl>
            <c:dLbl>
              <c:idx val="1"/>
              <c:layout>
                <c:manualLayout>
                  <c:x val="-1.730568025197662E-2"/>
                  <c:y val="7.1110613399031339E-2"/>
                </c:manualLayout>
              </c:layout>
              <c:showVal val="1"/>
            </c:dLbl>
            <c:dLbl>
              <c:idx val="2"/>
              <c:layout>
                <c:manualLayout>
                  <c:x val="-2.2025411229788464E-2"/>
                  <c:y val="8.5332736078837582E-2"/>
                </c:manualLayout>
              </c:layout>
              <c:showVal val="1"/>
            </c:dLbl>
            <c:dLbl>
              <c:idx val="3"/>
              <c:layout>
                <c:manualLayout>
                  <c:x val="-1.7305680251976655E-2"/>
                  <c:y val="9.2443797418740689E-2"/>
                </c:manualLayout>
              </c:layout>
              <c:showVal val="1"/>
            </c:dLbl>
            <c:dLbl>
              <c:idx val="4"/>
              <c:layout>
                <c:manualLayout>
                  <c:x val="-2.0452167570517987E-2"/>
                  <c:y val="9.2443797418740675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основ.харак.район.бюджета!$B$4:$F$4</c:f>
              <c:numCache>
                <c:formatCode>General</c:formatCode>
                <c:ptCount val="5"/>
                <c:pt idx="0">
                  <c:v>204056.1</c:v>
                </c:pt>
                <c:pt idx="1">
                  <c:v>196548.5</c:v>
                </c:pt>
                <c:pt idx="2">
                  <c:v>179956.9</c:v>
                </c:pt>
                <c:pt idx="3" formatCode="0.0">
                  <c:v>182042.8</c:v>
                </c:pt>
                <c:pt idx="4">
                  <c:v>189193.8</c:v>
                </c:pt>
              </c:numCache>
            </c:numRef>
          </c:val>
        </c:ser>
        <c:ser>
          <c:idx val="1"/>
          <c:order val="1"/>
          <c:tx>
            <c:strRef>
              <c:f>основ.харак.район.бюджета!$A$5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основ.харак.район.бюджета!$B$5:$F$5</c:f>
              <c:numCache>
                <c:formatCode>0.0</c:formatCode>
                <c:ptCount val="5"/>
                <c:pt idx="0" formatCode="General">
                  <c:v>210694.1</c:v>
                </c:pt>
                <c:pt idx="1">
                  <c:v>199533</c:v>
                </c:pt>
                <c:pt idx="2">
                  <c:v>180646</c:v>
                </c:pt>
                <c:pt idx="3">
                  <c:v>182751.8</c:v>
                </c:pt>
                <c:pt idx="4" formatCode="General">
                  <c:v>189922.7</c:v>
                </c:pt>
              </c:numCache>
            </c:numRef>
          </c:val>
        </c:ser>
        <c:ser>
          <c:idx val="2"/>
          <c:order val="2"/>
          <c:tx>
            <c:strRef>
              <c:f>основ.харак.район.бюджета!$A$6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основ.харак.район.бюджета!$B$6:$F$6</c:f>
              <c:numCache>
                <c:formatCode>General</c:formatCode>
                <c:ptCount val="5"/>
                <c:pt idx="0">
                  <c:v>-20071.900000000001</c:v>
                </c:pt>
                <c:pt idx="1">
                  <c:v>-2984.5</c:v>
                </c:pt>
                <c:pt idx="2" formatCode="0.0">
                  <c:v>-689.1</c:v>
                </c:pt>
                <c:pt idx="3" formatCode="0.0">
                  <c:v>-709</c:v>
                </c:pt>
                <c:pt idx="4" formatCode="0.0">
                  <c:v>-728.9</c:v>
                </c:pt>
              </c:numCache>
            </c:numRef>
          </c:val>
        </c:ser>
        <c:axId val="50668288"/>
        <c:axId val="50669824"/>
      </c:barChart>
      <c:catAx>
        <c:axId val="50668288"/>
        <c:scaling>
          <c:orientation val="minMax"/>
        </c:scaling>
        <c:delete val="1"/>
        <c:axPos val="b"/>
        <c:tickLblPos val="none"/>
        <c:crossAx val="50669824"/>
        <c:crosses val="autoZero"/>
        <c:auto val="1"/>
        <c:lblAlgn val="ctr"/>
        <c:lblOffset val="100"/>
      </c:catAx>
      <c:valAx>
        <c:axId val="5066982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50668288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stacked"/>
        <c:ser>
          <c:idx val="0"/>
          <c:order val="0"/>
          <c:tx>
            <c:strRef>
              <c:f>меж.транс.!$A$4</c:f>
              <c:strCache>
                <c:ptCount val="1"/>
                <c:pt idx="0">
                  <c:v>Дотации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2020год</c:v>
                </c:pt>
              </c:strCache>
            </c:strRef>
          </c:cat>
          <c:val>
            <c:numRef>
              <c:f>меж.транс.!$B$4:$F$4</c:f>
              <c:numCache>
                <c:formatCode>General</c:formatCode>
                <c:ptCount val="5"/>
                <c:pt idx="0">
                  <c:v>29224.5</c:v>
                </c:pt>
                <c:pt idx="1">
                  <c:v>39017.9</c:v>
                </c:pt>
                <c:pt idx="2" formatCode="0.0">
                  <c:v>40296.199999999997</c:v>
                </c:pt>
                <c:pt idx="3" formatCode="0.0">
                  <c:v>32736.2</c:v>
                </c:pt>
                <c:pt idx="4" formatCode="0.0">
                  <c:v>33509.599999999999</c:v>
                </c:pt>
              </c:numCache>
            </c:numRef>
          </c:val>
        </c:ser>
        <c:ser>
          <c:idx val="1"/>
          <c:order val="1"/>
          <c:tx>
            <c:strRef>
              <c:f>меж.транс.!$A$5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2.2633744855967138E-2"/>
                  <c:y val="-5.5555555555555518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2.0576131687242802E-2"/>
                  <c:y val="-5.555555555555549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2020год</c:v>
                </c:pt>
              </c:strCache>
            </c:strRef>
          </c:cat>
          <c:val>
            <c:numRef>
              <c:f>меж.транс.!$B$5:$F$5</c:f>
              <c:numCache>
                <c:formatCode>0.0</c:formatCode>
                <c:ptCount val="5"/>
                <c:pt idx="0" formatCode="General">
                  <c:v>224.4</c:v>
                </c:pt>
                <c:pt idx="1">
                  <c:v>0</c:v>
                </c:pt>
                <c:pt idx="2">
                  <c:v>4680.2000000000007</c:v>
                </c:pt>
                <c:pt idx="3">
                  <c:v>9660.9</c:v>
                </c:pt>
                <c:pt idx="4">
                  <c:v>10037.4</c:v>
                </c:pt>
              </c:numCache>
            </c:numRef>
          </c:val>
        </c:ser>
        <c:marker val="1"/>
        <c:axId val="75115520"/>
        <c:axId val="75117312"/>
      </c:lineChart>
      <c:catAx>
        <c:axId val="7511552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117312"/>
        <c:crosses val="autoZero"/>
        <c:auto val="1"/>
        <c:lblAlgn val="ctr"/>
        <c:lblOffset val="100"/>
      </c:catAx>
      <c:valAx>
        <c:axId val="7511731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11552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8.2218981956766982E-2"/>
          <c:y val="5.497609360083381E-2"/>
          <c:w val="0.9047331990709333"/>
          <c:h val="0.7806817586246475"/>
        </c:manualLayout>
      </c:layout>
      <c:lineChart>
        <c:grouping val="standard"/>
        <c:ser>
          <c:idx val="0"/>
          <c:order val="0"/>
          <c:marker>
            <c:symbol val="none"/>
          </c:marker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'доля на соц.сферу'!$B$3:$F$3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 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'доля на соц.сферу'!$B$4:$F$4</c:f>
              <c:numCache>
                <c:formatCode>0.0</c:formatCode>
                <c:ptCount val="5"/>
                <c:pt idx="0">
                  <c:v>63.9</c:v>
                </c:pt>
                <c:pt idx="1">
                  <c:v>74.400000000000006</c:v>
                </c:pt>
                <c:pt idx="2">
                  <c:v>77.5</c:v>
                </c:pt>
                <c:pt idx="3">
                  <c:v>78.099999999999994</c:v>
                </c:pt>
                <c:pt idx="4">
                  <c:v>78.5</c:v>
                </c:pt>
              </c:numCache>
            </c:numRef>
          </c:val>
        </c:ser>
        <c:marker val="1"/>
        <c:axId val="75142272"/>
        <c:axId val="75143808"/>
      </c:lineChart>
      <c:catAx>
        <c:axId val="75142272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143808"/>
        <c:crosses val="autoZero"/>
        <c:auto val="1"/>
        <c:lblAlgn val="ctr"/>
        <c:lblOffset val="100"/>
      </c:catAx>
      <c:valAx>
        <c:axId val="7514380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142272"/>
        <c:crosses val="autoZero"/>
        <c:crossBetween val="between"/>
      </c:valAx>
    </c:plotArea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'доходная часть'!$A$4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'доходная часть'!$B$4:$F$4</c:f>
              <c:numCache>
                <c:formatCode>General</c:formatCode>
                <c:ptCount val="5"/>
                <c:pt idx="0">
                  <c:v>25898.799999999996</c:v>
                </c:pt>
                <c:pt idx="1">
                  <c:v>25600.3</c:v>
                </c:pt>
                <c:pt idx="2" formatCode="0.0">
                  <c:v>26178.173999999992</c:v>
                </c:pt>
                <c:pt idx="3" formatCode="0.0">
                  <c:v>27487.937999999995</c:v>
                </c:pt>
                <c:pt idx="4" formatCode="0.0">
                  <c:v>28627.980559999996</c:v>
                </c:pt>
              </c:numCache>
            </c:numRef>
          </c:val>
        </c:ser>
        <c:ser>
          <c:idx val="1"/>
          <c:order val="1"/>
          <c:tx>
            <c:strRef>
              <c:f>'доходная часть'!$A$5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'доходная часть'!$B$5:$F$5</c:f>
              <c:numCache>
                <c:formatCode>General</c:formatCode>
                <c:ptCount val="5"/>
                <c:pt idx="0">
                  <c:v>5989.2</c:v>
                </c:pt>
                <c:pt idx="1">
                  <c:v>2808.9</c:v>
                </c:pt>
                <c:pt idx="2" formatCode="0.0">
                  <c:v>2789.2</c:v>
                </c:pt>
                <c:pt idx="3" formatCode="0.0">
                  <c:v>2936.2</c:v>
                </c:pt>
                <c:pt idx="4" formatCode="0.0">
                  <c:v>3036.2473600000003</c:v>
                </c:pt>
              </c:numCache>
            </c:numRef>
          </c:val>
        </c:ser>
        <c:ser>
          <c:idx val="2"/>
          <c:order val="2"/>
          <c:tx>
            <c:strRef>
              <c:f>'доходная часть'!$A$6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'доходная часть'!$B$6:$F$6</c:f>
              <c:numCache>
                <c:formatCode>General</c:formatCode>
                <c:ptCount val="5"/>
                <c:pt idx="0" formatCode="0.0">
                  <c:v>172174.7</c:v>
                </c:pt>
                <c:pt idx="1">
                  <c:v>135812.6</c:v>
                </c:pt>
                <c:pt idx="2">
                  <c:v>150989.50000000003</c:v>
                </c:pt>
                <c:pt idx="3">
                  <c:v>151618.70000000001</c:v>
                </c:pt>
                <c:pt idx="4">
                  <c:v>157529.59999999998</c:v>
                </c:pt>
              </c:numCache>
            </c:numRef>
          </c:val>
        </c:ser>
        <c:axId val="75240192"/>
        <c:axId val="75241728"/>
      </c:barChart>
      <c:catAx>
        <c:axId val="7524019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241728"/>
        <c:crosses val="autoZero"/>
        <c:auto val="1"/>
        <c:lblAlgn val="ctr"/>
        <c:lblOffset val="100"/>
      </c:catAx>
      <c:valAx>
        <c:axId val="75241728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524019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'структура налогов.'!$A$13</c:f>
              <c:strCache>
                <c:ptCount val="1"/>
                <c:pt idx="0">
                  <c:v>Налог на прибыль, доходы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'структура налогов.'!$B$13:$F$13</c:f>
              <c:numCache>
                <c:formatCode>0.0</c:formatCode>
                <c:ptCount val="5"/>
                <c:pt idx="0">
                  <c:v>48.805506773707975</c:v>
                </c:pt>
                <c:pt idx="1">
                  <c:v>62.958830238091892</c:v>
                </c:pt>
                <c:pt idx="2">
                  <c:v>61.656261972521229</c:v>
                </c:pt>
                <c:pt idx="3">
                  <c:v>61.052181659181265</c:v>
                </c:pt>
                <c:pt idx="4">
                  <c:v>61.007645753454355</c:v>
                </c:pt>
              </c:numCache>
            </c:numRef>
          </c:val>
        </c:ser>
        <c:ser>
          <c:idx val="1"/>
          <c:order val="1"/>
          <c:tx>
            <c:strRef>
              <c:f>'структура налогов.'!$A$14</c:f>
              <c:strCache>
                <c:ptCount val="1"/>
                <c:pt idx="0">
                  <c:v>Налоги на товары (работы, услуги), реализуемые на территории РФ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'структура налогов.'!$B$14:$F$14</c:f>
              <c:numCache>
                <c:formatCode>0.0</c:formatCode>
                <c:ptCount val="5"/>
                <c:pt idx="0">
                  <c:v>19.214751630707475</c:v>
                </c:pt>
                <c:pt idx="1">
                  <c:v>12.064049674049256</c:v>
                </c:pt>
                <c:pt idx="2">
                  <c:v>12.937313544541519</c:v>
                </c:pt>
                <c:pt idx="3">
                  <c:v>13.896203074019716</c:v>
                </c:pt>
                <c:pt idx="4">
                  <c:v>14.046765994855178</c:v>
                </c:pt>
              </c:numCache>
            </c:numRef>
          </c:val>
        </c:ser>
        <c:ser>
          <c:idx val="2"/>
          <c:order val="2"/>
          <c:tx>
            <c:strRef>
              <c:f>'структура налогов.'!$A$15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dLbls>
            <c:dLbl>
              <c:idx val="0"/>
              <c:layout>
                <c:manualLayout>
                  <c:x val="2.7777777777777853E-2"/>
                  <c:y val="2.7777777777777821E-2"/>
                </c:manualLayout>
              </c:layout>
              <c:dLblPos val="outEnd"/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'структура налогов.'!$B$15:$F$15</c:f>
              <c:numCache>
                <c:formatCode>0.0</c:formatCode>
                <c:ptCount val="5"/>
                <c:pt idx="0">
                  <c:v>9.8867912694430533</c:v>
                </c:pt>
                <c:pt idx="1">
                  <c:v>11.364628359827103</c:v>
                </c:pt>
                <c:pt idx="2">
                  <c:v>12.544368018999579</c:v>
                </c:pt>
                <c:pt idx="3">
                  <c:v>12.19899147183726</c:v>
                </c:pt>
                <c:pt idx="4">
                  <c:v>12.28035804259711</c:v>
                </c:pt>
              </c:numCache>
            </c:numRef>
          </c:val>
        </c:ser>
        <c:ser>
          <c:idx val="3"/>
          <c:order val="3"/>
          <c:tx>
            <c:strRef>
              <c:f>'структура налогов.'!$A$16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dLbls>
            <c:dLbl>
              <c:idx val="0"/>
              <c:layout>
                <c:manualLayout>
                  <c:x val="8.3333333333333367E-3"/>
                  <c:y val="1.8518518518518531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8.3333333333333367E-3"/>
                  <c:y val="1.3888888888888904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8.3333333333333367E-3"/>
                  <c:y val="1.3888888888888904E-2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8.3333333333332395E-3"/>
                  <c:y val="2.3148148148148147E-2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1.666666666666668E-2"/>
                  <c:y val="1.3888888888888904E-2"/>
                </c:manualLayout>
              </c:layout>
              <c:dLblPos val="outEnd"/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'структура налогов.'!$B$16:$F$16</c:f>
              <c:numCache>
                <c:formatCode>0.0</c:formatCode>
                <c:ptCount val="5"/>
                <c:pt idx="0">
                  <c:v>3.3109633718013045</c:v>
                </c:pt>
                <c:pt idx="1">
                  <c:v>3.7252016952254898</c:v>
                </c:pt>
                <c:pt idx="2">
                  <c:v>3.2332927382371639</c:v>
                </c:pt>
                <c:pt idx="3">
                  <c:v>3.2017340967885444</c:v>
                </c:pt>
                <c:pt idx="4">
                  <c:v>3.0763421816602423</c:v>
                </c:pt>
              </c:numCache>
            </c:numRef>
          </c:val>
        </c:ser>
        <c:axId val="75290880"/>
        <c:axId val="75321344"/>
      </c:barChart>
      <c:catAx>
        <c:axId val="752908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321344"/>
        <c:crosses val="autoZero"/>
        <c:auto val="1"/>
        <c:lblAlgn val="ctr"/>
        <c:lblOffset val="100"/>
      </c:catAx>
      <c:valAx>
        <c:axId val="75321344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290880"/>
        <c:crosses val="autoZero"/>
        <c:crossBetween val="between"/>
        <c:dispUnits>
          <c:builtInUnit val="hundreds"/>
        </c:dispUnits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'структа неналогов.'!$A$15</c:f>
              <c:strCache>
                <c:ptCount val="1"/>
                <c:pt idx="0">
                  <c:v>Доходы, полученные в виде арендной платы за замельные участки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,1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,1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,1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,0</a:t>
                    </a:r>
                    <a:r>
                      <a:rPr lang="ru-RU" b="1" baseline="0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'структа неналогов.'!$B$15:$F$15</c:f>
              <c:numCache>
                <c:formatCode>0.0</c:formatCode>
                <c:ptCount val="5"/>
                <c:pt idx="0">
                  <c:v>3.1</c:v>
                </c:pt>
                <c:pt idx="1">
                  <c:v>3.1</c:v>
                </c:pt>
                <c:pt idx="2">
                  <c:v>3.1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</c:ser>
        <c:ser>
          <c:idx val="1"/>
          <c:order val="1"/>
          <c:tx>
            <c:strRef>
              <c:f>'структа неналогов.'!$A$16</c:f>
              <c:strCache>
                <c:ptCount val="1"/>
                <c:pt idx="0">
                  <c:v>Доходы от сдачи в аренду муниципального имущества</c:v>
                </c:pt>
              </c:strCache>
            </c:strRef>
          </c:tx>
          <c:dLbls>
            <c:dLbl>
              <c:idx val="0"/>
              <c:layout>
                <c:manualLayout>
                  <c:x val="3.7757847822494521E-2"/>
                  <c:y val="1.7130540111092225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0,6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1"/>
              <c:layout>
                <c:manualLayout>
                  <c:x val="2.5171898548329685E-2"/>
                  <c:y val="5.7101800370307427E-3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0,6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2"/>
              <c:layout>
                <c:manualLayout>
                  <c:x val="2.8318385866870879E-2"/>
                  <c:y val="1.4275450092576858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0,6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3"/>
              <c:layout>
                <c:manualLayout>
                  <c:x val="2.359865488905907E-2"/>
                  <c:y val="1.1420360074061485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,6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4"/>
              <c:layout>
                <c:manualLayout>
                  <c:x val="2.6745142207600169E-2"/>
                  <c:y val="1.1420360074061485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,6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'структа неналогов.'!$B$16:$F$16</c:f>
              <c:numCache>
                <c:formatCode>0.0</c:formatCode>
                <c:ptCount val="5"/>
                <c:pt idx="0">
                  <c:v>0.2</c:v>
                </c:pt>
                <c:pt idx="1">
                  <c:v>0.30000000000000004</c:v>
                </c:pt>
                <c:pt idx="2">
                  <c:v>0.5</c:v>
                </c:pt>
                <c:pt idx="3">
                  <c:v>0.5</c:v>
                </c:pt>
                <c:pt idx="4">
                  <c:v>0.5</c:v>
                </c:pt>
              </c:numCache>
            </c:numRef>
          </c:val>
        </c:ser>
        <c:ser>
          <c:idx val="2"/>
          <c:order val="2"/>
          <c:tx>
            <c:strRef>
              <c:f>'структа неналогов.'!$A$17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dLbls>
            <c:dLbl>
              <c:idx val="0"/>
              <c:layout>
                <c:manualLayout>
                  <c:x val="-2.1431418840323707E-2"/>
                  <c:y val="6.5696745377227084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 dirty="0">
                        <a:latin typeface="Times New Roman" pitchFamily="18" charset="0"/>
                        <a:cs typeface="Times New Roman" pitchFamily="18" charset="0"/>
                      </a:rPr>
                      <a:t>0,2 %</a:t>
                    </a:r>
                  </a:p>
                </c:rich>
              </c:tx>
              <c:dLblPos val="outEnd"/>
            </c:dLbl>
            <c:dLbl>
              <c:idx val="1"/>
              <c:layout>
                <c:manualLayout>
                  <c:x val="-2.5171898548329685E-2"/>
                  <c:y val="6.5667070425853541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>
                        <a:latin typeface="Times New Roman" pitchFamily="18" charset="0"/>
                        <a:cs typeface="Times New Roman" pitchFamily="18" charset="0"/>
                      </a:rPr>
                      <a:t>0,3 </a:t>
                    </a:r>
                    <a:r>
                      <a:rPr lang="ru-RU" sz="1000" b="1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sz="10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>
                <c:manualLayout>
                  <c:x val="-2.0452167570517862E-2"/>
                  <c:y val="5.1391620333276697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sz="1000" b="1">
                        <a:latin typeface="Times New Roman" pitchFamily="18" charset="0"/>
                        <a:cs typeface="Times New Roman" pitchFamily="18" charset="0"/>
                      </a:rPr>
                      <a:t>5 %</a:t>
                    </a:r>
                    <a:endParaRPr lang="en-US" sz="10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layout>
                <c:manualLayout>
                  <c:x val="-2.6745142207600287E-2"/>
                  <c:y val="5.7101800370307418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sz="1000" b="1">
                        <a:latin typeface="Times New Roman" pitchFamily="18" charset="0"/>
                        <a:cs typeface="Times New Roman" pitchFamily="18" charset="0"/>
                      </a:rPr>
                      <a:t>5 %</a:t>
                    </a:r>
                    <a:endParaRPr lang="en-US" sz="10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4"/>
              <c:layout>
                <c:manualLayout>
                  <c:x val="-2.2025411229788464E-2"/>
                  <c:y val="5.7101800370307418E-2"/>
                </c:manualLayout>
              </c:layout>
              <c:tx>
                <c:rich>
                  <a:bodyPr/>
                  <a:lstStyle/>
                  <a:p>
                    <a:r>
                      <a:rPr lang="en-US" sz="1000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sz="1000" b="1">
                        <a:latin typeface="Times New Roman" pitchFamily="18" charset="0"/>
                        <a:cs typeface="Times New Roman" pitchFamily="18" charset="0"/>
                      </a:rPr>
                      <a:t>5 %</a:t>
                    </a:r>
                    <a:endParaRPr lang="en-US" sz="10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'структа неналогов.'!$B$17:$F$17</c:f>
              <c:numCache>
                <c:formatCode>0.0</c:formatCode>
                <c:ptCount val="5"/>
                <c:pt idx="0">
                  <c:v>0.60000000000000009</c:v>
                </c:pt>
                <c:pt idx="1">
                  <c:v>0.60000000000000009</c:v>
                </c:pt>
                <c:pt idx="2">
                  <c:v>0.30000000000000004</c:v>
                </c:pt>
                <c:pt idx="3">
                  <c:v>0.4</c:v>
                </c:pt>
                <c:pt idx="4">
                  <c:v>0.4</c:v>
                </c:pt>
              </c:numCache>
            </c:numRef>
          </c:val>
        </c:ser>
        <c:ser>
          <c:idx val="3"/>
          <c:order val="3"/>
          <c:tx>
            <c:strRef>
              <c:f>'структа неналогов.'!$A$18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13,3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0,</a:t>
                    </a:r>
                    <a:r>
                      <a:rPr lang="ru-RU"/>
                      <a:t>6 %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0,</a:t>
                    </a:r>
                    <a:r>
                      <a:rPr lang="ru-RU"/>
                      <a:t>3 %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0,</a:t>
                    </a:r>
                    <a:r>
                      <a:rPr lang="ru-RU"/>
                      <a:t>4 %</a:t>
                    </a:r>
                    <a:endParaRPr lang="en-US"/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0,</a:t>
                    </a:r>
                    <a:r>
                      <a:rPr lang="ru-RU"/>
                      <a:t>4 %</a:t>
                    </a:r>
                    <a:endParaRPr lang="en-US"/>
                  </a:p>
                </c:rich>
              </c:tx>
              <c:showVal val="1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'структа неналогов.'!$B$18:$F$18</c:f>
              <c:numCache>
                <c:formatCode>General</c:formatCode>
                <c:ptCount val="5"/>
                <c:pt idx="0" formatCode="0.0">
                  <c:v>13.3</c:v>
                </c:pt>
              </c:numCache>
            </c:numRef>
          </c:val>
        </c:ser>
        <c:ser>
          <c:idx val="4"/>
          <c:order val="4"/>
          <c:tx>
            <c:strRef>
              <c:f>'структа неналогов.'!$A$19</c:f>
              <c:strCache>
                <c:ptCount val="1"/>
                <c:pt idx="0">
                  <c:v>Шрафы, санкции, возмещение ущерба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0,8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1,0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1,0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1,0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'структа неналогов.'!$B$19:$F$19</c:f>
              <c:numCache>
                <c:formatCode>0.0</c:formatCode>
                <c:ptCount val="5"/>
                <c:pt idx="0">
                  <c:v>0.8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0.9</c:v>
                </c:pt>
              </c:numCache>
            </c:numRef>
          </c:val>
        </c:ser>
        <c:ser>
          <c:idx val="5"/>
          <c:order val="5"/>
          <c:tx>
            <c:strRef>
              <c:f>'структа неналогов.'!$A$20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2585949274164837E-2"/>
                  <c:y val="8.5652700555461144E-3"/>
                </c:manualLayout>
              </c:layout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4,8 %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4,7 %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4,7 %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4,7 %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'структа неналогов.'!$B$20:$F$20</c:f>
              <c:numCache>
                <c:formatCode>0.0</c:formatCode>
                <c:ptCount val="5"/>
                <c:pt idx="0">
                  <c:v>0.4</c:v>
                </c:pt>
                <c:pt idx="1">
                  <c:v>4.8</c:v>
                </c:pt>
                <c:pt idx="2">
                  <c:v>4.7</c:v>
                </c:pt>
                <c:pt idx="3">
                  <c:v>4.7</c:v>
                </c:pt>
                <c:pt idx="4">
                  <c:v>4.7</c:v>
                </c:pt>
              </c:numCache>
            </c:numRef>
          </c:val>
        </c:ser>
        <c:axId val="75585792"/>
        <c:axId val="75603968"/>
      </c:barChart>
      <c:catAx>
        <c:axId val="7558579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603968"/>
        <c:crosses val="autoZero"/>
        <c:auto val="1"/>
        <c:lblAlgn val="ctr"/>
        <c:lblOffset val="100"/>
      </c:catAx>
      <c:valAx>
        <c:axId val="75603968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5585792"/>
        <c:crosses val="autoZero"/>
        <c:crossBetween val="between"/>
        <c:dispUnits>
          <c:builtInUnit val="hundreds"/>
        </c:dispUnits>
      </c:valAx>
    </c:plotArea>
    <c:legend>
      <c:legendPos val="b"/>
      <c:layout>
        <c:manualLayout>
          <c:xMode val="edge"/>
          <c:yMode val="edge"/>
          <c:x val="9.7501683257334715E-2"/>
          <c:y val="0.67897210464646807"/>
          <c:w val="0.80910902266249018"/>
          <c:h val="0.32102789535353221"/>
        </c:manualLayout>
      </c:layout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1"/>
          <c:order val="0"/>
          <c:tx>
            <c:strRef>
              <c:f>'[для презин.xls]01'!$A$2</c:f>
              <c:strCache>
                <c:ptCount val="1"/>
              </c:strCache>
            </c:strRef>
          </c:tx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'[для презин.xls]01'!$B$2:$G$2</c:f>
              <c:numCache>
                <c:formatCode>General</c:formatCode>
                <c:ptCount val="6"/>
                <c:pt idx="0" formatCode="#,##0.0">
                  <c:v>15700.1</c:v>
                </c:pt>
                <c:pt idx="1">
                  <c:v>36.6</c:v>
                </c:pt>
                <c:pt idx="2" formatCode="#,##0.0">
                  <c:v>3885.1</c:v>
                </c:pt>
                <c:pt idx="3" formatCode="#,##0.0">
                  <c:v>11.5</c:v>
                </c:pt>
                <c:pt idx="5" formatCode="#,##0.0">
                  <c:v>13590.6</c:v>
                </c:pt>
              </c:numCache>
            </c:numRef>
          </c:val>
        </c:ser>
        <c:ser>
          <c:idx val="2"/>
          <c:order val="1"/>
          <c:tx>
            <c:strRef>
              <c:f>'[для презин.xls]01'!$A$3</c:f>
              <c:strCache>
                <c:ptCount val="1"/>
                <c:pt idx="0">
                  <c:v>01 02</c:v>
                </c:pt>
              </c:strCache>
            </c:strRef>
          </c:tx>
          <c:val>
            <c:numRef>
              <c:f>'[для презин.xls]01'!$B$3:$G$3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 formatCode="@">
                  <c:v>0</c:v>
                </c:pt>
                <c:pt idx="3" formatCode="@">
                  <c:v>0</c:v>
                </c:pt>
                <c:pt idx="4" formatCode="@">
                  <c:v>0</c:v>
                </c:pt>
                <c:pt idx="5" formatCode="@">
                  <c:v>0</c:v>
                </c:pt>
              </c:numCache>
            </c:numRef>
          </c:val>
        </c:ser>
        <c:axId val="75699712"/>
        <c:axId val="75701248"/>
      </c:barChart>
      <c:catAx>
        <c:axId val="75699712"/>
        <c:scaling>
          <c:orientation val="minMax"/>
        </c:scaling>
        <c:delete val="1"/>
        <c:axPos val="b"/>
        <c:tickLblPos val="none"/>
        <c:crossAx val="75701248"/>
        <c:crosses val="autoZero"/>
        <c:auto val="1"/>
        <c:lblAlgn val="ctr"/>
        <c:lblOffset val="100"/>
      </c:catAx>
      <c:valAx>
        <c:axId val="7570124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569971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'01'!$B$5:$G$5</c:f>
              <c:numCache>
                <c:formatCode>General</c:formatCode>
                <c:ptCount val="6"/>
                <c:pt idx="0" formatCode="#,##0.0">
                  <c:v>10646.1</c:v>
                </c:pt>
                <c:pt idx="2" formatCode="#,##0.0">
                  <c:v>2747.2</c:v>
                </c:pt>
                <c:pt idx="4" formatCode="0.0">
                  <c:v>50</c:v>
                </c:pt>
                <c:pt idx="5" formatCode="#,##0.0">
                  <c:v>10939.3</c:v>
                </c:pt>
              </c:numCache>
            </c:numRef>
          </c:val>
        </c:ser>
        <c:ser>
          <c:idx val="2"/>
          <c:order val="1"/>
          <c:tx>
            <c:strRef>
              <c:f>'01'!$A$6</c:f>
              <c:strCache>
                <c:ptCount val="1"/>
                <c:pt idx="0">
                  <c:v>01 02</c:v>
                </c:pt>
              </c:strCache>
            </c:strRef>
          </c:tx>
          <c:val>
            <c:numRef>
              <c:f>'01'!$B$6:$G$6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 formatCode="@">
                  <c:v>0</c:v>
                </c:pt>
                <c:pt idx="3" formatCode="@">
                  <c:v>0</c:v>
                </c:pt>
                <c:pt idx="4" formatCode="@">
                  <c:v>0</c:v>
                </c:pt>
                <c:pt idx="5" formatCode="@">
                  <c:v>0</c:v>
                </c:pt>
              </c:numCache>
            </c:numRef>
          </c:val>
        </c:ser>
        <c:axId val="75726208"/>
        <c:axId val="75728000"/>
      </c:barChart>
      <c:catAx>
        <c:axId val="75726208"/>
        <c:scaling>
          <c:orientation val="minMax"/>
        </c:scaling>
        <c:delete val="1"/>
        <c:axPos val="b"/>
        <c:tickLblPos val="none"/>
        <c:crossAx val="75728000"/>
        <c:crosses val="autoZero"/>
        <c:auto val="1"/>
        <c:lblAlgn val="ctr"/>
        <c:lblOffset val="100"/>
      </c:catAx>
      <c:valAx>
        <c:axId val="7572800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572620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2"/>
              <c:layout>
                <c:manualLayout>
                  <c:x val="1.391294609981048E-2"/>
                  <c:y val="1.6931098428340792E-2"/>
                </c:manualLayout>
              </c:layout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75653504"/>
        <c:axId val="75655040"/>
      </c:barChart>
      <c:catAx>
        <c:axId val="75653504"/>
        <c:scaling>
          <c:orientation val="minMax"/>
        </c:scaling>
        <c:delete val="1"/>
        <c:axPos val="b"/>
        <c:tickLblPos val="none"/>
        <c:crossAx val="75655040"/>
        <c:crosses val="autoZero"/>
        <c:auto val="1"/>
        <c:lblAlgn val="ctr"/>
        <c:lblOffset val="100"/>
      </c:catAx>
      <c:valAx>
        <c:axId val="7565504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565350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'01'!$A$11:$G$11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9588.7000000000007</c:v>
                </c:pt>
                <c:pt idx="3">
                  <c:v>3096.8</c:v>
                </c:pt>
                <c:pt idx="5" formatCode="0.0">
                  <c:v>60</c:v>
                </c:pt>
                <c:pt idx="6">
                  <c:v>7833.3</c:v>
                </c:pt>
              </c:numCache>
            </c:numRef>
          </c:val>
        </c:ser>
        <c:axId val="75683328"/>
        <c:axId val="75684864"/>
      </c:barChart>
      <c:catAx>
        <c:axId val="75683328"/>
        <c:scaling>
          <c:orientation val="minMax"/>
        </c:scaling>
        <c:delete val="1"/>
        <c:axPos val="b"/>
        <c:tickLblPos val="none"/>
        <c:crossAx val="75684864"/>
        <c:crosses val="autoZero"/>
        <c:auto val="1"/>
        <c:lblAlgn val="ctr"/>
        <c:lblOffset val="100"/>
      </c:catAx>
      <c:valAx>
        <c:axId val="7568486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568332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'01'!$A$14:$G$14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9591.6</c:v>
                </c:pt>
                <c:pt idx="3">
                  <c:v>3097.8</c:v>
                </c:pt>
                <c:pt idx="5" formatCode="0.0">
                  <c:v>60</c:v>
                </c:pt>
                <c:pt idx="6">
                  <c:v>7949.9</c:v>
                </c:pt>
              </c:numCache>
            </c:numRef>
          </c:val>
        </c:ser>
        <c:axId val="75786880"/>
        <c:axId val="75792768"/>
      </c:barChart>
      <c:catAx>
        <c:axId val="75786880"/>
        <c:scaling>
          <c:orientation val="minMax"/>
        </c:scaling>
        <c:delete val="1"/>
        <c:axPos val="b"/>
        <c:tickLblPos val="none"/>
        <c:crossAx val="75792768"/>
        <c:crosses val="autoZero"/>
        <c:auto val="1"/>
        <c:lblAlgn val="ctr"/>
        <c:lblOffset val="100"/>
      </c:catAx>
      <c:valAx>
        <c:axId val="75792768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578688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'03'!$A$2:$B$2</c:f>
              <c:numCache>
                <c:formatCode>#,##0.0</c:formatCode>
                <c:ptCount val="2"/>
                <c:pt idx="0">
                  <c:v>898</c:v>
                </c:pt>
                <c:pt idx="1">
                  <c:v>1140.5999999999999</c:v>
                </c:pt>
              </c:numCache>
            </c:numRef>
          </c:val>
        </c:ser>
        <c:axId val="75846016"/>
        <c:axId val="75847552"/>
      </c:barChart>
      <c:catAx>
        <c:axId val="75846016"/>
        <c:scaling>
          <c:orientation val="minMax"/>
        </c:scaling>
        <c:delete val="1"/>
        <c:axPos val="b"/>
        <c:tickLblPos val="none"/>
        <c:crossAx val="75847552"/>
        <c:crosses val="autoZero"/>
        <c:auto val="1"/>
        <c:lblAlgn val="ctr"/>
        <c:lblOffset val="100"/>
      </c:catAx>
      <c:valAx>
        <c:axId val="7584755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584601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'03'!$A$5:$C$5</c:f>
              <c:numCache>
                <c:formatCode>#,##0.0</c:formatCode>
                <c:ptCount val="3"/>
                <c:pt idx="0">
                  <c:v>948.9</c:v>
                </c:pt>
                <c:pt idx="1">
                  <c:v>801.2</c:v>
                </c:pt>
              </c:numCache>
            </c:numRef>
          </c:val>
        </c:ser>
        <c:axId val="75871360"/>
        <c:axId val="75872896"/>
      </c:barChart>
      <c:catAx>
        <c:axId val="75871360"/>
        <c:scaling>
          <c:orientation val="minMax"/>
        </c:scaling>
        <c:delete val="1"/>
        <c:axPos val="b"/>
        <c:tickLblPos val="none"/>
        <c:crossAx val="75872896"/>
        <c:crosses val="autoZero"/>
        <c:auto val="1"/>
        <c:lblAlgn val="ctr"/>
        <c:lblOffset val="100"/>
      </c:catAx>
      <c:valAx>
        <c:axId val="7587289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587136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'03'!$A$8:$B$8</c:f>
              <c:numCache>
                <c:formatCode>#,##0.0</c:formatCode>
                <c:ptCount val="2"/>
                <c:pt idx="0">
                  <c:v>876.9</c:v>
                </c:pt>
                <c:pt idx="1">
                  <c:v>971.2</c:v>
                </c:pt>
              </c:numCache>
            </c:numRef>
          </c:val>
        </c:ser>
        <c:axId val="75921664"/>
        <c:axId val="75927552"/>
      </c:barChart>
      <c:catAx>
        <c:axId val="75921664"/>
        <c:scaling>
          <c:orientation val="minMax"/>
        </c:scaling>
        <c:delete val="1"/>
        <c:axPos val="b"/>
        <c:tickLblPos val="none"/>
        <c:crossAx val="75927552"/>
        <c:crosses val="autoZero"/>
        <c:auto val="1"/>
        <c:lblAlgn val="ctr"/>
        <c:lblOffset val="100"/>
      </c:catAx>
      <c:valAx>
        <c:axId val="7592755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592166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'03'!$A$11:$B$11</c:f>
              <c:numCache>
                <c:formatCode>#,##0.0</c:formatCode>
                <c:ptCount val="2"/>
                <c:pt idx="0">
                  <c:v>939.1</c:v>
                </c:pt>
                <c:pt idx="1">
                  <c:v>777.3</c:v>
                </c:pt>
              </c:numCache>
            </c:numRef>
          </c:val>
        </c:ser>
        <c:axId val="75938816"/>
        <c:axId val="75961088"/>
      </c:barChart>
      <c:catAx>
        <c:axId val="75938816"/>
        <c:scaling>
          <c:orientation val="minMax"/>
        </c:scaling>
        <c:delete val="1"/>
        <c:axPos val="b"/>
        <c:tickLblPos val="none"/>
        <c:crossAx val="75961088"/>
        <c:crosses val="autoZero"/>
        <c:auto val="1"/>
        <c:lblAlgn val="ctr"/>
        <c:lblOffset val="100"/>
      </c:catAx>
      <c:valAx>
        <c:axId val="7596108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593881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'03'!$A$14:$B$14</c:f>
              <c:numCache>
                <c:formatCode>#,##0.0</c:formatCode>
                <c:ptCount val="2"/>
                <c:pt idx="0">
                  <c:v>964.1</c:v>
                </c:pt>
                <c:pt idx="1">
                  <c:v>777.8</c:v>
                </c:pt>
              </c:numCache>
            </c:numRef>
          </c:val>
        </c:ser>
        <c:axId val="75997184"/>
        <c:axId val="75998720"/>
      </c:barChart>
      <c:catAx>
        <c:axId val="75997184"/>
        <c:scaling>
          <c:orientation val="minMax"/>
        </c:scaling>
        <c:delete val="1"/>
        <c:axPos val="b"/>
        <c:tickLblPos val="none"/>
        <c:crossAx val="75998720"/>
        <c:crosses val="autoZero"/>
        <c:auto val="1"/>
        <c:lblAlgn val="ctr"/>
        <c:lblOffset val="100"/>
      </c:catAx>
      <c:valAx>
        <c:axId val="7599872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599718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'04'!$A$2:$B$2</c:f>
              <c:numCache>
                <c:formatCode>#,##0.0</c:formatCode>
                <c:ptCount val="2"/>
                <c:pt idx="0">
                  <c:v>268</c:v>
                </c:pt>
                <c:pt idx="1">
                  <c:v>10865.4</c:v>
                </c:pt>
              </c:numCache>
            </c:numRef>
          </c:val>
        </c:ser>
        <c:axId val="76022912"/>
        <c:axId val="76024448"/>
      </c:barChart>
      <c:catAx>
        <c:axId val="76022912"/>
        <c:scaling>
          <c:orientation val="minMax"/>
        </c:scaling>
        <c:delete val="1"/>
        <c:axPos val="b"/>
        <c:tickLblPos val="none"/>
        <c:crossAx val="76024448"/>
        <c:crosses val="autoZero"/>
        <c:auto val="1"/>
        <c:lblAlgn val="ctr"/>
        <c:lblOffset val="100"/>
      </c:catAx>
      <c:valAx>
        <c:axId val="7602444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02291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'04'!$A$5:$B$5</c:f>
              <c:numCache>
                <c:formatCode>#,##0.0</c:formatCode>
                <c:ptCount val="2"/>
                <c:pt idx="0">
                  <c:v>1294.7</c:v>
                </c:pt>
                <c:pt idx="1">
                  <c:v>3427.3</c:v>
                </c:pt>
              </c:numCache>
            </c:numRef>
          </c:val>
        </c:ser>
        <c:axId val="76060544"/>
        <c:axId val="76062080"/>
      </c:barChart>
      <c:catAx>
        <c:axId val="76060544"/>
        <c:scaling>
          <c:orientation val="minMax"/>
        </c:scaling>
        <c:delete val="1"/>
        <c:axPos val="b"/>
        <c:tickLblPos val="none"/>
        <c:crossAx val="76062080"/>
        <c:crosses val="autoZero"/>
        <c:auto val="1"/>
        <c:lblAlgn val="ctr"/>
        <c:lblOffset val="100"/>
      </c:catAx>
      <c:valAx>
        <c:axId val="7606208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06054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'04'!$A$8:$B$8</c:f>
              <c:numCache>
                <c:formatCode>#,##0.0</c:formatCode>
                <c:ptCount val="2"/>
                <c:pt idx="0">
                  <c:v>1260</c:v>
                </c:pt>
                <c:pt idx="1">
                  <c:v>3747.6</c:v>
                </c:pt>
              </c:numCache>
            </c:numRef>
          </c:val>
        </c:ser>
        <c:axId val="76078080"/>
        <c:axId val="76112640"/>
      </c:barChart>
      <c:catAx>
        <c:axId val="76078080"/>
        <c:scaling>
          <c:orientation val="minMax"/>
        </c:scaling>
        <c:delete val="1"/>
        <c:axPos val="b"/>
        <c:tickLblPos val="none"/>
        <c:crossAx val="76112640"/>
        <c:crosses val="autoZero"/>
        <c:auto val="1"/>
        <c:lblAlgn val="ctr"/>
        <c:lblOffset val="100"/>
      </c:catAx>
      <c:valAx>
        <c:axId val="7611264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07808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1200"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'04'!$A$11:$B$11</c:f>
              <c:numCache>
                <c:formatCode>#,##0.0</c:formatCode>
                <c:ptCount val="2"/>
                <c:pt idx="0">
                  <c:v>1526.3</c:v>
                </c:pt>
                <c:pt idx="1">
                  <c:v>4227.8</c:v>
                </c:pt>
              </c:numCache>
            </c:numRef>
          </c:val>
        </c:ser>
        <c:axId val="76136832"/>
        <c:axId val="76138368"/>
      </c:barChart>
      <c:catAx>
        <c:axId val="76136832"/>
        <c:scaling>
          <c:orientation val="minMax"/>
        </c:scaling>
        <c:delete val="1"/>
        <c:axPos val="b"/>
        <c:tickLblPos val="none"/>
        <c:crossAx val="76138368"/>
        <c:crosses val="autoZero"/>
        <c:auto val="1"/>
        <c:lblAlgn val="ctr"/>
        <c:lblOffset val="100"/>
      </c:catAx>
      <c:valAx>
        <c:axId val="7613836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13683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'04'!$A$14:$B$14</c:f>
              <c:numCache>
                <c:formatCode>#,##0.0</c:formatCode>
                <c:ptCount val="2"/>
                <c:pt idx="0">
                  <c:v>1967.3</c:v>
                </c:pt>
                <c:pt idx="1">
                  <c:v>4227.8</c:v>
                </c:pt>
              </c:numCache>
            </c:numRef>
          </c:val>
        </c:ser>
        <c:axId val="76260480"/>
        <c:axId val="76262016"/>
      </c:barChart>
      <c:catAx>
        <c:axId val="76260480"/>
        <c:scaling>
          <c:orientation val="minMax"/>
        </c:scaling>
        <c:delete val="1"/>
        <c:axPos val="b"/>
        <c:tickLblPos val="none"/>
        <c:crossAx val="76262016"/>
        <c:crosses val="autoZero"/>
        <c:auto val="1"/>
        <c:lblAlgn val="ctr"/>
        <c:lblOffset val="100"/>
      </c:catAx>
      <c:valAx>
        <c:axId val="7626201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26048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'05'!$B$1:$B$2</c:f>
              <c:strCache>
                <c:ptCount val="1"/>
                <c:pt idx="0">
                  <c:v>2016 год 70,0</c:v>
                </c:pt>
              </c:strCache>
            </c:strRef>
          </c:tx>
          <c:val>
            <c:numRef>
              <c:f>'05'!$B$3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'05'!$A$2:$B$2</c:f>
              <c:numCache>
                <c:formatCode>#,##0.0</c:formatCode>
                <c:ptCount val="2"/>
                <c:pt idx="0" formatCode="General">
                  <c:v>4215.7</c:v>
                </c:pt>
                <c:pt idx="1">
                  <c:v>70</c:v>
                </c:pt>
              </c:numCache>
            </c:numRef>
          </c:val>
        </c:ser>
        <c:axId val="76282880"/>
        <c:axId val="76169984"/>
      </c:barChart>
      <c:catAx>
        <c:axId val="76282880"/>
        <c:scaling>
          <c:orientation val="minMax"/>
        </c:scaling>
        <c:delete val="1"/>
        <c:axPos val="b"/>
        <c:tickLblPos val="none"/>
        <c:crossAx val="76169984"/>
        <c:crosses val="autoZero"/>
        <c:auto val="1"/>
        <c:lblAlgn val="ctr"/>
        <c:lblOffset val="100"/>
      </c:catAx>
      <c:valAx>
        <c:axId val="7616998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628288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'07'!$A$2:$E$2</c:f>
              <c:numCache>
                <c:formatCode>#,##0.0</c:formatCode>
                <c:ptCount val="5"/>
                <c:pt idx="0">
                  <c:v>18936.2</c:v>
                </c:pt>
                <c:pt idx="1">
                  <c:v>104407.3</c:v>
                </c:pt>
                <c:pt idx="3">
                  <c:v>3496.3</c:v>
                </c:pt>
                <c:pt idx="4">
                  <c:v>1061.0999999999999</c:v>
                </c:pt>
              </c:numCache>
            </c:numRef>
          </c:val>
        </c:ser>
        <c:axId val="76355072"/>
        <c:axId val="76356608"/>
      </c:barChart>
      <c:catAx>
        <c:axId val="76355072"/>
        <c:scaling>
          <c:orientation val="minMax"/>
        </c:scaling>
        <c:delete val="1"/>
        <c:axPos val="b"/>
        <c:tickLblPos val="none"/>
        <c:crossAx val="76356608"/>
        <c:crosses val="autoZero"/>
        <c:auto val="1"/>
        <c:lblAlgn val="ctr"/>
        <c:lblOffset val="100"/>
      </c:catAx>
      <c:valAx>
        <c:axId val="7635660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35507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'07'!$A$5:$E$5</c:f>
              <c:numCache>
                <c:formatCode>#,##0.0</c:formatCode>
                <c:ptCount val="5"/>
                <c:pt idx="0">
                  <c:v>15130.3</c:v>
                </c:pt>
                <c:pt idx="1">
                  <c:v>98846.399999999994</c:v>
                </c:pt>
                <c:pt idx="3">
                  <c:v>88.1</c:v>
                </c:pt>
                <c:pt idx="4">
                  <c:v>738.6</c:v>
                </c:pt>
              </c:numCache>
            </c:numRef>
          </c:val>
        </c:ser>
        <c:axId val="76376704"/>
        <c:axId val="76292480"/>
      </c:barChart>
      <c:catAx>
        <c:axId val="76376704"/>
        <c:scaling>
          <c:orientation val="minMax"/>
        </c:scaling>
        <c:delete val="1"/>
        <c:axPos val="b"/>
        <c:tickLblPos val="none"/>
        <c:crossAx val="76292480"/>
        <c:crosses val="autoZero"/>
        <c:auto val="1"/>
        <c:lblAlgn val="ctr"/>
        <c:lblOffset val="100"/>
      </c:catAx>
      <c:valAx>
        <c:axId val="7629248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37670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18665.099999999988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76373376"/>
        <c:axId val="76337920"/>
      </c:barChart>
      <c:catAx>
        <c:axId val="76373376"/>
        <c:scaling>
          <c:orientation val="minMax"/>
        </c:scaling>
        <c:delete val="1"/>
        <c:axPos val="b"/>
        <c:tickLblPos val="none"/>
        <c:crossAx val="76337920"/>
        <c:crosses val="autoZero"/>
        <c:auto val="1"/>
        <c:lblAlgn val="ctr"/>
        <c:lblOffset val="100"/>
      </c:catAx>
      <c:valAx>
        <c:axId val="7633792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37337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'07'!$A$11:$E$11</c:f>
              <c:numCache>
                <c:formatCode>#,##0.0</c:formatCode>
                <c:ptCount val="5"/>
                <c:pt idx="0">
                  <c:v>19600.7</c:v>
                </c:pt>
                <c:pt idx="1">
                  <c:v>90078.399999999994</c:v>
                </c:pt>
                <c:pt idx="2">
                  <c:v>14122.7</c:v>
                </c:pt>
                <c:pt idx="3">
                  <c:v>97.5</c:v>
                </c:pt>
                <c:pt idx="4">
                  <c:v>824</c:v>
                </c:pt>
              </c:numCache>
            </c:numRef>
          </c:val>
        </c:ser>
        <c:axId val="76444032"/>
        <c:axId val="76445568"/>
      </c:barChart>
      <c:catAx>
        <c:axId val="76444032"/>
        <c:scaling>
          <c:orientation val="minMax"/>
        </c:scaling>
        <c:delete val="1"/>
        <c:axPos val="b"/>
        <c:tickLblPos val="none"/>
        <c:crossAx val="76445568"/>
        <c:crosses val="autoZero"/>
        <c:auto val="1"/>
        <c:lblAlgn val="ctr"/>
        <c:lblOffset val="100"/>
      </c:catAx>
      <c:valAx>
        <c:axId val="7644556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44403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'07'!$A$14:$E$14</c:f>
              <c:numCache>
                <c:formatCode>#,##0.0</c:formatCode>
                <c:ptCount val="5"/>
                <c:pt idx="0">
                  <c:v>20014.099999999988</c:v>
                </c:pt>
                <c:pt idx="1">
                  <c:v>94409.9</c:v>
                </c:pt>
                <c:pt idx="2">
                  <c:v>14925</c:v>
                </c:pt>
                <c:pt idx="3">
                  <c:v>101.3</c:v>
                </c:pt>
                <c:pt idx="4">
                  <c:v>824</c:v>
                </c:pt>
              </c:numCache>
            </c:numRef>
          </c:val>
        </c:ser>
        <c:axId val="76465664"/>
        <c:axId val="76467200"/>
      </c:barChart>
      <c:catAx>
        <c:axId val="76465664"/>
        <c:scaling>
          <c:orientation val="minMax"/>
        </c:scaling>
        <c:delete val="1"/>
        <c:axPos val="b"/>
        <c:tickLblPos val="none"/>
        <c:crossAx val="76467200"/>
        <c:crosses val="autoZero"/>
        <c:auto val="1"/>
        <c:lblAlgn val="ctr"/>
        <c:lblOffset val="100"/>
      </c:catAx>
      <c:valAx>
        <c:axId val="7646720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46566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'08'!$A$1</c:f>
              <c:strCache>
                <c:ptCount val="1"/>
                <c:pt idx="0">
                  <c:v>2016 год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'08'!$A$2</c:f>
              <c:numCache>
                <c:formatCode>#,##0.0</c:formatCode>
                <c:ptCount val="1"/>
                <c:pt idx="0">
                  <c:v>6734.2</c:v>
                </c:pt>
              </c:numCache>
            </c:numRef>
          </c:val>
        </c:ser>
        <c:axId val="76524928"/>
        <c:axId val="76530816"/>
      </c:barChart>
      <c:catAx>
        <c:axId val="76524928"/>
        <c:scaling>
          <c:orientation val="minMax"/>
        </c:scaling>
        <c:delete val="1"/>
        <c:axPos val="b"/>
        <c:tickLblPos val="none"/>
        <c:crossAx val="76530816"/>
        <c:crosses val="autoZero"/>
        <c:auto val="1"/>
        <c:lblAlgn val="ctr"/>
        <c:lblOffset val="100"/>
      </c:catAx>
      <c:valAx>
        <c:axId val="7653081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524928"/>
        <c:crosses val="autoZero"/>
        <c:crossBetween val="between"/>
      </c:valAx>
    </c:plotArea>
    <c:plotVisOnly val="1"/>
  </c:chart>
  <c:externalData r:id="rId1"/>
  <c:userShapes r:id="rId2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'08'!$A$4</c:f>
              <c:strCache>
                <c:ptCount val="1"/>
                <c:pt idx="0">
                  <c:v>2017 год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'08'!$A$5</c:f>
              <c:numCache>
                <c:formatCode>#,##0.0</c:formatCode>
                <c:ptCount val="1"/>
                <c:pt idx="0">
                  <c:v>8256.4</c:v>
                </c:pt>
              </c:numCache>
            </c:numRef>
          </c:val>
        </c:ser>
        <c:axId val="76542336"/>
        <c:axId val="76543872"/>
      </c:barChart>
      <c:catAx>
        <c:axId val="76542336"/>
        <c:scaling>
          <c:orientation val="minMax"/>
        </c:scaling>
        <c:delete val="1"/>
        <c:axPos val="b"/>
        <c:tickLblPos val="none"/>
        <c:crossAx val="76543872"/>
        <c:crosses val="autoZero"/>
        <c:auto val="1"/>
        <c:lblAlgn val="ctr"/>
        <c:lblOffset val="100"/>
      </c:catAx>
      <c:valAx>
        <c:axId val="7654387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542336"/>
        <c:crosses val="autoZero"/>
        <c:crossBetween val="between"/>
      </c:valAx>
    </c:plotArea>
    <c:plotVisOnly val="1"/>
  </c:chart>
  <c:externalData r:id="rId1"/>
  <c:userShapes r:id="rId2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'08'!$A$7:$B$7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'08'!$A$8:$B$8</c:f>
              <c:numCache>
                <c:formatCode>General</c:formatCode>
                <c:ptCount val="2"/>
                <c:pt idx="0" formatCode="#,##0.0">
                  <c:v>10916.6</c:v>
                </c:pt>
                <c:pt idx="1">
                  <c:v>2175.5</c:v>
                </c:pt>
              </c:numCache>
            </c:numRef>
          </c:val>
        </c:ser>
        <c:axId val="76665984"/>
        <c:axId val="76667520"/>
      </c:barChart>
      <c:catAx>
        <c:axId val="76665984"/>
        <c:scaling>
          <c:orientation val="minMax"/>
        </c:scaling>
        <c:delete val="1"/>
        <c:axPos val="b"/>
        <c:tickLblPos val="none"/>
        <c:crossAx val="76667520"/>
        <c:crosses val="autoZero"/>
        <c:auto val="1"/>
        <c:lblAlgn val="ctr"/>
        <c:lblOffset val="100"/>
      </c:catAx>
      <c:valAx>
        <c:axId val="7666752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6665984"/>
        <c:crosses val="autoZero"/>
        <c:crossBetween val="between"/>
      </c:valAx>
    </c:plotArea>
    <c:plotVisOnly val="1"/>
  </c:chart>
  <c:externalData r:id="rId1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'08'!$A$10:$B$10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'08'!$A$11:$B$11</c:f>
              <c:numCache>
                <c:formatCode>General</c:formatCode>
                <c:ptCount val="2"/>
                <c:pt idx="0" formatCode="#,##0.0">
                  <c:v>10767.6</c:v>
                </c:pt>
                <c:pt idx="1">
                  <c:v>2054.1</c:v>
                </c:pt>
              </c:numCache>
            </c:numRef>
          </c:val>
        </c:ser>
        <c:axId val="76709888"/>
        <c:axId val="76711424"/>
      </c:barChart>
      <c:catAx>
        <c:axId val="76709888"/>
        <c:scaling>
          <c:orientation val="minMax"/>
        </c:scaling>
        <c:delete val="1"/>
        <c:axPos val="b"/>
        <c:tickLblPos val="none"/>
        <c:crossAx val="76711424"/>
        <c:crosses val="autoZero"/>
        <c:auto val="1"/>
        <c:lblAlgn val="ctr"/>
        <c:lblOffset val="100"/>
      </c:catAx>
      <c:valAx>
        <c:axId val="7671142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6709888"/>
        <c:crosses val="autoZero"/>
        <c:crossBetween val="between"/>
      </c:valAx>
    </c:plotArea>
    <c:plotVisOnly val="1"/>
  </c:chart>
  <c:externalData r:id="rId1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'08'!$A$13:$B$13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'08'!$A$14:$B$14</c:f>
              <c:numCache>
                <c:formatCode>General</c:formatCode>
                <c:ptCount val="2"/>
                <c:pt idx="0" formatCode="#,##0.0">
                  <c:v>11245.8</c:v>
                </c:pt>
                <c:pt idx="1">
                  <c:v>2054.5</c:v>
                </c:pt>
              </c:numCache>
            </c:numRef>
          </c:val>
        </c:ser>
        <c:axId val="76723712"/>
        <c:axId val="76725248"/>
      </c:barChart>
      <c:catAx>
        <c:axId val="76723712"/>
        <c:scaling>
          <c:orientation val="minMax"/>
        </c:scaling>
        <c:delete val="1"/>
        <c:axPos val="b"/>
        <c:tickLblPos val="none"/>
        <c:crossAx val="76725248"/>
        <c:crosses val="autoZero"/>
        <c:auto val="1"/>
        <c:lblAlgn val="ctr"/>
        <c:lblOffset val="100"/>
      </c:catAx>
      <c:valAx>
        <c:axId val="76725248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6723712"/>
        <c:crosses val="autoZero"/>
        <c:crossBetween val="between"/>
      </c:valAx>
    </c:plotArea>
    <c:plotVisOnly val="1"/>
  </c:chart>
  <c:externalData r:id="rId1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5.6140350877192935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0"/>
                  <c:y val="-6.3157894736842107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0"/>
                  <c:y val="4.9122807017543922E-2"/>
                </c:manualLayout>
              </c:layout>
              <c:dLblPos val="outEnd"/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'10'!$A$2:$C$2</c:f>
              <c:numCache>
                <c:formatCode>#,##0.0</c:formatCode>
                <c:ptCount val="3"/>
                <c:pt idx="0">
                  <c:v>1267.5999999999999</c:v>
                </c:pt>
                <c:pt idx="1">
                  <c:v>4874.5</c:v>
                </c:pt>
                <c:pt idx="2">
                  <c:v>8763</c:v>
                </c:pt>
              </c:numCache>
            </c:numRef>
          </c:val>
        </c:ser>
        <c:axId val="76568832"/>
        <c:axId val="76574720"/>
      </c:barChart>
      <c:catAx>
        <c:axId val="76568832"/>
        <c:scaling>
          <c:orientation val="minMax"/>
        </c:scaling>
        <c:delete val="1"/>
        <c:axPos val="b"/>
        <c:tickLblPos val="none"/>
        <c:crossAx val="76574720"/>
        <c:crosses val="autoZero"/>
        <c:lblAlgn val="ctr"/>
        <c:lblOffset val="100"/>
      </c:catAx>
      <c:valAx>
        <c:axId val="7657472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56883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1634.1</c:v>
                </c:pt>
                <c:pt idx="1">
                  <c:v>570.29999999999995</c:v>
                </c:pt>
                <c:pt idx="2">
                  <c:v>9255.5</c:v>
                </c:pt>
              </c:numCache>
            </c:numRef>
          </c:val>
        </c:ser>
        <c:axId val="76587008"/>
        <c:axId val="76588544"/>
      </c:barChart>
      <c:catAx>
        <c:axId val="76587008"/>
        <c:scaling>
          <c:orientation val="minMax"/>
        </c:scaling>
        <c:delete val="1"/>
        <c:axPos val="b"/>
        <c:numFmt formatCode="#,##0.0" sourceLinked="1"/>
        <c:tickLblPos val="none"/>
        <c:crossAx val="76588544"/>
        <c:crosses val="autoZero"/>
        <c:auto val="1"/>
        <c:lblAlgn val="ctr"/>
        <c:lblOffset val="100"/>
      </c:catAx>
      <c:valAx>
        <c:axId val="7658854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658700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'10'!$A$10</c:f>
              <c:numCache>
                <c:formatCode>#,##0.0</c:formatCode>
                <c:ptCount val="1"/>
                <c:pt idx="0">
                  <c:v>1675.3</c:v>
                </c:pt>
              </c:numCache>
            </c:numRef>
          </c:val>
        </c:ser>
        <c:ser>
          <c:idx val="1"/>
          <c:order val="1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'10'!$B$10</c:f>
              <c:numCache>
                <c:formatCode>#,##0.0</c:formatCode>
                <c:ptCount val="1"/>
                <c:pt idx="0">
                  <c:v>520.29999999999995</c:v>
                </c:pt>
              </c:numCache>
            </c:numRef>
          </c:val>
        </c:ser>
        <c:ser>
          <c:idx val="2"/>
          <c:order val="2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'10'!$C$10</c:f>
              <c:numCache>
                <c:formatCode>#,##0.0</c:formatCode>
                <c:ptCount val="1"/>
                <c:pt idx="0">
                  <c:v>8254.2000000000007</c:v>
                </c:pt>
              </c:numCache>
            </c:numRef>
          </c:val>
        </c:ser>
        <c:axId val="76759040"/>
        <c:axId val="76760576"/>
      </c:barChart>
      <c:catAx>
        <c:axId val="76759040"/>
        <c:scaling>
          <c:orientation val="minMax"/>
        </c:scaling>
        <c:delete val="1"/>
        <c:axPos val="b"/>
        <c:tickLblPos val="none"/>
        <c:crossAx val="76760576"/>
        <c:crosses val="autoZero"/>
        <c:auto val="1"/>
        <c:lblAlgn val="ctr"/>
        <c:lblOffset val="100"/>
      </c:catAx>
      <c:valAx>
        <c:axId val="7676057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75904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'10'!$A$14</c:f>
              <c:numCache>
                <c:formatCode>#,##0.0</c:formatCode>
                <c:ptCount val="1"/>
                <c:pt idx="0">
                  <c:v>1703.8</c:v>
                </c:pt>
              </c:numCache>
            </c:numRef>
          </c:val>
        </c:ser>
        <c:ser>
          <c:idx val="1"/>
          <c:order val="1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'10'!$B$14</c:f>
              <c:numCache>
                <c:formatCode>#,##0.0</c:formatCode>
                <c:ptCount val="1"/>
                <c:pt idx="0">
                  <c:v>540.29999999999995</c:v>
                </c:pt>
              </c:numCache>
            </c:numRef>
          </c:val>
        </c:ser>
        <c:ser>
          <c:idx val="2"/>
          <c:order val="2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'10'!$C$14</c:f>
              <c:numCache>
                <c:formatCode>#,##0.0</c:formatCode>
                <c:ptCount val="1"/>
                <c:pt idx="0">
                  <c:v>7152.5</c:v>
                </c:pt>
              </c:numCache>
            </c:numRef>
          </c:val>
        </c:ser>
        <c:axId val="76795264"/>
        <c:axId val="77034624"/>
      </c:barChart>
      <c:catAx>
        <c:axId val="76795264"/>
        <c:scaling>
          <c:orientation val="minMax"/>
        </c:scaling>
        <c:delete val="1"/>
        <c:axPos val="b"/>
        <c:tickLblPos val="none"/>
        <c:crossAx val="77034624"/>
        <c:crosses val="autoZero"/>
        <c:auto val="1"/>
        <c:lblAlgn val="ctr"/>
        <c:lblOffset val="100"/>
      </c:catAx>
      <c:valAx>
        <c:axId val="7703462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79526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'10'!$A$18</c:f>
              <c:numCache>
                <c:formatCode>#,##0.0</c:formatCode>
                <c:ptCount val="1"/>
                <c:pt idx="0">
                  <c:v>1737.3</c:v>
                </c:pt>
              </c:numCache>
            </c:numRef>
          </c:val>
        </c:ser>
        <c:ser>
          <c:idx val="1"/>
          <c:order val="1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'10'!$B$18</c:f>
              <c:numCache>
                <c:formatCode>#,##0.0</c:formatCode>
                <c:ptCount val="1"/>
                <c:pt idx="0">
                  <c:v>560.29999999999995</c:v>
                </c:pt>
              </c:numCache>
            </c:numRef>
          </c:val>
        </c:ser>
        <c:ser>
          <c:idx val="2"/>
          <c:order val="2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'10'!$C$18</c:f>
              <c:numCache>
                <c:formatCode>#,##0.0</c:formatCode>
                <c:ptCount val="1"/>
                <c:pt idx="0">
                  <c:v>7104.9</c:v>
                </c:pt>
              </c:numCache>
            </c:numRef>
          </c:val>
        </c:ser>
        <c:axId val="77060736"/>
        <c:axId val="76947840"/>
      </c:barChart>
      <c:catAx>
        <c:axId val="77060736"/>
        <c:scaling>
          <c:orientation val="minMax"/>
        </c:scaling>
        <c:delete val="1"/>
        <c:axPos val="b"/>
        <c:tickLblPos val="none"/>
        <c:crossAx val="76947840"/>
        <c:crosses val="autoZero"/>
        <c:auto val="1"/>
        <c:lblAlgn val="ctr"/>
        <c:lblOffset val="100"/>
      </c:catAx>
      <c:valAx>
        <c:axId val="7694784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706073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'11'!$A$1:$E$1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'11'!$A$2:$E$2</c:f>
              <c:numCache>
                <c:formatCode>#,##0.0</c:formatCode>
                <c:ptCount val="5"/>
                <c:pt idx="0">
                  <c:v>92.3</c:v>
                </c:pt>
                <c:pt idx="1">
                  <c:v>97.4</c:v>
                </c:pt>
                <c:pt idx="2">
                  <c:v>101.2</c:v>
                </c:pt>
                <c:pt idx="3">
                  <c:v>106.3</c:v>
                </c:pt>
                <c:pt idx="4">
                  <c:v>110.4</c:v>
                </c:pt>
              </c:numCache>
            </c:numRef>
          </c:val>
        </c:ser>
        <c:axId val="76977280"/>
        <c:axId val="76978816"/>
      </c:barChart>
      <c:catAx>
        <c:axId val="769772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6978816"/>
        <c:crosses val="autoZero"/>
        <c:auto val="1"/>
        <c:lblAlgn val="ctr"/>
        <c:lblOffset val="100"/>
      </c:catAx>
      <c:valAx>
        <c:axId val="7697881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6977280"/>
        <c:crosses val="autoZero"/>
        <c:crossBetween val="between"/>
      </c:valAx>
    </c:plotArea>
    <c:plotVisOnly val="1"/>
    <c:dispBlanksAs val="gap"/>
  </c:chart>
  <c:externalData r:id="rId1"/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'12'!$A$1:$E$1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'12'!$A$2:$E$2</c:f>
              <c:numCache>
                <c:formatCode>General</c:formatCode>
                <c:ptCount val="5"/>
                <c:pt idx="2" formatCode="#,##0.0">
                  <c:v>1500</c:v>
                </c:pt>
                <c:pt idx="3" formatCode="#,##0.0">
                  <c:v>1500</c:v>
                </c:pt>
                <c:pt idx="4" formatCode="#,##0.0">
                  <c:v>1500</c:v>
                </c:pt>
              </c:numCache>
            </c:numRef>
          </c:val>
        </c:ser>
        <c:axId val="77075968"/>
        <c:axId val="77077504"/>
      </c:barChart>
      <c:catAx>
        <c:axId val="770759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077504"/>
        <c:crosses val="autoZero"/>
        <c:auto val="1"/>
        <c:lblAlgn val="ctr"/>
        <c:lblOffset val="100"/>
      </c:catAx>
      <c:valAx>
        <c:axId val="7707750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77075968"/>
        <c:crosses val="autoZero"/>
        <c:crossBetween val="between"/>
      </c:valAx>
    </c:plotArea>
    <c:plotVisOnly val="1"/>
    <c:dispBlanksAs val="gap"/>
  </c:chart>
  <c:externalData r:id="rId1"/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9.2592592592592778E-3"/>
                </c:manualLayout>
              </c:layout>
              <c:dLblPos val="outEnd"/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'13'!$A$1:$E$1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'13'!$A$2:$E$2</c:f>
              <c:numCache>
                <c:formatCode>#,##0.0</c:formatCode>
                <c:ptCount val="5"/>
                <c:pt idx="0">
                  <c:v>403.5</c:v>
                </c:pt>
                <c:pt idx="1">
                  <c:v>120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</c:numCache>
            </c:numRef>
          </c:val>
        </c:ser>
        <c:axId val="77134080"/>
        <c:axId val="77135872"/>
      </c:barChart>
      <c:catAx>
        <c:axId val="771340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135872"/>
        <c:crosses val="autoZero"/>
        <c:auto val="1"/>
        <c:lblAlgn val="ctr"/>
        <c:lblOffset val="100"/>
      </c:catAx>
      <c:valAx>
        <c:axId val="7713587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7134080"/>
        <c:crosses val="autoZero"/>
        <c:crossBetween val="between"/>
      </c:valAx>
    </c:plotArea>
    <c:plotVisOnly val="1"/>
    <c:dispBlanksAs val="gap"/>
  </c:chart>
  <c:externalData r:id="rId1"/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'14'!$A$1:$E$1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'14'!$A$2:$E$2</c:f>
              <c:numCache>
                <c:formatCode>General</c:formatCode>
                <c:ptCount val="5"/>
                <c:pt idx="0" formatCode="#,##0.0">
                  <c:v>9976.4</c:v>
                </c:pt>
                <c:pt idx="2" formatCode="#,##0.0">
                  <c:v>9.1</c:v>
                </c:pt>
                <c:pt idx="3" formatCode="#,##0.0">
                  <c:v>9</c:v>
                </c:pt>
                <c:pt idx="4" formatCode="#,##0.0">
                  <c:v>8.9</c:v>
                </c:pt>
              </c:numCache>
            </c:numRef>
          </c:val>
        </c:ser>
        <c:axId val="77193216"/>
        <c:axId val="77194752"/>
      </c:barChart>
      <c:catAx>
        <c:axId val="77193216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194752"/>
        <c:crosses val="autoZero"/>
        <c:auto val="1"/>
        <c:lblAlgn val="ctr"/>
        <c:lblOffset val="100"/>
      </c:catAx>
      <c:valAx>
        <c:axId val="7719475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77193216"/>
        <c:crosses val="autoZero"/>
        <c:crossBetween val="between"/>
      </c:valAx>
    </c:plotArea>
    <c:plotVisOnly val="1"/>
  </c:chart>
  <c:externalData r:id="rId1"/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lineChart>
        <c:grouping val="percentStacked"/>
        <c:ser>
          <c:idx val="0"/>
          <c:order val="0"/>
          <c:tx>
            <c:strRef>
              <c:f>'виды расходов'!$B$3</c:f>
              <c:strCache>
                <c:ptCount val="1"/>
                <c:pt idx="0">
                  <c:v>2016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расходов'!$B$4:$B$11</c:f>
              <c:numCache>
                <c:formatCode>General</c:formatCode>
                <c:ptCount val="8"/>
                <c:pt idx="0">
                  <c:v>27040.3</c:v>
                </c:pt>
                <c:pt idx="1">
                  <c:v>7649.9</c:v>
                </c:pt>
                <c:pt idx="2">
                  <c:v>14189.1</c:v>
                </c:pt>
                <c:pt idx="3">
                  <c:v>9944.4</c:v>
                </c:pt>
                <c:pt idx="4">
                  <c:v>14717.6</c:v>
                </c:pt>
                <c:pt idx="5" formatCode="0.0">
                  <c:v>136514.4</c:v>
                </c:pt>
                <c:pt idx="6">
                  <c:v>403.5</c:v>
                </c:pt>
                <c:pt idx="7">
                  <c:v>234.8</c:v>
                </c:pt>
              </c:numCache>
            </c:numRef>
          </c:val>
        </c:ser>
        <c:ser>
          <c:idx val="1"/>
          <c:order val="1"/>
          <c:tx>
            <c:strRef>
              <c:f>'виды расходов'!$C$3</c:f>
              <c:strCache>
                <c:ptCount val="1"/>
                <c:pt idx="0">
                  <c:v>2017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расходов'!$C$4:$C$11</c:f>
              <c:numCache>
                <c:formatCode>General</c:formatCode>
                <c:ptCount val="8"/>
                <c:pt idx="0">
                  <c:v>20507.7</c:v>
                </c:pt>
                <c:pt idx="1">
                  <c:v>4008.8</c:v>
                </c:pt>
                <c:pt idx="2">
                  <c:v>11642.2</c:v>
                </c:pt>
                <c:pt idx="3">
                  <c:v>1106.8</c:v>
                </c:pt>
                <c:pt idx="4">
                  <c:v>2472.6999999999998</c:v>
                </c:pt>
                <c:pt idx="5">
                  <c:v>125355.1</c:v>
                </c:pt>
                <c:pt idx="6" formatCode="0.0">
                  <c:v>120</c:v>
                </c:pt>
                <c:pt idx="7">
                  <c:v>378.5</c:v>
                </c:pt>
              </c:numCache>
            </c:numRef>
          </c:val>
        </c:ser>
        <c:ser>
          <c:idx val="2"/>
          <c:order val="2"/>
          <c:tx>
            <c:strRef>
              <c:f>'виды расходов'!$D$3</c:f>
              <c:strCache>
                <c:ptCount val="1"/>
                <c:pt idx="0">
                  <c:v>2018 год</c:v>
                </c:pt>
              </c:strCache>
            </c:strRef>
          </c:tx>
          <c:marker>
            <c:symbol val="none"/>
          </c:marker>
          <c:dLbls>
            <c:dLbl>
              <c:idx val="3"/>
              <c:layout>
                <c:manualLayout>
                  <c:x val="2.0452167570517866E-2"/>
                  <c:y val="-1.3888888888888897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расходов'!$D$4:$D$11</c:f>
              <c:numCache>
                <c:formatCode>General</c:formatCode>
                <c:ptCount val="8"/>
                <c:pt idx="0" formatCode="0.0">
                  <c:v>20938.8</c:v>
                </c:pt>
                <c:pt idx="1">
                  <c:v>3488.4999999999991</c:v>
                </c:pt>
                <c:pt idx="2">
                  <c:v>10603.6</c:v>
                </c:pt>
                <c:pt idx="3">
                  <c:v>1101.7</c:v>
                </c:pt>
                <c:pt idx="4">
                  <c:v>3756.7</c:v>
                </c:pt>
                <c:pt idx="5">
                  <c:v>140193.1</c:v>
                </c:pt>
                <c:pt idx="6" formatCode="0.0">
                  <c:v>100</c:v>
                </c:pt>
                <c:pt idx="7">
                  <c:v>463.6</c:v>
                </c:pt>
              </c:numCache>
            </c:numRef>
          </c:val>
        </c:ser>
        <c:ser>
          <c:idx val="3"/>
          <c:order val="3"/>
          <c:tx>
            <c:strRef>
              <c:f>'виды расходов'!$E$3</c:f>
              <c:strCache>
                <c:ptCount val="1"/>
                <c:pt idx="0">
                  <c:v>2019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расходов'!$E$4:$E$11</c:f>
              <c:numCache>
                <c:formatCode>0.0</c:formatCode>
                <c:ptCount val="8"/>
                <c:pt idx="0" formatCode="General">
                  <c:v>20587.700000000004</c:v>
                </c:pt>
                <c:pt idx="1">
                  <c:v>3565.7</c:v>
                </c:pt>
                <c:pt idx="2" formatCode="General">
                  <c:v>10918.400000000001</c:v>
                </c:pt>
                <c:pt idx="3">
                  <c:v>0</c:v>
                </c:pt>
                <c:pt idx="4">
                  <c:v>4236.8</c:v>
                </c:pt>
                <c:pt idx="5" formatCode="General">
                  <c:v>142879.6</c:v>
                </c:pt>
                <c:pt idx="6">
                  <c:v>100</c:v>
                </c:pt>
                <c:pt idx="7" formatCode="General">
                  <c:v>463.6</c:v>
                </c:pt>
              </c:numCache>
            </c:numRef>
          </c:val>
        </c:ser>
        <c:ser>
          <c:idx val="4"/>
          <c:order val="4"/>
          <c:tx>
            <c:strRef>
              <c:f>'виды расходов'!$F$3</c:f>
              <c:strCache>
                <c:ptCount val="1"/>
                <c:pt idx="0">
                  <c:v>2020 год</c:v>
                </c:pt>
              </c:strCache>
            </c:strRef>
          </c:tx>
          <c:marker>
            <c:symbol val="none"/>
          </c:marker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расходов'!$F$4:$F$11</c:f>
              <c:numCache>
                <c:formatCode>General</c:formatCode>
                <c:ptCount val="8"/>
                <c:pt idx="0">
                  <c:v>20608.900000000001</c:v>
                </c:pt>
                <c:pt idx="1">
                  <c:v>3690.3000000000006</c:v>
                </c:pt>
                <c:pt idx="2">
                  <c:v>11365.3</c:v>
                </c:pt>
                <c:pt idx="3" formatCode="0.0">
                  <c:v>0</c:v>
                </c:pt>
                <c:pt idx="4" formatCode="0.0">
                  <c:v>4456.7</c:v>
                </c:pt>
                <c:pt idx="5">
                  <c:v>149237.89999999991</c:v>
                </c:pt>
                <c:pt idx="6" formatCode="0.0">
                  <c:v>100</c:v>
                </c:pt>
                <c:pt idx="7">
                  <c:v>463.6</c:v>
                </c:pt>
              </c:numCache>
            </c:numRef>
          </c:val>
        </c:ser>
        <c:marker val="1"/>
        <c:axId val="77264384"/>
        <c:axId val="77265920"/>
      </c:lineChart>
      <c:catAx>
        <c:axId val="7726438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7265920"/>
        <c:crosses val="autoZero"/>
        <c:auto val="1"/>
        <c:lblAlgn val="ctr"/>
        <c:lblOffset val="100"/>
      </c:catAx>
      <c:valAx>
        <c:axId val="77265920"/>
        <c:scaling>
          <c:orientation val="minMax"/>
        </c:scaling>
        <c:delete val="1"/>
        <c:axPos val="l"/>
        <c:majorGridlines/>
        <c:numFmt formatCode="0%" sourceLinked="1"/>
        <c:tickLblPos val="none"/>
        <c:crossAx val="77264384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821596" custScaleY="906969" custLinFactY="-700000" custLinFactNeighborX="-14658" custLinFactNeighborY="-7001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934314" custScaleY="904383" custLinFactX="-40383" custLinFactY="-200000" custLinFactNeighborX="-100000" custLinFactNeighborY="-2270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822464" custScaleY="849272" custLinFactX="-104776" custLinFactY="271175" custLinFactNeighborX="-200000" custLinFactNeighborY="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1054894" custScaleY="1101381" custLinFactX="-203856" custLinFactY="800000" custLinFactNeighborX="-300000" custLinFactNeighborY="84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6EF8FF-9111-4BBB-9323-DA8154769294}" type="presOf" srcId="{9DA7E499-9E74-4BAD-B633-87785FB30EC3}" destId="{9D0B1910-D7A0-4311-8706-E5374A651908}" srcOrd="0" destOrd="0" presId="urn:microsoft.com/office/officeart/2005/8/layout/chevron1"/>
    <dgm:cxn modelId="{552FF1F8-BEAC-4BFD-945B-62478CCA0925}" type="presOf" srcId="{5239174B-28A1-49B6-A049-B47A2EFF8836}" destId="{59CA886C-DD6F-4787-9E92-119A21A927ED}" srcOrd="0" destOrd="0" presId="urn:microsoft.com/office/officeart/2005/8/layout/chevron1"/>
    <dgm:cxn modelId="{27D50F36-2515-4E5F-B4FA-1535DA7A218D}" type="presOf" srcId="{A0A430AB-D782-4EEE-AEF8-74AA5B33DA99}" destId="{5B31C1F0-9B47-442F-B273-BD46863F1DBD}" srcOrd="0" destOrd="0" presId="urn:microsoft.com/office/officeart/2005/8/layout/chevron1"/>
    <dgm:cxn modelId="{87D7369C-C1F9-4912-8252-7594BAE6103E}" type="presOf" srcId="{23D6938F-C3DF-48DD-82A4-902731AF8107}" destId="{4A8A5F14-E0FB-4A22-B172-9335B3218535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08926AC0-7954-49C5-87A8-C9F80B3A333D}" type="presOf" srcId="{2540C306-C19E-46E9-B48F-3B839060D38D}" destId="{6C2BB0FC-7494-4F0B-95FD-36506E0E756A}" srcOrd="0" destOrd="0" presId="urn:microsoft.com/office/officeart/2005/8/layout/chevron1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5F5169FD-7327-46BF-8D43-746266ED7D9B}" type="presParOf" srcId="{9D0B1910-D7A0-4311-8706-E5374A651908}" destId="{6C2BB0FC-7494-4F0B-95FD-36506E0E756A}" srcOrd="0" destOrd="0" presId="urn:microsoft.com/office/officeart/2005/8/layout/chevron1"/>
    <dgm:cxn modelId="{FCB781E3-1C2A-455B-A7F8-9E6D5C26E760}" type="presParOf" srcId="{9D0B1910-D7A0-4311-8706-E5374A651908}" destId="{0B359445-DC30-4E46-8A39-2E32934AAA72}" srcOrd="1" destOrd="0" presId="urn:microsoft.com/office/officeart/2005/8/layout/chevron1"/>
    <dgm:cxn modelId="{119ADDA1-F941-4672-AD7B-B2511D8DC735}" type="presParOf" srcId="{9D0B1910-D7A0-4311-8706-E5374A651908}" destId="{59CA886C-DD6F-4787-9E92-119A21A927ED}" srcOrd="2" destOrd="0" presId="urn:microsoft.com/office/officeart/2005/8/layout/chevron1"/>
    <dgm:cxn modelId="{67B796DC-A3C8-4643-9F96-FA5E6AC47B1D}" type="presParOf" srcId="{9D0B1910-D7A0-4311-8706-E5374A651908}" destId="{92DDC322-42D8-4671-B170-17EFAD5ED109}" srcOrd="3" destOrd="0" presId="urn:microsoft.com/office/officeart/2005/8/layout/chevron1"/>
    <dgm:cxn modelId="{73298DA1-2E05-4365-8EAC-9A61680E2E68}" type="presParOf" srcId="{9D0B1910-D7A0-4311-8706-E5374A651908}" destId="{5B31C1F0-9B47-442F-B273-BD46863F1DBD}" srcOrd="4" destOrd="0" presId="urn:microsoft.com/office/officeart/2005/8/layout/chevron1"/>
    <dgm:cxn modelId="{2AD2E6D7-B8E7-45A4-BCF2-9F00D1CB2A01}" type="presParOf" srcId="{9D0B1910-D7A0-4311-8706-E5374A651908}" destId="{5745FD8D-3025-4479-9310-C6660C902B2D}" srcOrd="5" destOrd="0" presId="urn:microsoft.com/office/officeart/2005/8/layout/chevron1"/>
    <dgm:cxn modelId="{17C54127-07EB-4F5C-AB20-C39C43161E3E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0" y="335868"/>
          <a:ext cx="2002657" cy="884302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335868"/>
        <a:ext cx="2002657" cy="884302"/>
      </dsp:txXfrm>
    </dsp:sp>
    <dsp:sp modelId="{59CA886C-DD6F-4787-9E92-119A21A927ED}">
      <dsp:nvSpPr>
        <dsp:cNvPr id="0" name=""/>
        <dsp:cNvSpPr/>
      </dsp:nvSpPr>
      <dsp:spPr>
        <a:xfrm>
          <a:off x="1857389" y="1285883"/>
          <a:ext cx="2277409" cy="881780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57389" y="1285883"/>
        <a:ext cx="2277409" cy="881780"/>
      </dsp:txXfrm>
    </dsp:sp>
    <dsp:sp modelId="{5B31C1F0-9B47-442F-B273-BD46863F1DBD}">
      <dsp:nvSpPr>
        <dsp:cNvPr id="0" name=""/>
        <dsp:cNvSpPr/>
      </dsp:nvSpPr>
      <dsp:spPr>
        <a:xfrm>
          <a:off x="3929089" y="2286016"/>
          <a:ext cx="2004773" cy="82804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29089" y="2286016"/>
        <a:ext cx="2004773" cy="828047"/>
      </dsp:txXfrm>
    </dsp:sp>
    <dsp:sp modelId="{4A8A5F14-E0FB-4A22-B172-9335B3218535}">
      <dsp:nvSpPr>
        <dsp:cNvPr id="0" name=""/>
        <dsp:cNvSpPr/>
      </dsp:nvSpPr>
      <dsp:spPr>
        <a:xfrm>
          <a:off x="5643602" y="3212424"/>
          <a:ext cx="2571326" cy="107385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43602" y="3212424"/>
        <a:ext cx="2571326" cy="1073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0.02609</cdr:x>
      <cdr:y>0.88571</cdr:y>
    </cdr:from>
    <cdr:to>
      <cdr:x>0.95682</cdr:x>
      <cdr:y>0.97143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4314" y="2214578"/>
          <a:ext cx="7646316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01 05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01 06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01 07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0.03478</cdr:x>
      <cdr:y>0.79085</cdr:y>
    </cdr:from>
    <cdr:to>
      <cdr:x>0.95682</cdr:x>
      <cdr:y>0.98039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285752" y="1977386"/>
          <a:ext cx="7574878" cy="47391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0.02754</cdr:x>
      <cdr:y>0.86667</cdr:y>
    </cdr:from>
    <cdr:to>
      <cdr:x>0.96213</cdr:x>
      <cdr:y>0.9726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2153" y="1857388"/>
          <a:ext cx="7878299" cy="22703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11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0.04836</cdr:x>
      <cdr:y>0.85714</cdr:y>
    </cdr:from>
    <cdr:to>
      <cdr:x>0.95682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97295" y="1285884"/>
          <a:ext cx="7463335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01 11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11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0.03077</cdr:x>
      <cdr:y>0.82313</cdr:y>
    </cdr:from>
    <cdr:to>
      <cdr:x>0.95385</cdr:x>
      <cdr:y>0.97959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0" y="1152525"/>
          <a:ext cx="5143522" cy="219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01 06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11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0.20755</cdr:x>
      <cdr:y>0.77852</cdr:y>
    </cdr:from>
    <cdr:to>
      <cdr:x>0.83362</cdr:x>
      <cdr:y>0.94631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52525" y="1104895"/>
          <a:ext cx="3476629" cy="23813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0.13629</cdr:x>
      <cdr:y>0.80667</cdr:y>
    </cdr:from>
    <cdr:to>
      <cdr:x>0.9046</cdr:x>
      <cdr:y>0.95333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62000" y="1152530"/>
          <a:ext cx="4295777" cy="2095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                    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0.1709</cdr:x>
      <cdr:y>0.80128</cdr:y>
    </cdr:from>
    <cdr:to>
      <cdr:x>0.83587</cdr:x>
      <cdr:y>0.97436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2025" y="1190622"/>
          <a:ext cx="3743317" cy="2571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0.20033</cdr:x>
      <cdr:y>0.78205</cdr:y>
    </cdr:from>
    <cdr:to>
      <cdr:x>0.82373</cdr:x>
      <cdr:y>0.97436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43000" y="1162051"/>
          <a:ext cx="3556771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03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04                                                   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                                    03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1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0.21549</cdr:x>
      <cdr:y>0.7973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19200" y="1123954"/>
          <a:ext cx="3524228" cy="285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03 04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0.21965</cdr:x>
      <cdr:y>0.875</cdr:y>
    </cdr:from>
    <cdr:to>
      <cdr:x>0.82852</cdr:x>
      <cdr:y>0.99324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26049" y="1500198"/>
          <a:ext cx="4784610" cy="2027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04 05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0.20721</cdr:x>
      <cdr:y>0.85185</cdr:y>
    </cdr:from>
    <cdr:to>
      <cdr:x>0.79279</cdr:x>
      <cdr:y>0.96296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3074" y="1643074"/>
          <a:ext cx="4643470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04 05                                                                                               04 09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0.2087</cdr:x>
      <cdr:y>0.77923</cdr:y>
    </cdr:from>
    <cdr:to>
      <cdr:x>0.86998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2" y="1143008"/>
          <a:ext cx="5432696" cy="2857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0.20175</cdr:x>
      <cdr:y>0.81757</cdr:y>
    </cdr:from>
    <cdr:to>
      <cdr:x>0.87146</cdr:x>
      <cdr:y>0.96284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3074" y="1152528"/>
          <a:ext cx="5454037" cy="2047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0.21429</cdr:x>
      <cdr:y>0.78846</cdr:y>
    </cdr:from>
    <cdr:to>
      <cdr:x>0.8295</cdr:x>
      <cdr:y>0.96155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3" y="1171573"/>
          <a:ext cx="4922364" cy="2571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0.1982</cdr:x>
      <cdr:y>0.89931</cdr:y>
    </cdr:from>
    <cdr:to>
      <cdr:x>0.94692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71636" y="2466987"/>
          <a:ext cx="5937078" cy="27621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200" b="1" dirty="0">
              <a:latin typeface="Times New Roman" pitchFamily="18" charset="0"/>
              <a:cs typeface="Times New Roman" pitchFamily="18" charset="0"/>
            </a:rPr>
            <a:t>05 01  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05 03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0.0614</cdr:x>
      <cdr:y>0.8069</cdr:y>
    </cdr:from>
    <cdr:to>
      <cdr:x>0.93322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14430"/>
          <a:ext cx="7100014" cy="26669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07 07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8.xml><?xml version="1.0" encoding="utf-8"?>
<c:userShapes xmlns:c="http://schemas.openxmlformats.org/drawingml/2006/chart">
  <cdr:relSizeAnchor xmlns:cdr="http://schemas.openxmlformats.org/drawingml/2006/chartDrawing">
    <cdr:from>
      <cdr:x>0.04464</cdr:x>
      <cdr:y>0.82692</cdr:y>
    </cdr:from>
    <cdr:to>
      <cdr:x>0.93197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57191" y="1228720"/>
          <a:ext cx="7099554" cy="2571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07       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9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0.xml><?xml version="1.0" encoding="utf-8"?>
<c:userShapes xmlns:c="http://schemas.openxmlformats.org/drawingml/2006/chart">
  <cdr:relSizeAnchor xmlns:cdr="http://schemas.openxmlformats.org/drawingml/2006/chartDrawing">
    <cdr:from>
      <cdr:x>0.06897</cdr:x>
      <cdr:y>0.8</cdr:y>
    </cdr:from>
    <cdr:to>
      <cdr:x>0.92821</cdr:x>
      <cdr:y>0.99355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71505" y="1181100"/>
          <a:ext cx="7120394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0707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1.xml><?xml version="1.0" encoding="utf-8"?>
<c:userShapes xmlns:c="http://schemas.openxmlformats.org/drawingml/2006/chart">
  <cdr:relSizeAnchor xmlns:cdr="http://schemas.openxmlformats.org/drawingml/2006/chartDrawing">
    <cdr:from>
      <cdr:x>0.07759</cdr:x>
      <cdr:y>0.84211</cdr:y>
    </cdr:from>
    <cdr:to>
      <cdr:x>0.95756</cdr:x>
      <cdr:y>0.98685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42942" y="1219206"/>
          <a:ext cx="7292174" cy="2095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07 03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2.xml><?xml version="1.0" encoding="utf-8"?>
<c:userShapes xmlns:c="http://schemas.openxmlformats.org/drawingml/2006/chart">
  <cdr:relSizeAnchor xmlns:cdr="http://schemas.openxmlformats.org/drawingml/2006/chartDrawing">
    <cdr:from>
      <cdr:x>0.38938</cdr:x>
      <cdr:y>0.84</cdr:y>
    </cdr:from>
    <cdr:to>
      <cdr:x>0.61062</cdr:x>
      <cdr:y>0.96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143272" y="1500197"/>
          <a:ext cx="1785950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0.37168</cdr:x>
      <cdr:y>0.84</cdr:y>
    </cdr:from>
    <cdr:to>
      <cdr:x>0.64602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000396" y="1500197"/>
          <a:ext cx="2214578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                  08 01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3.xml><?xml version="1.0" encoding="utf-8"?>
<c:userShapes xmlns:c="http://schemas.openxmlformats.org/drawingml/2006/chart">
  <cdr:relSizeAnchor xmlns:cdr="http://schemas.openxmlformats.org/drawingml/2006/chartDrawing">
    <cdr:from>
      <cdr:x>0.41964</cdr:x>
      <cdr:y>0.82418</cdr:y>
    </cdr:from>
    <cdr:to>
      <cdr:x>0.59821</cdr:x>
      <cdr:y>0.98902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357586" y="1428760"/>
          <a:ext cx="1428760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08 01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4.xml><?xml version="1.0" encoding="utf-8"?>
<c:userShapes xmlns:c="http://schemas.openxmlformats.org/drawingml/2006/chart">
  <cdr:relSizeAnchor xmlns:cdr="http://schemas.openxmlformats.org/drawingml/2006/chartDrawing">
    <cdr:from>
      <cdr:x>0.17486</cdr:x>
      <cdr:y>0.87898</cdr:y>
    </cdr:from>
    <cdr:to>
      <cdr:x>0.91075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14401" y="2628900"/>
          <a:ext cx="3848100" cy="3619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/>
        </a:p>
      </cdr:txBody>
    </cdr:sp>
  </cdr:relSizeAnchor>
  <cdr:relSizeAnchor xmlns:cdr="http://schemas.openxmlformats.org/drawingml/2006/chartDrawing">
    <cdr:from>
      <cdr:x>0.09483</cdr:x>
      <cdr:y>0.8042</cdr:y>
    </cdr:from>
    <cdr:to>
      <cdr:x>0.95628</cdr:x>
      <cdr:y>0.98089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785818" y="1087721"/>
          <a:ext cx="7138691" cy="2389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10 01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5.xml><?xml version="1.0" encoding="utf-8"?>
<c:userShapes xmlns:c="http://schemas.openxmlformats.org/drawingml/2006/chart">
  <cdr:relSizeAnchor xmlns:cdr="http://schemas.openxmlformats.org/drawingml/2006/chartDrawing">
    <cdr:from>
      <cdr:x>0.0531</cdr:x>
      <cdr:y>0.84896</cdr:y>
    </cdr:from>
    <cdr:to>
      <cdr:x>0.92427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28628" y="1212952"/>
          <a:ext cx="7032537" cy="2157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6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0.00393</cdr:x>
      <cdr:y>0.01333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0.18584</cdr:x>
      <cdr:y>0.80952</cdr:y>
    </cdr:from>
    <cdr:to>
      <cdr:x>0.80338</cdr:x>
      <cdr:y>0.95638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500198" y="1214446"/>
          <a:ext cx="4985083" cy="220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7.xml><?xml version="1.0" encoding="utf-8"?>
<c:userShapes xmlns:c="http://schemas.openxmlformats.org/drawingml/2006/chart">
  <cdr:relSizeAnchor xmlns:cdr="http://schemas.openxmlformats.org/drawingml/2006/chartDrawing">
    <cdr:from>
      <cdr:x>0.16216</cdr:x>
      <cdr:y>0.80952</cdr:y>
    </cdr:from>
    <cdr:to>
      <cdr:x>0.78793</cdr:x>
      <cdr:y>0.95238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4" y="1214448"/>
          <a:ext cx="4962099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8.xml><?xml version="1.0" encoding="utf-8"?>
<c:userShapes xmlns:c="http://schemas.openxmlformats.org/drawingml/2006/chart">
  <cdr:relSizeAnchor xmlns:cdr="http://schemas.openxmlformats.org/drawingml/2006/chartDrawing">
    <cdr:from>
      <cdr:x>0.14414</cdr:x>
      <cdr:y>0.85938</cdr:y>
    </cdr:from>
    <cdr:to>
      <cdr:x>0.81595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43008" y="1211468"/>
          <a:ext cx="5327164" cy="1982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B84A37-81E2-41C9-BCF5-ECB1E5C9D5F2}" type="datetimeFigureOut">
              <a:rPr lang="ru-RU"/>
              <a:pPr>
                <a:defRPr/>
              </a:pPr>
              <a:t>30.12.2017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BDF284A-CE2B-4CBF-9220-24A2AF690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54EC4-8D35-498E-BFC3-E2FE09A9DE9E}" type="datetimeFigureOut">
              <a:rPr lang="ru-RU"/>
              <a:pPr>
                <a:defRPr/>
              </a:pPr>
              <a:t>30.12.2017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7120-082A-4860-869F-BE7A42853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86C0-D9B7-43C7-8601-BFDA4D7747D3}" type="datetimeFigureOut">
              <a:rPr lang="ru-RU"/>
              <a:pPr>
                <a:defRPr/>
              </a:pPr>
              <a:t>30.12.2017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5C10-C304-468F-BD9E-1F0A010F2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B62-DE89-4B37-A636-32B85134847F}" type="datetimeFigureOut">
              <a:rPr lang="ru-RU"/>
              <a:pPr>
                <a:defRPr/>
              </a:pPr>
              <a:t>30.12.2017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BFB1-F2E5-46CB-9F70-233E48F9A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A8CB-638D-481D-BA3D-FF59424375F4}" type="datetimeFigureOut">
              <a:rPr lang="ru-RU"/>
              <a:pPr>
                <a:defRPr/>
              </a:pPr>
              <a:t>30.12.2017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9C36-04F4-4D00-8643-9241CA219F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7FE-093B-4A77-89EF-0EB174084684}" type="datetimeFigureOut">
              <a:rPr lang="ru-RU"/>
              <a:pPr>
                <a:defRPr/>
              </a:pPr>
              <a:t>30.12.2017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1D2BD-0E1E-4046-93F0-81596ABA5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63FE3-6015-4777-86CA-E819FA8FB458}" type="datetimeFigureOut">
              <a:rPr lang="ru-RU"/>
              <a:pPr>
                <a:defRPr/>
              </a:pPr>
              <a:t>30.12.2017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4E59D-0488-4C47-A9FB-A0E18ADC1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A271-EAF4-44A3-98AA-E11B4C402902}" type="datetimeFigureOut">
              <a:rPr lang="ru-RU"/>
              <a:pPr>
                <a:defRPr/>
              </a:pPr>
              <a:t>30.12.2017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38F-333F-4CC9-B2A5-A550B57E2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7E3C-9736-42B4-AD1A-EE60E5E4A80C}" type="datetimeFigureOut">
              <a:rPr lang="ru-RU"/>
              <a:pPr>
                <a:defRPr/>
              </a:pPr>
              <a:t>30.12.2017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3E09-1D9D-4292-8125-834879E1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6C4EF-012F-4886-9AC4-EA561E25979F}" type="datetimeFigureOut">
              <a:rPr lang="ru-RU"/>
              <a:pPr>
                <a:defRPr/>
              </a:pPr>
              <a:t>30.12.2017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B37F-E5A4-415A-8512-90B49910B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600-1748-4002-9C96-C6CCCF77963D}" type="datetimeFigureOut">
              <a:rPr lang="ru-RU"/>
              <a:pPr>
                <a:defRPr/>
              </a:pPr>
              <a:t>30.12.2017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78A-74B3-4CFA-9C5C-119DC0B8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526A-7C20-4CEB-9101-45F5F039CA9D}" type="datetimeFigureOut">
              <a:rPr lang="ru-RU"/>
              <a:pPr>
                <a:defRPr/>
              </a:pPr>
              <a:t>30.12.2017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B2D6B-6323-4E3D-8274-26F26DE1A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12B7B-14D7-41CE-8DC1-B39FA8774C9A}" type="datetimeFigureOut">
              <a:rPr lang="ru-RU"/>
              <a:pPr>
                <a:defRPr/>
              </a:pPr>
              <a:t>30.12.2017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DBF90-A48A-425D-91F3-CE05D5790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6F037F-334E-46FA-B177-12398E5E2746}" type="datetimeFigureOut">
              <a:rPr lang="ru-RU"/>
              <a:pPr>
                <a:defRPr/>
              </a:pPr>
              <a:t>30.12.2017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2CEB04-9F8D-45FC-9531-31D4A48F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87" r:id="rId2"/>
    <p:sldLayoutId id="2147483890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91" r:id="rId9"/>
    <p:sldLayoutId id="2147483881" r:id="rId10"/>
    <p:sldLayoutId id="2147483880" r:id="rId11"/>
    <p:sldLayoutId id="21474838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5.xml"/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1.xml"/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4.xml"/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6.xml"/><Relationship Id="rId2" Type="http://schemas.openxmlformats.org/officeDocument/2006/relationships/chart" Target="../charts/chart3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9.xml"/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1.xml"/><Relationship Id="rId2" Type="http://schemas.openxmlformats.org/officeDocument/2006/relationships/chart" Target="../charts/chart4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hyperlink" Target="mailto:fu04@mfrm.moris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3863975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БЮДЖЕТЕ 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201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 И ПЛАНОВЫЙ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201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2020 ГОДОВ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4338" name="Picture 2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714375"/>
            <a:ext cx="863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714375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Большеберезниковского района</a:t>
            </a:r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 на 2018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 и плановый период 2019 и 2020 годов.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929187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обеспечение достойного уровня жизни его граждан.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1. В ходе составления бюджета планируются расходы на реализацию мероприятий предстоящего периода.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2. В ходе исполнения бюджета 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Перед вами брошюра «Бюджет для граждан», созданная для того, чтобы каждый житель Больших Березников был осведомлен, как формируется и расходуется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бюджет, в каком объеме средства поступают в бюджет и на какие направления они расходуются, и наконец, что планируется сделать на предстоящий период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8-2020 годов.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Расходы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Взаимодействие с общественностью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2530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48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1. Основные социально-экономические показатели Большеберезниковского муниципального района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35"/>
            <a:ext cx="8715375" cy="5286389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Административно - территориальное деление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развитие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2016-2017 гг. и прогноз до 2020 года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Глоссарий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4.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муниципальном районе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5.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2018 год и на плановый период 2019 и 2020 годов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51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состоянию на 01.10.2017 года</a:t>
            </a:r>
          </a:p>
        </p:txBody>
      </p:sp>
      <p:pic>
        <p:nvPicPr>
          <p:cNvPr id="20482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41076" y="1935163"/>
            <a:ext cx="5661847" cy="4389437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928688" y="2286000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муниципальный район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6286500" y="5000625"/>
            <a:ext cx="185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15 сельских поселений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4500563" y="5929313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Оценка численности постоянного населения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муниципального района  12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635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8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2016 год и прогноз до 2020 года</a:t>
            </a: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636591616"/>
              </p:ext>
            </p:extLst>
          </p:nvPr>
        </p:nvGraphicFramePr>
        <p:xfrm>
          <a:off x="214282" y="1857364"/>
          <a:ext cx="8786872" cy="4831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8"/>
                <a:gridCol w="785818"/>
                <a:gridCol w="714380"/>
                <a:gridCol w="642942"/>
                <a:gridCol w="785818"/>
                <a:gridCol w="642942"/>
                <a:gridCol w="857256"/>
                <a:gridCol w="642942"/>
                <a:gridCol w="785818"/>
                <a:gridCol w="714378"/>
              </a:tblGrid>
              <a:tr h="32595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626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47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83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92,7%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98,0%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99,3%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99,2%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2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23560,0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103284,0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438,4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48256,0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49685,0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51037,0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03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325419,0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413777,5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127,2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421655,0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452019,7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461939,1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4114,3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4366,0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4497,0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38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Производство зерна,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27651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26053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27446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27536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27536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4216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4250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4350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262062,9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484338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184,8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516444,9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548999,3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584679,3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929789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1003723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1082072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1167869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1276963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Реализация водки и ЛВИ производства Республики Мордовия дал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6194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7085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114,4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7024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6865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6754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571500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предстоящий финансовый год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свод районного и сельских поселений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857250" y="15001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09650" y="16525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2786063"/>
            <a:ext cx="2000264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/>
              <a:t>трансферты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5720" y="3714750"/>
            <a:ext cx="2000281" cy="1006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6188" y="2143125"/>
            <a:ext cx="1878012" cy="12430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00375" y="3571875"/>
            <a:ext cx="266382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 субъекта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00375" y="4214813"/>
            <a:ext cx="2663825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Местный бюджет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2143125"/>
            <a:ext cx="1871663" cy="2428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500438" y="5429250"/>
            <a:ext cx="410368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</a:p>
        </p:txBody>
      </p:sp>
      <p:sp>
        <p:nvSpPr>
          <p:cNvPr id="31" name="Правая фигурная скобка 30"/>
          <p:cNvSpPr/>
          <p:nvPr/>
        </p:nvSpPr>
        <p:spPr>
          <a:xfrm rot="5400000">
            <a:off x="5250656" y="2678907"/>
            <a:ext cx="428625" cy="4500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ая фигурная скобка 31"/>
          <p:cNvSpPr/>
          <p:nvPr/>
        </p:nvSpPr>
        <p:spPr>
          <a:xfrm rot="10800000">
            <a:off x="2500313" y="3643313"/>
            <a:ext cx="357187" cy="1000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Выгнутая влево стрелка 33"/>
          <p:cNvSpPr/>
          <p:nvPr/>
        </p:nvSpPr>
        <p:spPr>
          <a:xfrm rot="1233417">
            <a:off x="2384425" y="2279650"/>
            <a:ext cx="1011238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928688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8715375" cy="46815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 ходе бюджетного процесса бюджет проходит следующие стадии: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285992"/>
          <a:ext cx="878687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2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2017 года)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3" y="1541201"/>
          <a:ext cx="8643997" cy="504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720"/>
                <a:gridCol w="2198910"/>
                <a:gridCol w="1440664"/>
                <a:gridCol w="4018703"/>
              </a:tblGrid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2017 – 2019 г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2018 – 2020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на 2019 - 2021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07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34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142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2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9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64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279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5715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бюджета основывается на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отдел экономического развития предпринимательства и торговли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Основных направлениях бюджетной политики, основных направлениях налоговой политики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управление финансов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разрабатывают отраслевые отделы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38"/>
            <a:ext cx="8229600" cy="857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2018 год и на плановый период 2019 и 2020 годов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571625"/>
            <a:ext cx="8643937" cy="5000625"/>
          </a:xfrm>
        </p:spPr>
        <p:txBody>
          <a:bodyPr>
            <a:normAutofit fontScale="92500" lnSpcReduction="1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1) обеспечение долгосрочной сбалансированности и финансовой устойчивости бюджета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в условиях ограниченности его доходных источников;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2) обеспечение стабильности налоговых поступлений в бюджет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и роста собственных доходов;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3) совершенствование программно-целевого принципа планирования бюджета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4) формирование бюджетных параметров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5)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6) соблюдение ограничений допустимого уровня дефицита бюджета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и предельного объема муниципального долга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района, установленных Бюджетным кодексом Российской Федерации;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7) повышение доступности и качества оказания (выполнения) муниципальных услуг (работ);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8) повышение муниципальными учреждениями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района эффективности их деятельности за счет всех источников доходов муниципального учреждения, в том числе за счет доходов, полученных ими от приносящей доход деятельности, направляемых на достижение целей деятельности муниципальных учреждений, определенных уставами; 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9) повышение эффективности и качества осуществления государственного финансового контроля и финансового аудита;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10) Совершенствование и развитие межбюджетных отношений;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11) Обеспечение прозрачности и открытости государственных финансов, повышение доступности и понятности информации о бюджете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3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51038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Основные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характеристики бюджета 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4286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38725"/>
          </a:xfrm>
        </p:spPr>
        <p:txBody>
          <a:bodyPr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Исполнение консолидированных бюджетов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2. Основные характеристики консолидированного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3. Основные характеристики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4. Дефицит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5. Межбюджетные трансферты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6. Программный бюджет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7. Доля расходов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социальную сферу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01.01.2017 г., тыс. рублей</a:t>
            </a:r>
            <a:endParaRPr lang="ru-RU" sz="2800" b="1" dirty="0" smtClean="0"/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-214346" y="2071678"/>
          <a:ext cx="5857916" cy="4143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629275" y="2071678"/>
          <a:ext cx="3514725" cy="4152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01.10.2017 г., тыс. рублей</a:t>
            </a:r>
            <a:endParaRPr lang="ru-RU" sz="2800" dirty="0" smtClean="0"/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0" y="2000240"/>
          <a:ext cx="5572163" cy="4086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5286380" y="2000240"/>
          <a:ext cx="3714776" cy="4095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214446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консолидированного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85918" y="6215082"/>
            <a:ext cx="6643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 2017 года указаны плановые значения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00034" y="2057400"/>
          <a:ext cx="8143932" cy="3943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8596" y="5500702"/>
            <a:ext cx="84296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Здесь и далее, если не указано иное, данные предоставлены в соответствии с :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2016 г. – Решение сессии Совета депутатов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13.04.2017 г. №  52 «Об  исполнении  бюджета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 за  2016 год»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2017 – 2019 гг. -  Решение сессии Совета депутатов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28.12.2016 г. №  29 «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 на 2017 год и плановый период 2018 и 2019 годов» ( с изменениями и дополнениями 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26.12.2017 г. №  141)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2018-2020 гг. –Решение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26.12.2017 г. №  142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2018 год и плановый период 2019 и 2020 годов»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00034" y="1785926"/>
          <a:ext cx="8072494" cy="3571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Дефицит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928813"/>
          <a:ext cx="8143932" cy="2919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1227"/>
                <a:gridCol w="1110541"/>
                <a:gridCol w="1110541"/>
                <a:gridCol w="1110541"/>
                <a:gridCol w="1110541"/>
                <a:gridCol w="1110541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6 638,0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1 370,0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689,1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709,0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728,9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- 729,4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- 977,2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Межбюджетные трансферты</a:t>
            </a:r>
            <a:r>
              <a:rPr lang="ru-RU" sz="2800" smtClean="0">
                <a:latin typeface="Times New Roman" pitchFamily="18" charset="0"/>
              </a:rPr>
              <a:t> – помощь, передаваемая бюджету другого уровня</a:t>
            </a:r>
          </a:p>
        </p:txBody>
      </p:sp>
      <p:graphicFrame>
        <p:nvGraphicFramePr>
          <p:cNvPr id="98327" name="Group 23"/>
          <p:cNvGraphicFramePr>
            <a:graphicFrameLocks noGrp="1"/>
          </p:cNvGraphicFramePr>
          <p:nvPr>
            <p:ph type="tbl" idx="1"/>
          </p:nvPr>
        </p:nvGraphicFramePr>
        <p:xfrm>
          <a:off x="457200" y="2276475"/>
          <a:ext cx="8229600" cy="3397251"/>
        </p:xfrm>
        <a:graphic>
          <a:graphicData uri="http://schemas.openxmlformats.org/drawingml/2006/table">
            <a:tbl>
              <a:tblPr/>
              <a:tblGrid>
                <a:gridCol w="2890838"/>
                <a:gridCol w="5338762"/>
              </a:tblGrid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Межбюджетный трансферт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в порядке, предусмотренных бюджетным законодательством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5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Межбюджетные трансферты, передаваемые из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 сельским поселениям: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00034" y="2057400"/>
          <a:ext cx="8143932" cy="4443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Программный бюджет в Большеберезниковском районе</a:t>
            </a:r>
          </a:p>
        </p:txBody>
      </p:sp>
      <p:sp>
        <p:nvSpPr>
          <p:cNvPr id="10137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1400" dirty="0" smtClean="0">
                <a:latin typeface="Times New Roman" pitchFamily="18" charset="0"/>
              </a:rPr>
              <a:t>Муниципальная программа – стратегический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Решением сессии о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бюдже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2018-2020 годы предусмотрено реализация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 муниципальных программ</a:t>
            </a:r>
            <a:endParaRPr lang="ru-RU" sz="1400" dirty="0" smtClean="0">
              <a:latin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3786190"/>
          <a:ext cx="81439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3725"/>
                <a:gridCol w="1203861"/>
                <a:gridCol w="928694"/>
                <a:gridCol w="1000132"/>
                <a:gridCol w="928694"/>
                <a:gridCol w="928694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210 694,1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165 591,8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180 646,0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182 751,8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189 922,7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9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  в том числе в рамках муниципальных программ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122 305,6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125 813,3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140 651,9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143 457,9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149 834,8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программ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58,1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76,0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77,9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78,5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78,9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Доля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социальную сферу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14348" y="5286388"/>
            <a:ext cx="7786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 Включает данные по разделам бюджетной классификации расходов: «образование», «культура, кинематография», «физическая культура и спорт»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714348" y="2057400"/>
          <a:ext cx="7786742" cy="3014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278608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бюджета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5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 smtClean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500034" y="2057400"/>
          <a:ext cx="8072494" cy="41576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42876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района </a:t>
            </a:r>
            <a:endParaRPr lang="ru-RU" sz="2800" b="1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500034" y="2057400"/>
          <a:ext cx="8072494" cy="4300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500034" y="1981200"/>
          <a:ext cx="8072494" cy="4448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4. Расходы бюджета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Группировка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Программная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бюджете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предоставлены тремя способами: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329613" cy="578643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Функциональная структура – по направлениям расходования средств (разделам бюджетной классификации)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17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Ведомственная структура – по министерствам (ведомствам), осуществляющим расходы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20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Программная структура – по реализуемым муниципальным программам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20 знаков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428750"/>
          <a:ext cx="8293242" cy="955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4"/>
                <a:gridCol w="214314"/>
                <a:gridCol w="459103"/>
                <a:gridCol w="326715"/>
                <a:gridCol w="601979"/>
                <a:gridCol w="541029"/>
                <a:gridCol w="1022667"/>
                <a:gridCol w="458746"/>
                <a:gridCol w="612824"/>
                <a:gridCol w="345286"/>
                <a:gridCol w="479055"/>
                <a:gridCol w="479055"/>
                <a:gridCol w="479055"/>
                <a:gridCol w="676916"/>
                <a:gridCol w="428628"/>
                <a:gridCol w="428628"/>
                <a:gridCol w="382048"/>
              </a:tblGrid>
              <a:tr h="2635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264"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54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 rot="5400000" flipH="1">
            <a:off x="4429125" y="-1714500"/>
            <a:ext cx="357188" cy="8358188"/>
          </a:xfrm>
          <a:prstGeom prst="leftBrace">
            <a:avLst>
              <a:gd name="adj1" fmla="val 8333"/>
              <a:gd name="adj2" fmla="val 5010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8286820" cy="1136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414341"/>
                <a:gridCol w="314328"/>
                <a:gridCol w="357190"/>
                <a:gridCol w="214314"/>
                <a:gridCol w="357190"/>
                <a:gridCol w="500066"/>
                <a:gridCol w="500066"/>
                <a:gridCol w="500066"/>
                <a:gridCol w="777569"/>
                <a:gridCol w="436877"/>
                <a:gridCol w="357190"/>
                <a:gridCol w="357190"/>
                <a:gridCol w="428628"/>
                <a:gridCol w="428628"/>
                <a:gridCol w="357190"/>
                <a:gridCol w="357190"/>
                <a:gridCol w="357190"/>
                <a:gridCol w="442925"/>
                <a:gridCol w="414341"/>
              </a:tblGrid>
              <a:tr h="293927"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3717"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92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Левая фигурная скобка 9"/>
          <p:cNvSpPr/>
          <p:nvPr/>
        </p:nvSpPr>
        <p:spPr>
          <a:xfrm rot="16200000">
            <a:off x="4429125" y="285751"/>
            <a:ext cx="357187" cy="82153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63" y="5143500"/>
          <a:ext cx="8286820" cy="114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514353"/>
                <a:gridCol w="785818"/>
                <a:gridCol w="642942"/>
                <a:gridCol w="357190"/>
                <a:gridCol w="285752"/>
                <a:gridCol w="285752"/>
                <a:gridCol w="357190"/>
                <a:gridCol w="285752"/>
                <a:gridCol w="428628"/>
                <a:gridCol w="357190"/>
                <a:gridCol w="357190"/>
                <a:gridCol w="357190"/>
                <a:gridCol w="371486"/>
                <a:gridCol w="485770"/>
                <a:gridCol w="342912"/>
                <a:gridCol w="514344"/>
                <a:gridCol w="314338"/>
                <a:gridCol w="414341"/>
                <a:gridCol w="414341"/>
              </a:tblGrid>
              <a:tr h="291448"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5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144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Левая фигурная скобка 12"/>
          <p:cNvSpPr/>
          <p:nvPr/>
        </p:nvSpPr>
        <p:spPr>
          <a:xfrm rot="16200000">
            <a:off x="4393406" y="2107407"/>
            <a:ext cx="500063" cy="8286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00131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00063" y="1643063"/>
          <a:ext cx="8229599" cy="4761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2643206"/>
                <a:gridCol w="1000132"/>
                <a:gridCol w="928694"/>
                <a:gridCol w="857256"/>
                <a:gridCol w="1000132"/>
                <a:gridCol w="942923"/>
              </a:tblGrid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Номер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расходов,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210 694,1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165 591,8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180 646,0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182 751,8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189 922,7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33 223,9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24 382,6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21 704,5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21 630,3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21 750,8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70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2 038,7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1 750,1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1 848,1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1 716,4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1 741,9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11 133,4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4 722,0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5 007,6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5 754,1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6 415,1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4 285,7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127 900,9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114 803,4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121 902,5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124 723,3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130 274,3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6 734,2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8 256,4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18 023,2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17 815,8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18 618,8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14 905,1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11 459,9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10 449,8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9 396,6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9 402,5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101,2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106,3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110,4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403,5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9 976,4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57200" y="142853"/>
            <a:ext cx="8229600" cy="78581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«Общегосударственные вопросы»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000375" y="1785938"/>
            <a:ext cx="2428875" cy="2286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143240" y="2571750"/>
            <a:ext cx="221457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01 «Общегосударственные вопросы»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214313" y="1357313"/>
            <a:ext cx="2071687" cy="19288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357188" y="3786188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357937" y="3071810"/>
            <a:ext cx="2786063" cy="2714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01 04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2285984" y="4572008"/>
            <a:ext cx="2286000" cy="21431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8" name="TextBox 9"/>
          <p:cNvSpPr txBox="1">
            <a:spLocks noChangeArrowheads="1"/>
          </p:cNvSpPr>
          <p:nvPr/>
        </p:nvSpPr>
        <p:spPr bwMode="auto">
          <a:xfrm>
            <a:off x="214313" y="1785938"/>
            <a:ext cx="20716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01 13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1209" name="TextBox 10"/>
          <p:cNvSpPr txBox="1">
            <a:spLocks noChangeArrowheads="1"/>
          </p:cNvSpPr>
          <p:nvPr/>
        </p:nvSpPr>
        <p:spPr bwMode="auto">
          <a:xfrm>
            <a:off x="2428860" y="4714884"/>
            <a:ext cx="20716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01 06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и органов финансового (финансово-бюджетного надзора)</a:t>
            </a:r>
          </a:p>
        </p:txBody>
      </p:sp>
      <p:sp>
        <p:nvSpPr>
          <p:cNvPr id="51210" name="TextBox 11"/>
          <p:cNvSpPr txBox="1">
            <a:spLocks noChangeArrowheads="1"/>
          </p:cNvSpPr>
          <p:nvPr/>
        </p:nvSpPr>
        <p:spPr bwMode="auto">
          <a:xfrm>
            <a:off x="571500" y="4429125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Резервные фонды</a:t>
            </a:r>
          </a:p>
        </p:txBody>
      </p:sp>
      <p:sp>
        <p:nvSpPr>
          <p:cNvPr id="13" name="Стрелка влево 12"/>
          <p:cNvSpPr/>
          <p:nvPr/>
        </p:nvSpPr>
        <p:spPr>
          <a:xfrm rot="916751">
            <a:off x="2352675" y="2344738"/>
            <a:ext cx="523875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9775118">
            <a:off x="2325688" y="3657600"/>
            <a:ext cx="493712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86214">
            <a:off x="5662279" y="3394523"/>
            <a:ext cx="642937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3305776">
            <a:off x="4800116" y="3996594"/>
            <a:ext cx="500062" cy="642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4786314" y="4786322"/>
            <a:ext cx="1785937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16" name="TextBox 17"/>
          <p:cNvSpPr txBox="1">
            <a:spLocks noChangeArrowheads="1"/>
          </p:cNvSpPr>
          <p:nvPr/>
        </p:nvSpPr>
        <p:spPr bwMode="auto">
          <a:xfrm>
            <a:off x="5214942" y="5214950"/>
            <a:ext cx="9286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01 05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Судебная система</a:t>
            </a:r>
          </a:p>
        </p:txBody>
      </p:sp>
      <p:sp>
        <p:nvSpPr>
          <p:cNvPr id="19" name="Стрелка влево 18"/>
          <p:cNvSpPr/>
          <p:nvPr/>
        </p:nvSpPr>
        <p:spPr>
          <a:xfrm rot="16675013">
            <a:off x="3524112" y="4165592"/>
            <a:ext cx="357188" cy="358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6000760" y="928670"/>
            <a:ext cx="2143140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высшего должностного лица субъекта Российской Федерации и муниципального образования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20387539">
            <a:off x="5473369" y="2278675"/>
            <a:ext cx="451597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«Общегосударственные вопросы» в 201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гг. (тыс. рублей)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357158" y="1571612"/>
          <a:ext cx="8215370" cy="2571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2228" name="TextBox 5"/>
          <p:cNvSpPr txBox="1">
            <a:spLocks noChangeArrowheads="1"/>
          </p:cNvSpPr>
          <p:nvPr/>
        </p:nvSpPr>
        <p:spPr bwMode="auto">
          <a:xfrm>
            <a:off x="3357554" y="128586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2229" name="TextBox 6"/>
          <p:cNvSpPr txBox="1">
            <a:spLocks noChangeArrowheads="1"/>
          </p:cNvSpPr>
          <p:nvPr/>
        </p:nvSpPr>
        <p:spPr bwMode="auto">
          <a:xfrm>
            <a:off x="3500430" y="4143380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285720" y="4429132"/>
          <a:ext cx="8429684" cy="2143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2" name="TextBox 6"/>
          <p:cNvSpPr txBox="1">
            <a:spLocks noChangeArrowheads="1"/>
          </p:cNvSpPr>
          <p:nvPr/>
        </p:nvSpPr>
        <p:spPr bwMode="auto">
          <a:xfrm>
            <a:off x="3786182" y="2500306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4" name="TextBox 8"/>
          <p:cNvSpPr txBox="1">
            <a:spLocks noChangeArrowheads="1"/>
          </p:cNvSpPr>
          <p:nvPr/>
        </p:nvSpPr>
        <p:spPr bwMode="auto">
          <a:xfrm>
            <a:off x="3428992" y="450057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428596" y="857232"/>
          <a:ext cx="8215370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500034" y="2857496"/>
          <a:ext cx="8001056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357158" y="4929198"/>
          <a:ext cx="8215370" cy="1400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35732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428992" y="2000240"/>
            <a:ext cx="2000250" cy="185737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429374" y="3143250"/>
            <a:ext cx="1643087" cy="15716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428596" y="3286124"/>
            <a:ext cx="2357438" cy="22145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7" name="TextBox 6"/>
          <p:cNvSpPr txBox="1">
            <a:spLocks noChangeArrowheads="1"/>
          </p:cNvSpPr>
          <p:nvPr/>
        </p:nvSpPr>
        <p:spPr bwMode="auto">
          <a:xfrm>
            <a:off x="3500430" y="2285992"/>
            <a:ext cx="18573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03 «Национальная безопасность и правоохранительная деятельность»</a:t>
            </a:r>
          </a:p>
        </p:txBody>
      </p:sp>
      <p:sp>
        <p:nvSpPr>
          <p:cNvPr id="54278" name="TextBox 7"/>
          <p:cNvSpPr txBox="1">
            <a:spLocks noChangeArrowheads="1"/>
          </p:cNvSpPr>
          <p:nvPr/>
        </p:nvSpPr>
        <p:spPr bwMode="auto">
          <a:xfrm>
            <a:off x="6786563" y="3571875"/>
            <a:ext cx="857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Органы юстиции</a:t>
            </a:r>
          </a:p>
        </p:txBody>
      </p:sp>
      <p:sp>
        <p:nvSpPr>
          <p:cNvPr id="54279" name="TextBox 8"/>
          <p:cNvSpPr txBox="1">
            <a:spLocks noChangeArrowheads="1"/>
          </p:cNvSpPr>
          <p:nvPr/>
        </p:nvSpPr>
        <p:spPr bwMode="auto">
          <a:xfrm>
            <a:off x="571472" y="3357562"/>
            <a:ext cx="20002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Защита населения и территории от чрезвычайных ситуаций природного и техногенного характера, гражданская оборона</a:t>
            </a:r>
          </a:p>
        </p:txBody>
      </p:sp>
      <p:sp>
        <p:nvSpPr>
          <p:cNvPr id="10" name="Стрелка вправо 9"/>
          <p:cNvSpPr/>
          <p:nvPr/>
        </p:nvSpPr>
        <p:spPr>
          <a:xfrm rot="8785335">
            <a:off x="2947586" y="3490648"/>
            <a:ext cx="407988" cy="519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77061">
            <a:off x="5601490" y="3051482"/>
            <a:ext cx="728663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6430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 в 201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гг. (тыс. рублей)</a:t>
            </a:r>
          </a:p>
        </p:txBody>
      </p:sp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3571875" y="221456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5301" name="TextBox 6"/>
          <p:cNvSpPr txBox="1">
            <a:spLocks noChangeArrowheads="1"/>
          </p:cNvSpPr>
          <p:nvPr/>
        </p:nvSpPr>
        <p:spPr bwMode="auto">
          <a:xfrm>
            <a:off x="3643313" y="4286250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642910" y="2571745"/>
          <a:ext cx="7929618" cy="15668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71472" y="4786322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4" name="TextBox 6"/>
          <p:cNvSpPr txBox="1">
            <a:spLocks noChangeArrowheads="1"/>
          </p:cNvSpPr>
          <p:nvPr/>
        </p:nvSpPr>
        <p:spPr bwMode="auto">
          <a:xfrm>
            <a:off x="3714744" y="2643182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6" name="TextBox 8"/>
          <p:cNvSpPr txBox="1">
            <a:spLocks noChangeArrowheads="1"/>
          </p:cNvSpPr>
          <p:nvPr/>
        </p:nvSpPr>
        <p:spPr bwMode="auto">
          <a:xfrm>
            <a:off x="3643306" y="450057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00034" y="1071546"/>
          <a:ext cx="7929618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571472" y="3000372"/>
          <a:ext cx="8072494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571472" y="4929198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04 «Национальная экономика»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29438" y="1928813"/>
            <a:ext cx="1714500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04 05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Сельское хозяйство и рыболовство</a:t>
            </a:r>
          </a:p>
        </p:txBody>
      </p:sp>
      <p:sp>
        <p:nvSpPr>
          <p:cNvPr id="8" name="Блок-схема: узел 7"/>
          <p:cNvSpPr/>
          <p:nvPr/>
        </p:nvSpPr>
        <p:spPr>
          <a:xfrm>
            <a:off x="428625" y="2214563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500063" y="2714625"/>
            <a:ext cx="1643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04 09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Дорожное хозяйство (дорожные фонды)</a:t>
            </a:r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 в 201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3214678" y="4286256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642910" y="2500306"/>
          <a:ext cx="7858180" cy="171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71472" y="4714884"/>
          <a:ext cx="7929618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3357554" y="714356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571868" y="271462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00034" y="1071546"/>
          <a:ext cx="8215370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3071810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5143512"/>
          <a:ext cx="8001056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929058" y="4643446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2500313" y="3357563"/>
            <a:ext cx="2071687" cy="1928812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215063" y="2143125"/>
            <a:ext cx="1643062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444" name="TextBox 5"/>
          <p:cNvSpPr txBox="1">
            <a:spLocks noChangeArrowheads="1"/>
          </p:cNvSpPr>
          <p:nvPr/>
        </p:nvSpPr>
        <p:spPr bwMode="auto">
          <a:xfrm>
            <a:off x="2571750" y="3857625"/>
            <a:ext cx="192881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05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«Жилищно-коммунальное хозяйство»</a:t>
            </a:r>
          </a:p>
        </p:txBody>
      </p:sp>
      <p:sp>
        <p:nvSpPr>
          <p:cNvPr id="61445" name="TextBox 6"/>
          <p:cNvSpPr txBox="1">
            <a:spLocks noChangeArrowheads="1"/>
          </p:cNvSpPr>
          <p:nvPr/>
        </p:nvSpPr>
        <p:spPr bwMode="auto">
          <a:xfrm>
            <a:off x="6357938" y="2571750"/>
            <a:ext cx="135731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05 02 Коммунальное хозяйство</a:t>
            </a:r>
          </a:p>
        </p:txBody>
      </p:sp>
      <p:sp>
        <p:nvSpPr>
          <p:cNvPr id="8" name="Стрелка вправо 7"/>
          <p:cNvSpPr/>
          <p:nvPr/>
        </p:nvSpPr>
        <p:spPr>
          <a:xfrm rot="20129435">
            <a:off x="4924425" y="3019425"/>
            <a:ext cx="1216025" cy="9286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11430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 в 2016-2020 гг. (тыс. рублей)</a:t>
            </a:r>
          </a:p>
        </p:txBody>
      </p:sp>
      <p:sp>
        <p:nvSpPr>
          <p:cNvPr id="62467" name="TextBox 4"/>
          <p:cNvSpPr txBox="1">
            <a:spLocks noChangeArrowheads="1"/>
          </p:cNvSpPr>
          <p:nvPr/>
        </p:nvSpPr>
        <p:spPr bwMode="auto">
          <a:xfrm>
            <a:off x="3571875" y="2500313"/>
            <a:ext cx="25003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642910" y="3000372"/>
          <a:ext cx="792961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28687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07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«Образование»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143240" y="1785926"/>
            <a:ext cx="1857375" cy="17859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TextBox 4"/>
          <p:cNvSpPr txBox="1">
            <a:spLocks noChangeArrowheads="1"/>
          </p:cNvSpPr>
          <p:nvPr/>
        </p:nvSpPr>
        <p:spPr bwMode="auto">
          <a:xfrm>
            <a:off x="3357554" y="2285992"/>
            <a:ext cx="1428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07 «Образование»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929313" y="1357313"/>
            <a:ext cx="1643062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07 01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образование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6000750" y="4286250"/>
            <a:ext cx="1714500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85813" y="4429125"/>
            <a:ext cx="1857375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00063" y="1428750"/>
            <a:ext cx="1785937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6" name="TextBox 9"/>
          <p:cNvSpPr txBox="1">
            <a:spLocks noChangeArrowheads="1"/>
          </p:cNvSpPr>
          <p:nvPr/>
        </p:nvSpPr>
        <p:spPr bwMode="auto">
          <a:xfrm>
            <a:off x="6215063" y="4786313"/>
            <a:ext cx="12858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07 02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Общее образование</a:t>
            </a:r>
          </a:p>
        </p:txBody>
      </p:sp>
      <p:sp>
        <p:nvSpPr>
          <p:cNvPr id="63497" name="TextBox 10"/>
          <p:cNvSpPr txBox="1">
            <a:spLocks noChangeArrowheads="1"/>
          </p:cNvSpPr>
          <p:nvPr/>
        </p:nvSpPr>
        <p:spPr bwMode="auto">
          <a:xfrm>
            <a:off x="1000125" y="4929188"/>
            <a:ext cx="1500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07 07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Молодежная политика</a:t>
            </a:r>
          </a:p>
        </p:txBody>
      </p:sp>
      <p:sp>
        <p:nvSpPr>
          <p:cNvPr id="63498" name="TextBox 11"/>
          <p:cNvSpPr txBox="1">
            <a:spLocks noChangeArrowheads="1"/>
          </p:cNvSpPr>
          <p:nvPr/>
        </p:nvSpPr>
        <p:spPr bwMode="auto">
          <a:xfrm>
            <a:off x="571500" y="1928813"/>
            <a:ext cx="1571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вопросы в области образования</a:t>
            </a:r>
          </a:p>
        </p:txBody>
      </p:sp>
      <p:sp>
        <p:nvSpPr>
          <p:cNvPr id="13" name="Стрелка вправо 12"/>
          <p:cNvSpPr/>
          <p:nvPr/>
        </p:nvSpPr>
        <p:spPr>
          <a:xfrm rot="20372200">
            <a:off x="5211583" y="2305892"/>
            <a:ext cx="612775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2440693">
            <a:off x="5099972" y="3443050"/>
            <a:ext cx="785813" cy="606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7957534">
            <a:off x="2535235" y="3550484"/>
            <a:ext cx="806450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2357422" y="2214554"/>
            <a:ext cx="668622" cy="59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3286116" y="4786322"/>
            <a:ext cx="2071702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07 03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детей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4000496" y="3857628"/>
            <a:ext cx="57150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07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«Образование» в 2016-2020 гг.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6" name="TextBox 5"/>
          <p:cNvSpPr txBox="1">
            <a:spLocks noChangeArrowheads="1"/>
          </p:cNvSpPr>
          <p:nvPr/>
        </p:nvSpPr>
        <p:spPr bwMode="auto">
          <a:xfrm>
            <a:off x="3857625" y="2071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4517" name="TextBox 6"/>
          <p:cNvSpPr txBox="1">
            <a:spLocks noChangeArrowheads="1"/>
          </p:cNvSpPr>
          <p:nvPr/>
        </p:nvSpPr>
        <p:spPr bwMode="auto">
          <a:xfrm>
            <a:off x="3857625" y="435768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00034" y="2571744"/>
          <a:ext cx="8143932" cy="1381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71472" y="4786322"/>
          <a:ext cx="8001056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Box 4"/>
          <p:cNvSpPr txBox="1">
            <a:spLocks noChangeArrowheads="1"/>
          </p:cNvSpPr>
          <p:nvPr/>
        </p:nvSpPr>
        <p:spPr bwMode="auto">
          <a:xfrm>
            <a:off x="3357563" y="571500"/>
            <a:ext cx="178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0" name="TextBox 6"/>
          <p:cNvSpPr txBox="1">
            <a:spLocks noChangeArrowheads="1"/>
          </p:cNvSpPr>
          <p:nvPr/>
        </p:nvSpPr>
        <p:spPr bwMode="auto">
          <a:xfrm>
            <a:off x="3571868" y="2357430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2" name="TextBox 8"/>
          <p:cNvSpPr txBox="1">
            <a:spLocks noChangeArrowheads="1"/>
          </p:cNvSpPr>
          <p:nvPr/>
        </p:nvSpPr>
        <p:spPr bwMode="auto">
          <a:xfrm>
            <a:off x="3786182" y="4357694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357158" y="857232"/>
          <a:ext cx="8286808" cy="1438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428596" y="2786058"/>
          <a:ext cx="8286808" cy="1476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/>
        </p:nvGraphicFramePr>
        <p:xfrm>
          <a:off x="428596" y="4786322"/>
          <a:ext cx="8286808" cy="144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1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86116" y="1857364"/>
            <a:ext cx="2214562" cy="214312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357158" y="2714620"/>
            <a:ext cx="1857375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3500430" y="2571744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08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«Культура, кинематография»</a:t>
            </a:r>
          </a:p>
        </p:txBody>
      </p:sp>
      <p:sp>
        <p:nvSpPr>
          <p:cNvPr id="66565" name="TextBox 7"/>
          <p:cNvSpPr txBox="1">
            <a:spLocks noChangeArrowheads="1"/>
          </p:cNvSpPr>
          <p:nvPr/>
        </p:nvSpPr>
        <p:spPr bwMode="auto">
          <a:xfrm>
            <a:off x="500034" y="3286124"/>
            <a:ext cx="1571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08 01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9" name="Стрелка вправо 8"/>
          <p:cNvSpPr/>
          <p:nvPr/>
        </p:nvSpPr>
        <p:spPr>
          <a:xfrm rot="9597822">
            <a:off x="2364017" y="2977195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286512" y="3357562"/>
            <a:ext cx="2143140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08 04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культуры, кинематографии</a:t>
            </a:r>
          </a:p>
        </p:txBody>
      </p:sp>
      <p:sp>
        <p:nvSpPr>
          <p:cNvPr id="10" name="Стрелка вправо 9"/>
          <p:cNvSpPr/>
          <p:nvPr/>
        </p:nvSpPr>
        <p:spPr>
          <a:xfrm rot="1420566">
            <a:off x="5586833" y="3279587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7635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«Культура, кинематография»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2016-2020 гг. (тыс. рублей)</a:t>
            </a:r>
          </a:p>
        </p:txBody>
      </p:sp>
      <p:graphicFrame>
        <p:nvGraphicFramePr>
          <p:cNvPr id="3" name="Диаграмма 2"/>
          <p:cNvGraphicFramePr/>
          <p:nvPr/>
        </p:nvGraphicFramePr>
        <p:xfrm>
          <a:off x="428596" y="2357431"/>
          <a:ext cx="8072494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/>
        </p:nvGraphicFramePr>
        <p:xfrm>
          <a:off x="500034" y="4500570"/>
          <a:ext cx="8001056" cy="1733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643306" y="2071678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2016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4286256"/>
            <a:ext cx="23574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2017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428596" y="857232"/>
          <a:ext cx="8143932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428992" y="571480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2018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500034" y="2928934"/>
          <a:ext cx="8072494" cy="1695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29058" y="2571744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2019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428596" y="4857760"/>
          <a:ext cx="8215370" cy="18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000496" y="4500570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0001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«Социальная политика»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00063" y="1571625"/>
            <a:ext cx="1928812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1" name="TextBox 4"/>
          <p:cNvSpPr txBox="1">
            <a:spLocks noChangeArrowheads="1"/>
          </p:cNvSpPr>
          <p:nvPr/>
        </p:nvSpPr>
        <p:spPr bwMode="auto">
          <a:xfrm>
            <a:off x="642938" y="2143125"/>
            <a:ext cx="1643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10 «Социальная политика»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0625" y="1857375"/>
            <a:ext cx="1571625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929188" y="3929063"/>
            <a:ext cx="1928812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071563" y="4500563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5" name="TextBox 9"/>
          <p:cNvSpPr txBox="1">
            <a:spLocks noChangeArrowheads="1"/>
          </p:cNvSpPr>
          <p:nvPr/>
        </p:nvSpPr>
        <p:spPr bwMode="auto">
          <a:xfrm>
            <a:off x="5143500" y="2286000"/>
            <a:ext cx="1357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Пенсионное обеспечение</a:t>
            </a:r>
          </a:p>
        </p:txBody>
      </p:sp>
      <p:sp>
        <p:nvSpPr>
          <p:cNvPr id="68616" name="TextBox 10"/>
          <p:cNvSpPr txBox="1">
            <a:spLocks noChangeArrowheads="1"/>
          </p:cNvSpPr>
          <p:nvPr/>
        </p:nvSpPr>
        <p:spPr bwMode="auto">
          <a:xfrm>
            <a:off x="5143500" y="4500563"/>
            <a:ext cx="15001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Социальное обеспечение населения</a:t>
            </a:r>
          </a:p>
        </p:txBody>
      </p:sp>
      <p:sp>
        <p:nvSpPr>
          <p:cNvPr id="68617" name="TextBox 11"/>
          <p:cNvSpPr txBox="1">
            <a:spLocks noChangeArrowheads="1"/>
          </p:cNvSpPr>
          <p:nvPr/>
        </p:nvSpPr>
        <p:spPr bwMode="auto">
          <a:xfrm>
            <a:off x="1214438" y="5072063"/>
            <a:ext cx="15001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10 04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Охрана семьи и детства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143250" y="2143125"/>
            <a:ext cx="1214438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95033">
            <a:off x="2601913" y="3160713"/>
            <a:ext cx="2335212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4759197">
            <a:off x="1515269" y="3671094"/>
            <a:ext cx="649287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 в 2016-2020 гг. (тыс. рублей)</a:t>
            </a:r>
          </a:p>
        </p:txBody>
      </p:sp>
      <p:sp>
        <p:nvSpPr>
          <p:cNvPr id="69636" name="TextBox 7"/>
          <p:cNvSpPr txBox="1">
            <a:spLocks noChangeArrowheads="1"/>
          </p:cNvSpPr>
          <p:nvPr/>
        </p:nvSpPr>
        <p:spPr bwMode="auto">
          <a:xfrm>
            <a:off x="3500438" y="2143125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9637" name="TextBox 8"/>
          <p:cNvSpPr txBox="1">
            <a:spLocks noChangeArrowheads="1"/>
          </p:cNvSpPr>
          <p:nvPr/>
        </p:nvSpPr>
        <p:spPr bwMode="auto">
          <a:xfrm>
            <a:off x="3714750" y="4071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428596" y="2571744"/>
          <a:ext cx="8286808" cy="1352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4643446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Box 6"/>
          <p:cNvSpPr txBox="1">
            <a:spLocks noChangeArrowheads="1"/>
          </p:cNvSpPr>
          <p:nvPr/>
        </p:nvSpPr>
        <p:spPr bwMode="auto">
          <a:xfrm>
            <a:off x="3500438" y="642938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1" name="TextBox 7"/>
          <p:cNvSpPr txBox="1">
            <a:spLocks noChangeArrowheads="1"/>
          </p:cNvSpPr>
          <p:nvPr/>
        </p:nvSpPr>
        <p:spPr bwMode="auto">
          <a:xfrm>
            <a:off x="3714750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2" name="TextBox 8"/>
          <p:cNvSpPr txBox="1">
            <a:spLocks noChangeArrowheads="1"/>
          </p:cNvSpPr>
          <p:nvPr/>
        </p:nvSpPr>
        <p:spPr bwMode="auto">
          <a:xfrm>
            <a:off x="3786188" y="4357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1000108"/>
          <a:ext cx="8072494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2857495"/>
          <a:ext cx="7929617" cy="1500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714348" y="4786322"/>
          <a:ext cx="7929618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286375" y="2000250"/>
            <a:ext cx="2286000" cy="221456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5643563" y="2571750"/>
            <a:ext cx="1714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11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«Физическая культура и спорт»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785813" y="3929063"/>
            <a:ext cx="1928812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1214438" y="4357688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11 01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</a:p>
        </p:txBody>
      </p:sp>
      <p:sp>
        <p:nvSpPr>
          <p:cNvPr id="8" name="Стрелка вправо 7"/>
          <p:cNvSpPr/>
          <p:nvPr/>
        </p:nvSpPr>
        <p:spPr>
          <a:xfrm rot="9370098">
            <a:off x="3155950" y="3676650"/>
            <a:ext cx="2087563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12144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 в 2016-2020 гг.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642910" y="2500306"/>
          <a:ext cx="7858180" cy="364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«Средства массовой информации» </a:t>
            </a:r>
            <a:endParaRPr lang="ru-RU" sz="2800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571472" y="1857364"/>
            <a:ext cx="2571768" cy="250033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Раздел 12 «Средства массовой информации»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411259">
            <a:off x="3540112" y="3603917"/>
            <a:ext cx="1785950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643570" y="3857628"/>
            <a:ext cx="2000264" cy="200026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12 01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Периодическая печать и издательства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500198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«СРЕДСТВА МАССОВОЙ ИНФОРМАЦИИ В 2016-2020ГГ. (ТЫС.РУБЛЕЙ)</a:t>
            </a:r>
            <a:endParaRPr lang="ru-RU" sz="24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642910" y="2057400"/>
          <a:ext cx="7929618" cy="41576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 муниципального долга»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13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13 01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Обслуживание государственного внутреннего и муниципального долга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 в 2016-2020 гг.</a:t>
            </a:r>
          </a:p>
        </p:txBody>
      </p:sp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00063" y="1857375"/>
            <a:ext cx="80724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(Подраздел 13 01 «Обслуживание государственного внутреннего и муниципального долга», тыс. рублей)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00034" y="2714620"/>
          <a:ext cx="8072494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«Межбюджетные трансферты»</a:t>
            </a:r>
            <a:endParaRPr lang="ru-RU" sz="2800" smtClean="0"/>
          </a:p>
        </p:txBody>
      </p:sp>
      <p:sp>
        <p:nvSpPr>
          <p:cNvPr id="5" name="Блок-схема: узел 4"/>
          <p:cNvSpPr/>
          <p:nvPr/>
        </p:nvSpPr>
        <p:spPr>
          <a:xfrm>
            <a:off x="5357813" y="1785938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71500" y="3500438"/>
            <a:ext cx="2286000" cy="2286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5780" name="TextBox 6"/>
          <p:cNvSpPr txBox="1">
            <a:spLocks noChangeArrowheads="1"/>
          </p:cNvSpPr>
          <p:nvPr/>
        </p:nvSpPr>
        <p:spPr bwMode="auto">
          <a:xfrm>
            <a:off x="5643563" y="2357438"/>
            <a:ext cx="178593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14 «Межбюджетные трансферты»</a:t>
            </a:r>
          </a:p>
        </p:txBody>
      </p:sp>
      <p:sp>
        <p:nvSpPr>
          <p:cNvPr id="75781" name="TextBox 7"/>
          <p:cNvSpPr txBox="1">
            <a:spLocks noChangeArrowheads="1"/>
          </p:cNvSpPr>
          <p:nvPr/>
        </p:nvSpPr>
        <p:spPr bwMode="auto">
          <a:xfrm>
            <a:off x="714375" y="3643313"/>
            <a:ext cx="20002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14 01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 субъектов Российской Федерации и муниципальных образований</a:t>
            </a:r>
          </a:p>
        </p:txBody>
      </p:sp>
      <p:sp>
        <p:nvSpPr>
          <p:cNvPr id="9" name="Стрелка влево 8"/>
          <p:cNvSpPr/>
          <p:nvPr/>
        </p:nvSpPr>
        <p:spPr>
          <a:xfrm rot="20401291">
            <a:off x="3217863" y="3463925"/>
            <a:ext cx="2136775" cy="11430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35731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трансферты»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в 2016-2020 гг. (тыс. рублей)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71472" y="2057400"/>
          <a:ext cx="8001056" cy="41576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14380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2018 – 2020 годы</a:t>
            </a:r>
            <a:endParaRPr lang="ru-RU" sz="2400" dirty="0"/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357298"/>
          <a:ext cx="8429683" cy="53162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802"/>
                <a:gridCol w="3668348"/>
                <a:gridCol w="1197828"/>
                <a:gridCol w="1422420"/>
                <a:gridCol w="1497285"/>
              </a:tblGrid>
              <a:tr h="39615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6157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социальной сферы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6095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2016-2019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113 716,1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116 555,4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121 688,7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6095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2016-2018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23 118,9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23 059,4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24 277,9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6095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2016-2019 годы»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101,2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106,3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110,4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0487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экономики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889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"Устойчивое  развитие сельских  территорий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на 2014 - 2017 годы и  на период до 2020 года"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0721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инфраструктуры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615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"Жилище" на  2015-2020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350,0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370,0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390,0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0487">
                <a:tc gridSpan="5">
                  <a:txBody>
                    <a:bodyPr/>
                    <a:lstStyle/>
                    <a:p>
                      <a:pPr algn="ctr"/>
                      <a:r>
                        <a:rPr kumimoji="0" lang="ru-RU" sz="1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Муниципальные программы, направленные на развитие муниципальных функций и услуг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889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повышение эффективности управления муниципальными финансами  в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Республики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Мордовияна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2017-2021 годы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3 195,7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3 196,8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3 197,8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4643446"/>
            <a:ext cx="8072494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Виды расходов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являются последним детализирующим элементом кода бюджетной классификации расходов и имеют следующие коды: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– 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Закупка товаров, работ и услуг для обеспечения государственных (муниципальных) нужд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300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– Социальное обеспечение и иные выплаты населению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Капитальные вложения в объекты государственной (муниципальной) собственности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Межбюджетные трансферты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Предоставление субсидий бюджетным, автономным учреждениям и иным некоммерческим организациям 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Обслуживание государственного (муниципального) долга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800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Иные бюджетные ассигнования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00034" y="1571612"/>
          <a:ext cx="807249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Взаимодействие с общественностью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7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2357422" y="4429132"/>
            <a:ext cx="2000264" cy="192882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571736" y="5072074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Грант предоставляется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714348" y="2071678"/>
            <a:ext cx="2000264" cy="192882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000100" y="2571744"/>
            <a:ext cx="15001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Бюджетам сельских поселений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5357818" y="2428868"/>
            <a:ext cx="3071834" cy="292895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786446" y="2714620"/>
            <a:ext cx="2357454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Муниципальная  программа "Устойчивое  развитие сельских  территорий </a:t>
            </a:r>
            <a:r>
              <a:rPr lang="ru-RU" sz="11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2014 - 2017 годы и  на период до 2020 года« (утверждена Постановлением Администрации </a:t>
            </a:r>
            <a:r>
              <a:rPr lang="ru-RU" sz="11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24.03.2014 г. № 160 а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20387629">
            <a:off x="4427807" y="4429055"/>
            <a:ext cx="928694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323134">
            <a:off x="2101974" y="3907573"/>
            <a:ext cx="785818" cy="6801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637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6429388" y="1357298"/>
            <a:ext cx="1643074" cy="157163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643702" y="1785926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Публичные слушания проводятся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929322" y="3786190"/>
            <a:ext cx="2643206" cy="24288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00760" y="4357694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Подробная информация о сроках и порядке проведения публичных слушаний размещена на официальном сайте 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http://bberezniki.e-mordovia.ru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1500166" y="3571876"/>
            <a:ext cx="3214710" cy="30718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85918" y="3857628"/>
            <a:ext cx="27146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проекту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«О бюджете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очередной финансовый год и на плановый период»</a:t>
            </a:r>
          </a:p>
          <a:p>
            <a:pPr algn="ctr">
              <a:buFont typeface="Arial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годовому отчету об исполнении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отчетный финансовый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714348" y="1214422"/>
            <a:ext cx="2286016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57224" y="1428736"/>
            <a:ext cx="20002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 соответствии с Решением сессии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от 18.11.2016 г. № 23 «Об утверждении Положения о бюджетном процессе в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Республики Мордовия»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01113">
            <a:off x="4635104" y="2104908"/>
            <a:ext cx="964283" cy="2016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4000496" y="1643050"/>
            <a:ext cx="2143140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6200000">
            <a:off x="7000892" y="3143248"/>
            <a:ext cx="571504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80724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fu04@mfrm.moris.ru</a:t>
            </a:r>
            <a:endParaRPr lang="en-US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4961</TotalTime>
  <Words>3627</Words>
  <Application>Microsoft Office PowerPoint</Application>
  <PresentationFormat>Экран (4:3)</PresentationFormat>
  <Paragraphs>829</Paragraphs>
  <Slides>69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69</vt:i4>
      </vt:variant>
    </vt:vector>
  </HeadingPairs>
  <TitlesOfParts>
    <vt:vector size="70" baseType="lpstr">
      <vt:lpstr>Поток</vt:lpstr>
      <vt:lpstr>Слайд 1</vt:lpstr>
      <vt:lpstr>Уважаемые жители Большеберезниковского района</vt:lpstr>
      <vt:lpstr>Обращение Заместителя Главы Большеберезниковского муниципального района – начальника управления финансов</vt:lpstr>
      <vt:lpstr>Оглавление</vt:lpstr>
      <vt:lpstr>Слайд 5</vt:lpstr>
      <vt:lpstr>Оглавление раздела</vt:lpstr>
      <vt:lpstr>Административно-территориальное деление Большеберезниковского муниципального района Республики Мордовия  по состоянию на 01.10.2017 года</vt:lpstr>
      <vt:lpstr>Основные социально-экономические показатели Большеберезниковского муниципального района Республики Мордовия за 2016 год и прогноз до 2020 года</vt:lpstr>
      <vt:lpstr>Глоссарий</vt:lpstr>
      <vt:lpstr>Слайд 10</vt:lpstr>
      <vt:lpstr>Бюджетный процесс – ежегодное формирование и исполнение бюджета</vt:lpstr>
      <vt:lpstr>Бюджетный процесс в Большеберезниковском муниципальном районе (на примере 2017 года)</vt:lpstr>
      <vt:lpstr>Составление бюджета основывается на</vt:lpstr>
      <vt:lpstr>Основные направления бюджетной политики Большеберезниковского муниципального района Республики Мордовия на 2018 год и на плановый период 2019 и 2020 годов</vt:lpstr>
      <vt:lpstr>Слайд 15</vt:lpstr>
      <vt:lpstr>Оглавление раздела</vt:lpstr>
      <vt:lpstr>Исполнение консолидированных бюджетов Большеберезниковского муниципального района на 01.01.2017 г., тыс. рублей</vt:lpstr>
      <vt:lpstr>Исполнение консолидированных бюджетов Большеберезниковского муниципального района на 01.10.2017 г., тыс. рублей</vt:lpstr>
      <vt:lpstr>Основные характеристики консолидированного бюджета Большеберезниковского муниципального района</vt:lpstr>
      <vt:lpstr>Основные характеристики бюджета Большеберезниковского муниципального района</vt:lpstr>
      <vt:lpstr>Дефицит бюджета Большеберезниковского муниципального района</vt:lpstr>
      <vt:lpstr>Межбюджетные трансферты – помощь, передаваемая бюджету другого уровня</vt:lpstr>
      <vt:lpstr>Межбюджетные трансферты, передаваемые из бюджета Большеберезниковского муниципального района сельским поселениям:</vt:lpstr>
      <vt:lpstr>Программный бюджет в Большеберезниковском районе</vt:lpstr>
      <vt:lpstr>Доля расходов бюджета Большеберезниковского муниципального района на социальную сферу</vt:lpstr>
      <vt:lpstr>3. Доходы бюджета Большеберезниковского муниципального района</vt:lpstr>
      <vt:lpstr>Слайд 27</vt:lpstr>
      <vt:lpstr>Доходная часть бюджета Большеберезниковского муниципального района </vt:lpstr>
      <vt:lpstr>Структура налоговых доходов бюджета Большеберезниковского муниципального  района </vt:lpstr>
      <vt:lpstr>Структура неналоговых доходов бюджета Большеберезниковского муниципального района </vt:lpstr>
      <vt:lpstr>Слайд 31</vt:lpstr>
      <vt:lpstr>Оглавление раздела</vt:lpstr>
      <vt:lpstr>В бюджете Большеберезниковского муниципального района расходы предоставлены тремя способами:</vt:lpstr>
      <vt:lpstr>Функциональная структура расходов бюджета Большеберезниковского муниципального района</vt:lpstr>
      <vt:lpstr>Подразделы раздела 01  «Общегосударственные вопросы»</vt:lpstr>
      <vt:lpstr>Расходы Большеберезниковского бюджета по разделу 01 «Общегосударственные вопросы» в 2016-2020 гг. (тыс. рублей)</vt:lpstr>
      <vt:lpstr>Слайд 37</vt:lpstr>
      <vt:lpstr>Подразделы раздела 03 «Национальная безопасность и правоохранительная деятельность»</vt:lpstr>
      <vt:lpstr>Расходы Большеберезниковского бюджета по разделу 03 «Национальная безопасность и правоохранительная деятельность» в 2016-2020 гг. (тыс. рублей)</vt:lpstr>
      <vt:lpstr>Слайд 40</vt:lpstr>
      <vt:lpstr>Подразделы раздела 04  «Национальная экономика»</vt:lpstr>
      <vt:lpstr>Расходы Большеберезниковского бюджета по разделу 04 «Национальная экономика» в 2016-2020 гг. (тыс. рублей)</vt:lpstr>
      <vt:lpstr>Слайд 43</vt:lpstr>
      <vt:lpstr>Подразделы раздела 05  «Жилищно-коммунальное хозяйство»</vt:lpstr>
      <vt:lpstr>Расходы Большеберезниковского бюджета по разделу 05 «Жилищно-коммунальное хозяйство» в 2016-2020 гг. (тыс. рублей)</vt:lpstr>
      <vt:lpstr>Подразделы раздела 07  «Образование»</vt:lpstr>
      <vt:lpstr>Расходы Большеберезниковского бюджета по разделу  07 «Образование» в 2016-2020 гг.  (тыс. рублей)</vt:lpstr>
      <vt:lpstr>Слайд 48</vt:lpstr>
      <vt:lpstr>Подразделы раздела 08  «Культура, кинематография»</vt:lpstr>
      <vt:lpstr>Расходы Большеберезниковского бюджета по разделу 08 «Культура, кинематография»  в 2016-2020 гг. (тыс. рублей)</vt:lpstr>
      <vt:lpstr>Слайд 51</vt:lpstr>
      <vt:lpstr>Подразделы раздела 10  «Социальная политика»</vt:lpstr>
      <vt:lpstr>Расходы Большеберезниковского бюджета по разделу 10 «Социальная политика» в 2016-2020 гг. (тыс. рублей)</vt:lpstr>
      <vt:lpstr>Слайд 54</vt:lpstr>
      <vt:lpstr>Подразделы раздела 11  «Физическая культура и спорт»</vt:lpstr>
      <vt:lpstr>Расходы Большеберезниковского бюджета по разделу 11 «Физическая культура и спорт» в 2016-2020 гг.  (тыс. рублей)</vt:lpstr>
      <vt:lpstr>Подразделы раздела 12«Средства массовой информации» </vt:lpstr>
      <vt:lpstr>РАСХОДЫ БОЛЬШЕБЕРЕЗНИКОВСКОГО БЮДЖЕТА ПО РАЗДЕЛУ 12 «СРЕДСТВА МАССОВОЙ ИНФОРМАЦИИ В 2016-2020ГГ. (ТЫС.РУБЛЕЙ)</vt:lpstr>
      <vt:lpstr>Подразделы раздела 13  «Обслуживание государственного и  муниципального долга»</vt:lpstr>
      <vt:lpstr>Расходы Большеберезниковского бюджета по разделу 13 «Обслуживание государственного и муниципального долга в 2016-2020 гг.</vt:lpstr>
      <vt:lpstr>Подразделы раздела 14  «Межбюджетные трансферты»</vt:lpstr>
      <vt:lpstr>Расходы Большеберезниковского бюджета по разделу 14 «Межбюджетные трансферты»  в 2016-2020 гг. (тыс. рублей)</vt:lpstr>
      <vt:lpstr>Муниципальные программы по Большеберезниковскому муниципальному району на 2018 – 2020 годы</vt:lpstr>
      <vt:lpstr>Структура расходов бюджета Большеберезниковского муниципального района по видам расходов (тыс. рублей)</vt:lpstr>
      <vt:lpstr>5. Взаимодействие с общественностью</vt:lpstr>
      <vt:lpstr>Оглавление раздела</vt:lpstr>
      <vt:lpstr>1. Грантовая поддержка местных инициатив граждан, проживающих в сельской местности</vt:lpstr>
      <vt:lpstr>     2.   Публичные слушания </vt:lpstr>
      <vt:lpstr>3.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982</cp:revision>
  <dcterms:created xsi:type="dcterms:W3CDTF">2015-05-12T06:50:54Z</dcterms:created>
  <dcterms:modified xsi:type="dcterms:W3CDTF">2017-12-30T07:50:32Z</dcterms:modified>
</cp:coreProperties>
</file>