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7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61" r:id="rId15"/>
    <p:sldId id="362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09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200 077</a:t>
                    </a:r>
                    <a:r>
                      <a:rPr lang="ru-RU" b="1" dirty="0" smtClean="0"/>
                      <a:t>,</a:t>
                    </a:r>
                    <a:r>
                      <a:rPr lang="en-US" b="1" dirty="0" smtClean="0"/>
                      <a:t>9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204 196,3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4 118,4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3.6664486999999673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194 964,0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198 030,8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3 066,8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40.238376341000567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72784896"/>
        <c:axId val="73384704"/>
      </c:barChart>
      <c:catAx>
        <c:axId val="727848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384704"/>
        <c:crosses val="autoZero"/>
        <c:auto val="1"/>
        <c:lblAlgn val="ctr"/>
        <c:lblOffset val="100"/>
      </c:catAx>
      <c:valAx>
        <c:axId val="73384704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72784896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513"/>
          <c:h val="7.7402370158276237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194 964,0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Lbls>
            <c:showVal val="1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16 623,8</c:v>
                  </c:pt>
                  <c:pt idx="1">
                    <c:v>3 680,7</c:v>
                  </c:pt>
                  <c:pt idx="2">
                    <c:v>3 245,1</c:v>
                  </c:pt>
                  <c:pt idx="3">
                    <c:v>956,8</c:v>
                  </c:pt>
                  <c:pt idx="4">
                    <c:v>3 858,9</c:v>
                  </c:pt>
                  <c:pt idx="5">
                    <c:v>166 598,7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8.5265997825239523</c:v>
                </c:pt>
                <c:pt idx="1">
                  <c:v>1.8878869945220655</c:v>
                </c:pt>
                <c:pt idx="2">
                  <c:v>1.6644611312857764</c:v>
                </c:pt>
                <c:pt idx="3">
                  <c:v>0.49075726800845282</c:v>
                </c:pt>
                <c:pt idx="4">
                  <c:v>1.9792884840278209</c:v>
                </c:pt>
                <c:pt idx="5">
                  <c:v>85.451006339631917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26171.94940000002</c:v>
                </c:pt>
                <c:pt idx="1">
                  <c:v>18210.017899999999</c:v>
                </c:pt>
                <c:pt idx="2">
                  <c:v>40310.793299999998</c:v>
                </c:pt>
                <c:pt idx="3">
                  <c:v>59891.330700000006</c:v>
                </c:pt>
                <c:pt idx="4">
                  <c:v>38588.919200000011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188100.55669999993</c:v>
                </c:pt>
                <c:pt idx="1">
                  <c:v>155446.08779999998</c:v>
                </c:pt>
                <c:pt idx="2">
                  <c:v>238352.49919999993</c:v>
                </c:pt>
                <c:pt idx="3">
                  <c:v>258988.39230000001</c:v>
                </c:pt>
                <c:pt idx="4">
                  <c:v>245064.0441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1388847.1795000006</c:v>
                </c:pt>
                <c:pt idx="1">
                  <c:v>1518691.3150000002</c:v>
                </c:pt>
                <c:pt idx="2">
                  <c:v>1494339.5898000004</c:v>
                </c:pt>
                <c:pt idx="3">
                  <c:v>1721681.0551</c:v>
                </c:pt>
                <c:pt idx="4">
                  <c:v>1665987.5062000002</c:v>
                </c:pt>
              </c:numCache>
            </c:numRef>
          </c:val>
        </c:ser>
        <c:shape val="pyramid"/>
        <c:axId val="74094080"/>
        <c:axId val="74095616"/>
        <c:axId val="0"/>
      </c:bar3DChart>
      <c:catAx>
        <c:axId val="74094080"/>
        <c:scaling>
          <c:orientation val="minMax"/>
        </c:scaling>
        <c:axPos val="b"/>
        <c:numFmt formatCode="General" sourceLinked="1"/>
        <c:tickLblPos val="nextTo"/>
        <c:crossAx val="74095616"/>
        <c:crosses val="autoZero"/>
        <c:auto val="1"/>
        <c:lblAlgn val="ctr"/>
        <c:lblOffset val="100"/>
      </c:catAx>
      <c:valAx>
        <c:axId val="74095616"/>
        <c:scaling>
          <c:orientation val="minMax"/>
        </c:scaling>
        <c:axPos val="l"/>
        <c:majorGridlines/>
        <c:numFmt formatCode="0.0" sourceLinked="1"/>
        <c:tickLblPos val="nextTo"/>
        <c:crossAx val="74094080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2015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General</c:formatCode>
                <c:ptCount val="4"/>
                <c:pt idx="0">
                  <c:v>3641.2</c:v>
                </c:pt>
                <c:pt idx="1">
                  <c:v>38262.699999999997</c:v>
                </c:pt>
                <c:pt idx="2">
                  <c:v>104459.4</c:v>
                </c:pt>
                <c:pt idx="3">
                  <c:v>1719.9</c:v>
                </c:pt>
              </c:numCache>
            </c:numRef>
          </c:val>
        </c:ser>
        <c:firstSliceAng val="0"/>
      </c:pieChart>
    </c:plotArea>
    <c:legend>
      <c:legendPos val="l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Лист4!$D$5:$D$8</c:f>
              <c:numCache>
                <c:formatCode>0.0</c:formatCode>
                <c:ptCount val="4"/>
                <c:pt idx="0">
                  <c:v>29224.5</c:v>
                </c:pt>
                <c:pt idx="1">
                  <c:v>28300.6</c:v>
                </c:pt>
                <c:pt idx="2">
                  <c:v>114455.9</c:v>
                </c:pt>
                <c:pt idx="3" formatCode="General">
                  <c:v>193.7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39017.9</c:v>
                </c:pt>
                <c:pt idx="1">
                  <c:v>25263.599999999991</c:v>
                </c:pt>
                <c:pt idx="2">
                  <c:v>101588.7</c:v>
                </c:pt>
                <c:pt idx="3" formatCode="General">
                  <c:v>812.4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2017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3786214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1935" y="1361644"/>
          <a:ext cx="4786346" cy="5210628"/>
        </p:xfrm>
        <a:graphic>
          <a:graphicData uri="http://schemas.openxmlformats.org/drawingml/2006/table">
            <a:tbl>
              <a:tblPr/>
              <a:tblGrid>
                <a:gridCol w="3390328"/>
                <a:gridCol w="732974"/>
                <a:gridCol w="663044"/>
              </a:tblGrid>
              <a:tr h="18521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194 964,0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28 365,3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96,0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16 623,8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94,2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3 680,7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3 680,7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3 245,1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956,8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90,4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427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1 290,0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217,1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170,5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3547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2 119,6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-89,8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0128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166 598,7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166 682,6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39 017,9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25 263,6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101 588,7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812,4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501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бюджетов муниципальных районов от возврата иными организациями остатков субсидий прошлых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119,5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3582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прощлых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-203,4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2013-2017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2017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5027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198,0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Жилищное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Благоустройство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124,1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037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59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99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16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75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2015-2017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197 372,2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210 694,0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198 030,8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037,5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33 223,9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28 706,1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871,7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2 038,6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2 111,6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142,8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11 133,4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6 582,8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126 082,7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127 900,9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124 147,6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7 778,8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6 734,2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12 194,1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15 891,1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14 905,1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17 872,1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433,8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2 278,3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1 855,5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2015-2017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15 611,2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16 675,4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15 795,7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454,9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2 629,5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2 289,7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565,0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972,5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10 122,7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9 902,5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615,3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533,0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256,9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1 425,6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385,3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85720" y="1214422"/>
          <a:ext cx="8572559" cy="4892925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8106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8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3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92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0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52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6 876,5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10 865,4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5 928,6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3 022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4 676,2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2 647,2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1 513,5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680,9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441,8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3 173,5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4 233,9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3 281,4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126 082,7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124 147,7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20 036,9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18 936,2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21 547,6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101 482,8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104 407,3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86 676,8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11 426,5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3 455,4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3 496,3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3 575,9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1 107,6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1 061,1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12 194,1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8 885,2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3 308,9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15 891,1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14 905,1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17 872,1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1 361,7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1 267,6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5 224,5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4 874,5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8 426,9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9 304,9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8 763,0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7 928,6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3 433,8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3 433,8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Бюджетные инвестиции в спортивные объекты за 2017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14554"/>
          <a:ext cx="8329642" cy="993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2320"/>
                <a:gridCol w="1357322"/>
              </a:tblGrid>
              <a:tr h="99377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Плоскостное спортивное сооружение МБОУ «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Большеберезниковская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средняя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общеобразовательная  школа» </a:t>
                      </a:r>
                      <a:r>
                        <a:rPr lang="ru-RU" sz="18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4 733,3 тыс. рублей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071678"/>
          <a:ext cx="350046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428992" y="2143117"/>
          <a:ext cx="2924175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6072198" y="2071678"/>
          <a:ext cx="285750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48 083,2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172 174,7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166 682,6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2015-2017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197 372,2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210 694,1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198 030,8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145 843,8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2017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4605359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2017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2017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на 2016-2019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114 313,2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113 604,6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«Жилище" на 2015-2020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8 272,6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8 272,6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2014-2018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16 421,0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15 478,0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94,3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2014 - 2017 годы и  на период до 2020 года"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«Переселение граждан из аварийного жилищного  фонда»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203,9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203,9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«Повышение эффективности управления муниципальными финансами в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период до 2018 года»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3 949,7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3 898,6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физической культуры и спорта 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2016-2019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5 360,6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4 830,7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90,1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транспортной инфраструктуры, автомобильных дорог и дорожного хозяйства  на 2016-2019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5 353,7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2647,2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153 985,7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96,8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4034</TotalTime>
  <Words>2170</Words>
  <Application>Microsoft Office PowerPoint</Application>
  <PresentationFormat>Экран (4:3)</PresentationFormat>
  <Paragraphs>638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2017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2013-2017 годы</vt:lpstr>
      <vt:lpstr>Характеристика расходной части бюджета Большеберезниковского муниципального района в 2017 году </vt:lpstr>
      <vt:lpstr>Слайд 11</vt:lpstr>
      <vt:lpstr>Динамика расходов бюджета Большеберезниковского  муниципального района за 2015-2017 годы</vt:lpstr>
      <vt:lpstr>Динамика расходов бюджета Большеберезниковского  муниципального района (на душу населения) за 2015-2017 годы</vt:lpstr>
      <vt:lpstr>Сельское хозяйство</vt:lpstr>
      <vt:lpstr>Расходы Дорожного фонда Большеберезниковского муниципального района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Бюджетные инвестиции в спортивные объекты за 2017 год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2015-2017 годы (тыс. рублей)</vt:lpstr>
      <vt:lpstr>Финансирование муниципальных программ за 2017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723</cp:revision>
  <dcterms:created xsi:type="dcterms:W3CDTF">2015-05-12T06:50:54Z</dcterms:created>
  <dcterms:modified xsi:type="dcterms:W3CDTF">2019-04-22T06:17:53Z</dcterms:modified>
</cp:coreProperties>
</file>