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27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61" r:id="rId15"/>
    <p:sldId id="362" r:id="rId16"/>
    <p:sldId id="364" r:id="rId17"/>
    <p:sldId id="365" r:id="rId18"/>
    <p:sldId id="366" r:id="rId19"/>
    <p:sldId id="367" r:id="rId20"/>
    <p:sldId id="368" r:id="rId21"/>
    <p:sldId id="369" r:id="rId22"/>
    <p:sldId id="370" r:id="rId23"/>
    <p:sldId id="371" r:id="rId24"/>
    <p:sldId id="372" r:id="rId25"/>
    <p:sldId id="37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B808A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ilesrv\public1$\&#1054;&#1090;&#1076;&#1077;&#1083;%20&#1089;&#1074;&#1086;&#1076;&#1072;%20&#1073;&#1102;&#1076;&#1078;&#1077;&#1090;&#1072;,%20&#1087;&#1088;&#1077;&#1076;&#1074;&#1072;&#1088;&#1080;&#1090;&#1077;&#1083;&#1100;&#1085;&#1086;&#1075;&#1086;%20&#1080;%20&#1090;&#1077;&#1082;&#1091;&#1097;&#1077;&#1075;&#1086;%20&#1072;&#1085;&#1072;&#1083;&#1080;&#1079;&#1072;\&#1070;&#1090;&#1082;&#1080;&#1085;&#1072;%20&#1058;.&#1055;\&#1053;&#1086;&#1074;&#1072;&#1103;%20&#1087;&#1072;&#1087;&#1082;&#1072;\&#1044;&#1083;&#1103;%20&#1087;&#1088;&#1077;&#1079;&#1077;&#1085;&#1090;&#1072;&#1094;&#1080;&#1080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 b="0">
                <a:latin typeface="Times New Roman" pitchFamily="18" charset="0"/>
                <a:cs typeface="Times New Roman" pitchFamily="18" charset="0"/>
              </a:defRPr>
            </a:pP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1200" b="0" dirty="0">
                <a:latin typeface="Times New Roman" pitchFamily="18" charset="0"/>
                <a:cs typeface="Times New Roman" pitchFamily="18" charset="0"/>
              </a:rPr>
              <a:t>рублей</a:t>
            </a:r>
          </a:p>
        </c:rich>
      </c:tx>
      <c:layout>
        <c:manualLayout>
          <c:xMode val="edge"/>
          <c:yMode val="edge"/>
          <c:x val="4.7754087665039099E-3"/>
          <c:y val="2.8282828282828291E-2"/>
        </c:manualLayout>
      </c:layout>
      <c:overlay val="1"/>
    </c:title>
    <c:plotArea>
      <c:layout/>
      <c:barChart>
        <c:barDir val="col"/>
        <c:grouping val="clustered"/>
        <c:ser>
          <c:idx val="0"/>
          <c:order val="0"/>
          <c:tx>
            <c:v>Уточненный план</c:v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200 077</a:t>
                    </a:r>
                    <a:r>
                      <a:rPr lang="ru-RU" b="1" dirty="0" smtClean="0"/>
                      <a:t>,</a:t>
                    </a:r>
                    <a:r>
                      <a:rPr lang="en-US" b="1" dirty="0" smtClean="0"/>
                      <a:t>9</a:t>
                    </a:r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204 196,3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4 118,4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Лист2!$B$3:$B$5</c:f>
              <c:numCache>
                <c:formatCode>#,##0.0</c:formatCode>
                <c:ptCount val="3"/>
                <c:pt idx="0">
                  <c:v>38.649311381100013</c:v>
                </c:pt>
                <c:pt idx="1">
                  <c:v>42.315760051099844</c:v>
                </c:pt>
                <c:pt idx="2">
                  <c:v>3.6664486999999668</c:v>
                </c:pt>
              </c:numCache>
            </c:numRef>
          </c:val>
        </c:ser>
        <c:ser>
          <c:idx val="1"/>
          <c:order val="1"/>
          <c:tx>
            <c:v>Исполнено</c:v>
          </c:tx>
          <c:spPr>
            <a:solidFill>
              <a:srgbClr val="FDFDBB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194 964,0</a:t>
                    </a:r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198 030,8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3 066,8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Лист2!$C$3:$C$5</c:f>
              <c:numCache>
                <c:formatCode>#,##0.0</c:formatCode>
                <c:ptCount val="3"/>
                <c:pt idx="0">
                  <c:v>36.945988700000001</c:v>
                </c:pt>
                <c:pt idx="1">
                  <c:v>40.238376341000574</c:v>
                </c:pt>
                <c:pt idx="2">
                  <c:v>3.2923876000000099</c:v>
                </c:pt>
              </c:numCache>
            </c:numRef>
          </c:val>
        </c:ser>
        <c:dLbls>
          <c:showVal val="1"/>
        </c:dLbls>
        <c:axId val="72768512"/>
        <c:axId val="73450240"/>
      </c:barChart>
      <c:catAx>
        <c:axId val="7276851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450240"/>
        <c:crosses val="autoZero"/>
        <c:auto val="1"/>
        <c:lblAlgn val="ctr"/>
        <c:lblOffset val="100"/>
      </c:catAx>
      <c:valAx>
        <c:axId val="73450240"/>
        <c:scaling>
          <c:orientation val="minMax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.0" sourceLinked="1"/>
        <c:tickLblPos val="low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>
                <a:solidFill>
                  <a:sysClr val="windowText" lastClr="000000"/>
                </a:solidFill>
              </a:defRPr>
            </a:pPr>
            <a:endParaRPr lang="ru-RU"/>
          </a:p>
        </c:txPr>
        <c:crossAx val="72768512"/>
        <c:crosses val="autoZero"/>
        <c:crossBetween val="between"/>
      </c:valAx>
      <c:spPr>
        <a:noFill/>
        <a:ln>
          <a:noFill/>
        </a:ln>
      </c:spPr>
    </c:plotArea>
    <c:legend>
      <c:legendPos val="t"/>
      <c:layout>
        <c:manualLayout>
          <c:xMode val="edge"/>
          <c:yMode val="edge"/>
          <c:x val="0.21887592324204255"/>
          <c:y val="2.4242424242424229E-2"/>
          <c:w val="0.66344972533083524"/>
          <c:h val="7.7402370158276265E-2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spPr>
    <a:solidFill>
      <a:schemeClr val="bg1"/>
    </a:solidFill>
    <a:ln>
      <a:solidFill>
        <a:schemeClr val="bg1"/>
      </a:solidFill>
    </a:ln>
  </c:sp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194 964,0</a:t>
            </a:r>
            <a:endParaRPr lang="en-US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Лист2!$D$27</c:f>
              <c:strCache>
                <c:ptCount val="1"/>
                <c:pt idx="0">
                  <c:v>%</c:v>
                </c:pt>
              </c:strCache>
            </c:strRef>
          </c:tx>
          <c:dLbls>
            <c:showVal val="1"/>
            <c:showLeaderLines val="1"/>
          </c:dLbls>
          <c:cat>
            <c:multiLvlStrRef>
              <c:f>Лист2!$B$28:$C$33</c:f>
              <c:multiLvlStrCache>
                <c:ptCount val="6"/>
                <c:lvl>
                  <c:pt idx="0">
                    <c:v>16 623,8</c:v>
                  </c:pt>
                  <c:pt idx="1">
                    <c:v>3 680,7</c:v>
                  </c:pt>
                  <c:pt idx="2">
                    <c:v>3 245,1</c:v>
                  </c:pt>
                  <c:pt idx="3">
                    <c:v>956,8</c:v>
                  </c:pt>
                  <c:pt idx="4">
                    <c:v>3 858,9</c:v>
                  </c:pt>
                  <c:pt idx="5">
                    <c:v>166 598,7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Лист2!$D$28:$D$33</c:f>
              <c:numCache>
                <c:formatCode>0.0</c:formatCode>
                <c:ptCount val="6"/>
                <c:pt idx="0">
                  <c:v>8.5265997825239523</c:v>
                </c:pt>
                <c:pt idx="1">
                  <c:v>1.8878869945220655</c:v>
                </c:pt>
                <c:pt idx="2">
                  <c:v>1.6644611312857767</c:v>
                </c:pt>
                <c:pt idx="3">
                  <c:v>0.49075726800845282</c:v>
                </c:pt>
                <c:pt idx="4">
                  <c:v>1.9792884840278211</c:v>
                </c:pt>
                <c:pt idx="5">
                  <c:v>85.451006339631903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Лист1!$A$8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Лист1!$B$8:$F$8</c:f>
              <c:numCache>
                <c:formatCode>0.0</c:formatCode>
                <c:ptCount val="5"/>
                <c:pt idx="0">
                  <c:v>26171.94940000002</c:v>
                </c:pt>
                <c:pt idx="1">
                  <c:v>18210.017899999999</c:v>
                </c:pt>
                <c:pt idx="2">
                  <c:v>40310.793299999998</c:v>
                </c:pt>
                <c:pt idx="3">
                  <c:v>59891.330700000006</c:v>
                </c:pt>
                <c:pt idx="4">
                  <c:v>38588.919200000011</c:v>
                </c:pt>
              </c:numCache>
            </c:numRef>
          </c:val>
        </c:ser>
        <c:ser>
          <c:idx val="1"/>
          <c:order val="1"/>
          <c:tx>
            <c:strRef>
              <c:f>Лист1!$A$9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Лист1!$B$9:$F$9</c:f>
              <c:numCache>
                <c:formatCode>0.0</c:formatCode>
                <c:ptCount val="5"/>
                <c:pt idx="0">
                  <c:v>188100.5566999999</c:v>
                </c:pt>
                <c:pt idx="1">
                  <c:v>155446.08779999998</c:v>
                </c:pt>
                <c:pt idx="2">
                  <c:v>238352.4991999999</c:v>
                </c:pt>
                <c:pt idx="3">
                  <c:v>258988.39230000001</c:v>
                </c:pt>
                <c:pt idx="4">
                  <c:v>245064.0441</c:v>
                </c:pt>
              </c:numCache>
            </c:numRef>
          </c:val>
        </c:ser>
        <c:ser>
          <c:idx val="2"/>
          <c:order val="2"/>
          <c:tx>
            <c:strRef>
              <c:f>Лист1!$A$10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Лист1!$B$10:$F$10</c:f>
              <c:numCache>
                <c:formatCode>0.0</c:formatCode>
                <c:ptCount val="5"/>
                <c:pt idx="0">
                  <c:v>1388847.179500001</c:v>
                </c:pt>
                <c:pt idx="1">
                  <c:v>1518691.3150000002</c:v>
                </c:pt>
                <c:pt idx="2">
                  <c:v>1494339.5898000007</c:v>
                </c:pt>
                <c:pt idx="3">
                  <c:v>1721681.0551</c:v>
                </c:pt>
                <c:pt idx="4">
                  <c:v>1665987.5062000002</c:v>
                </c:pt>
              </c:numCache>
            </c:numRef>
          </c:val>
        </c:ser>
        <c:shape val="pyramid"/>
        <c:axId val="73696768"/>
        <c:axId val="73698304"/>
        <c:axId val="0"/>
      </c:bar3DChart>
      <c:catAx>
        <c:axId val="73696768"/>
        <c:scaling>
          <c:orientation val="minMax"/>
        </c:scaling>
        <c:axPos val="b"/>
        <c:numFmt formatCode="General" sourceLinked="1"/>
        <c:tickLblPos val="nextTo"/>
        <c:crossAx val="73698304"/>
        <c:crosses val="autoZero"/>
        <c:auto val="1"/>
        <c:lblAlgn val="ctr"/>
        <c:lblOffset val="100"/>
      </c:catAx>
      <c:valAx>
        <c:axId val="73698304"/>
        <c:scaling>
          <c:orientation val="minMax"/>
        </c:scaling>
        <c:axPos val="l"/>
        <c:majorGridlines/>
        <c:numFmt formatCode="0.0" sourceLinked="1"/>
        <c:tickLblPos val="nextTo"/>
        <c:crossAx val="73696768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2015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General</c:formatCode>
                <c:ptCount val="4"/>
                <c:pt idx="0">
                  <c:v>3641.2</c:v>
                </c:pt>
                <c:pt idx="1">
                  <c:v>38262.699999999997</c:v>
                </c:pt>
                <c:pt idx="2">
                  <c:v>104459.4</c:v>
                </c:pt>
                <c:pt idx="3">
                  <c:v>1719.9</c:v>
                </c:pt>
              </c:numCache>
            </c:numRef>
          </c:val>
        </c:ser>
        <c:firstSliceAng val="0"/>
      </c:pieChart>
    </c:plotArea>
    <c:legend>
      <c:legendPos val="l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Лист4!$D$4</c:f>
              <c:strCache>
                <c:ptCount val="1"/>
                <c:pt idx="0">
                  <c:v>2016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Лист4!$D$5:$D$8</c:f>
              <c:numCache>
                <c:formatCode>0.0</c:formatCode>
                <c:ptCount val="4"/>
                <c:pt idx="0">
                  <c:v>29224.5</c:v>
                </c:pt>
                <c:pt idx="1">
                  <c:v>28300.6</c:v>
                </c:pt>
                <c:pt idx="2">
                  <c:v>114455.9</c:v>
                </c:pt>
                <c:pt idx="3" formatCode="General">
                  <c:v>193.7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2017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Лист4!$E$5:$E$8</c:f>
              <c:numCache>
                <c:formatCode>0.0</c:formatCode>
                <c:ptCount val="4"/>
                <c:pt idx="0">
                  <c:v>39017.9</c:v>
                </c:pt>
                <c:pt idx="1">
                  <c:v>25263.599999999988</c:v>
                </c:pt>
                <c:pt idx="2">
                  <c:v>101588.7</c:v>
                </c:pt>
                <c:pt idx="3" formatCode="General">
                  <c:v>812.4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en-US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проекту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>
            <p:ph idx="1"/>
          </p:nvPr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2017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428736"/>
          <a:ext cx="3786214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071935" y="1361644"/>
          <a:ext cx="4786346" cy="5210628"/>
        </p:xfrm>
        <a:graphic>
          <a:graphicData uri="http://schemas.openxmlformats.org/drawingml/2006/table">
            <a:tbl>
              <a:tblPr/>
              <a:tblGrid>
                <a:gridCol w="3390328"/>
                <a:gridCol w="732974"/>
                <a:gridCol w="663044"/>
              </a:tblGrid>
              <a:tr h="185210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ИТОГО ДОХОДОВ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194 964,0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97,4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28 365,3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96,0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16 623,8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94,2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3 680,7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3 680,7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3 245,1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98,5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956,8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90,4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427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1 290,0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111,4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79,9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97,5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041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оказания платных услуг (работ) и компенсации затрат государства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217,1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170,5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3547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2 119,6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-89,8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0128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166 598,7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97,7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041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166 682,6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97,7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39 017,9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25 263,6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88,7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101 588,7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812,4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501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бюджетов муниципальных районов от возврата иными организациями остатков субсидий прошлых 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119,5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43582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Возврат остатков субсидий, субвенций и иных межбюджетных трансфертов, имеющих целевое назначение,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прощлых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-203,4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2013-2017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2017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/>
        </p:nvGraphicFramePr>
        <p:xfrm>
          <a:off x="285687" y="1500174"/>
          <a:ext cx="8644031" cy="5027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198,0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Судебная система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93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588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Жилищное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Благоустройство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124,1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 политика и оздоровление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071546"/>
          <a:ext cx="8858313" cy="30376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8599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999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54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6162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75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r>
                        <a:rPr lang="ru-RU" sz="1200" b="1" i="1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2015-2017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/>
        </p:nvGraphicFramePr>
        <p:xfrm>
          <a:off x="357188" y="1643063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197 372,2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210 694,0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198 030,8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037,5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33 223,9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28 706,1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871,7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2 038,6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2 111,6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142,8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11 133,4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6 582,8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4 285,7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126 082,7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127 900,9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124 147,6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7 778,8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6 734,2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12 194,1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15 891,1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14 905,1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17 872,1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433,8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300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2 278,3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1 855,5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2015-2017 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/>
        </p:nvGraphicFramePr>
        <p:xfrm>
          <a:off x="357158" y="2071678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15 611,2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16 675,4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15 795,7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454,9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2 629,5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2 289,7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565,0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972,5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10 122,7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9 902,5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615,3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533,0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256,9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1 179,7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1 425,6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871,6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385,3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</p:nvPr>
        </p:nvGraphicFramePr>
        <p:xfrm>
          <a:off x="285720" y="1214422"/>
          <a:ext cx="8572559" cy="4892925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8106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8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268,0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3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92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0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752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928802"/>
          <a:ext cx="8858312" cy="2346003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6 876,5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10 865,4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5 928,6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Строительство подъезда от мостового переезда по ул. Луначарского до сельского кладбища в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д.Дегилевка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Гузынского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сельского поселения 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3 022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4 676,2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2 647,2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Капитальный ремонт центральной площади райцентра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1 513,5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6009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Проектирование и строительство (реконструкцию) автомобильных дорог общего пользования регионального и (или) межмуниципального значения и искусственных сооружений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680,9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441,8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3 173,5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4 233,9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3 281,4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126 082,7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127 900,9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124 147,7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20 036,9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18 936,2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21 547,6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101 482,8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104 407,3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86 676,8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11 426,5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3 455,4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3 496,3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3 575,9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1 107,6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1 061,1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920,9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7 778,8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12 194,1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7 778,8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8 885,2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3 308,9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15 891,1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14 905,1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17 872,1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1 361,7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1 267,6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1 516,6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5 224,5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4 874,5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8 426,9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9 304,9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8 763,0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7 928,6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3 433,8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3 433,8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92,3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Бюджетные инвестиции в спортивные объекты за 2017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214554"/>
          <a:ext cx="8329642" cy="993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72320"/>
                <a:gridCol w="1357322"/>
              </a:tblGrid>
              <a:tr h="993772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Плоскостное спортивное сооружение МБОУ «</a:t>
                      </a:r>
                      <a:r>
                        <a:rPr lang="ru-RU" sz="18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Большеберезниковская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средняя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общеобразовательная  школа» </a:t>
                      </a:r>
                      <a:r>
                        <a:rPr lang="ru-RU" sz="18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района»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4 733,3 тыс. рублей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42844" y="2071678"/>
          <a:ext cx="3500462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3428992" y="2143117"/>
          <a:ext cx="2924175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6072198" y="2071678"/>
          <a:ext cx="2857500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48 083,2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5000636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172 174,7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166 682,6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2015-2017 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197 372,2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210 694,1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198 030,8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145 843,8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122 305,6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149 046,6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58,1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75,3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2017 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571612"/>
          <a:ext cx="8715437" cy="4605359"/>
        </p:xfrm>
        <a:graphic>
          <a:graphicData uri="http://schemas.openxmlformats.org/drawingml/2006/table">
            <a:tbl>
              <a:tblPr/>
              <a:tblGrid>
                <a:gridCol w="282157"/>
                <a:gridCol w="5295743"/>
                <a:gridCol w="1065835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2017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2017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образования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 на 2016-2019 годы"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114 313,2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113 604,6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«Жилище" на 2015-2020 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8 272,6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8 272,6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культуры и туризма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районе" на 2014-2018 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16 421,0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15 478,0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94,3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"Устойчивое  развитие сельских  территорий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на 2014 - 2017 годы и  на период до 2020 года"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111,0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111,0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460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«Переселение граждан из аварийного жилищного  фонда»</a:t>
                      </a:r>
                    </a:p>
                    <a:p>
                      <a:pPr algn="l" fontAlgn="b"/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203,9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203,9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«Повышение эффективности управления муниципальными финансами в </a:t>
                      </a:r>
                      <a:r>
                        <a:rPr lang="ru-RU" sz="1000" b="0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период до 2018 года»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3 949,7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3 898,6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«Развитие физической культуры и спорта  </a:t>
                      </a:r>
                      <a:r>
                        <a:rPr lang="ru-RU" sz="1000" b="0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на 2016-2019 годы»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5 360,6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4 830,7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90,1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«Развитие транспортной инфраструктуры, автомобильных дорог и дорожного хозяйства  на 2016-2019 годы»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5 353,7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2647,2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49,4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153 985,7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149 046,6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96,8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4035</TotalTime>
  <Words>2171</Words>
  <Application>Microsoft Office PowerPoint</Application>
  <PresentationFormat>Экран (4:3)</PresentationFormat>
  <Paragraphs>638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Слайд 1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2017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2013-2017 годы</vt:lpstr>
      <vt:lpstr>Характеристика расходной части бюджета Большеберезниковского муниципального района в 2017 году </vt:lpstr>
      <vt:lpstr>Слайд 11</vt:lpstr>
      <vt:lpstr>Динамика расходов бюджета Большеберезниковского  муниципального района за 2015-2017 годы</vt:lpstr>
      <vt:lpstr>Динамика расходов бюджета Большеберезниковского  муниципального района (на душу населения) за 2015-2017 годы</vt:lpstr>
      <vt:lpstr>Сельское хозяйство</vt:lpstr>
      <vt:lpstr>Расходы Дорожного фонда Большеберезниковского муниципального района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Бюджетные инвестиции в спортивные объекты за 2017 год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2015-2017 годы (тыс. рублей)</vt:lpstr>
      <vt:lpstr>Финансирование муниципальных программ за 2017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724</cp:revision>
  <dcterms:created xsi:type="dcterms:W3CDTF">2015-05-12T06:50:54Z</dcterms:created>
  <dcterms:modified xsi:type="dcterms:W3CDTF">2019-04-22T06:22:19Z</dcterms:modified>
</cp:coreProperties>
</file>