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drawings/drawing28.xml" ContentType="application/vnd.openxmlformats-officedocument.drawingml.chartshapes+xml"/>
  <Override PartName="/ppt/charts/chart42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drawings/drawing23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drawings/drawing21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drawings/drawing26.xml" ContentType="application/vnd.openxmlformats-officedocument.drawingml.chartshapes+xml"/>
  <Override PartName="/ppt/charts/chart40.xml" ContentType="application/vnd.openxmlformats-officedocument.drawingml.chart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69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362" r:id="rId28"/>
    <p:sldId id="363" r:id="rId29"/>
    <p:sldId id="411" r:id="rId30"/>
    <p:sldId id="412" r:id="rId31"/>
    <p:sldId id="364" r:id="rId32"/>
    <p:sldId id="365" r:id="rId33"/>
    <p:sldId id="366" r:id="rId34"/>
    <p:sldId id="367" r:id="rId35"/>
    <p:sldId id="368" r:id="rId36"/>
    <p:sldId id="369" r:id="rId37"/>
    <p:sldId id="393" r:id="rId38"/>
    <p:sldId id="370" r:id="rId39"/>
    <p:sldId id="371" r:id="rId40"/>
    <p:sldId id="392" r:id="rId41"/>
    <p:sldId id="372" r:id="rId42"/>
    <p:sldId id="373" r:id="rId43"/>
    <p:sldId id="390" r:id="rId44"/>
    <p:sldId id="391" r:id="rId45"/>
    <p:sldId id="374" r:id="rId46"/>
    <p:sldId id="375" r:id="rId47"/>
    <p:sldId id="376" r:id="rId48"/>
    <p:sldId id="377" r:id="rId49"/>
    <p:sldId id="389" r:id="rId50"/>
    <p:sldId id="378" r:id="rId51"/>
    <p:sldId id="379" r:id="rId52"/>
    <p:sldId id="380" r:id="rId53"/>
    <p:sldId id="381" r:id="rId54"/>
    <p:sldId id="388" r:id="rId55"/>
    <p:sldId id="382" r:id="rId56"/>
    <p:sldId id="383" r:id="rId57"/>
    <p:sldId id="384" r:id="rId58"/>
    <p:sldId id="385" r:id="rId59"/>
    <p:sldId id="386" r:id="rId60"/>
    <p:sldId id="387" r:id="rId61"/>
    <p:sldId id="420" r:id="rId62"/>
    <p:sldId id="413" r:id="rId63"/>
    <p:sldId id="414" r:id="rId64"/>
    <p:sldId id="415" r:id="rId65"/>
    <p:sldId id="416" r:id="rId66"/>
    <p:sldId id="417" r:id="rId67"/>
    <p:sldId id="418" r:id="rId6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0334711286089262"/>
          <c:y val="0.1198467432950195"/>
          <c:w val="0.43276399825021888"/>
          <c:h val="0.79288888888888964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01.01.2016г.'!$B$4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6"/>
              <c:tx>
                <c:rich>
                  <a:bodyPr/>
                  <a:lstStyle/>
                  <a:p>
                    <a:r>
                      <a:rPr lang="en-US" smtClean="0"/>
                      <a:t>15870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7"/>
              <c:tx>
                <c:rich>
                  <a:bodyPr/>
                  <a:lstStyle/>
                  <a:p>
                    <a:r>
                      <a:rPr lang="en-US" smtClean="0"/>
                      <a:t>1526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0"/>
              <c:tx>
                <c:rich>
                  <a:bodyPr/>
                  <a:lstStyle/>
                  <a:p>
                    <a:r>
                      <a:rPr lang="en-US" smtClean="0"/>
                      <a:t>9996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tx>
                <c:rich>
                  <a:bodyPr/>
                  <a:lstStyle/>
                  <a:p>
                    <a:r>
                      <a:rPr lang="en-US" smtClean="0"/>
                      <a:t>2067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3"/>
              <c:tx>
                <c:rich>
                  <a:bodyPr/>
                  <a:lstStyle/>
                  <a:p>
                    <a:r>
                      <a:rPr lang="en-US" smtClean="0"/>
                      <a:t>1213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01.01.2016г.'!$A$5:$A$20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01.01.2016г.'!$B$5:$B$20</c:f>
              <c:numCache>
                <c:formatCode>General</c:formatCode>
                <c:ptCount val="16"/>
                <c:pt idx="0">
                  <c:v>177300.3</c:v>
                </c:pt>
                <c:pt idx="1">
                  <c:v>15029.6</c:v>
                </c:pt>
                <c:pt idx="2">
                  <c:v>1682.2</c:v>
                </c:pt>
                <c:pt idx="3">
                  <c:v>1405.3</c:v>
                </c:pt>
                <c:pt idx="4">
                  <c:v>1652.7</c:v>
                </c:pt>
                <c:pt idx="5">
                  <c:v>1803.3</c:v>
                </c:pt>
                <c:pt idx="6">
                  <c:v>15870</c:v>
                </c:pt>
                <c:pt idx="7">
                  <c:v>1526</c:v>
                </c:pt>
                <c:pt idx="8">
                  <c:v>1333.6</c:v>
                </c:pt>
                <c:pt idx="9">
                  <c:v>1627.3</c:v>
                </c:pt>
                <c:pt idx="10">
                  <c:v>9996</c:v>
                </c:pt>
                <c:pt idx="11">
                  <c:v>2067</c:v>
                </c:pt>
                <c:pt idx="12">
                  <c:v>2080.5</c:v>
                </c:pt>
                <c:pt idx="13">
                  <c:v>1213</c:v>
                </c:pt>
                <c:pt idx="14">
                  <c:v>1584.3</c:v>
                </c:pt>
                <c:pt idx="15">
                  <c:v>1956.3</c:v>
                </c:pt>
              </c:numCache>
            </c:numRef>
          </c:val>
        </c:ser>
        <c:axId val="73041792"/>
        <c:axId val="73043328"/>
      </c:barChart>
      <c:catAx>
        <c:axId val="73041792"/>
        <c:scaling>
          <c:orientation val="minMax"/>
        </c:scaling>
        <c:axPos val="l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043328"/>
        <c:crosses val="autoZero"/>
        <c:auto val="1"/>
        <c:lblAlgn val="ctr"/>
        <c:lblOffset val="100"/>
      </c:catAx>
      <c:valAx>
        <c:axId val="73043328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041792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01.01.2016г.'!$C$4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6"/>
              <c:tx>
                <c:rich>
                  <a:bodyPr/>
                  <a:lstStyle/>
                  <a:p>
                    <a:r>
                      <a:rPr lang="en-US" smtClean="0"/>
                      <a:t>16001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tx>
                <c:rich>
                  <a:bodyPr/>
                  <a:lstStyle/>
                  <a:p>
                    <a:r>
                      <a:rPr lang="en-US" smtClean="0"/>
                      <a:t>2425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01.01.2016г.'!$C$5:$C$20</c:f>
              <c:numCache>
                <c:formatCode>General</c:formatCode>
                <c:ptCount val="16"/>
                <c:pt idx="0">
                  <c:v>197372.2</c:v>
                </c:pt>
                <c:pt idx="1">
                  <c:v>20342.2</c:v>
                </c:pt>
                <c:pt idx="2">
                  <c:v>1971.1</c:v>
                </c:pt>
                <c:pt idx="3">
                  <c:v>2502.9</c:v>
                </c:pt>
                <c:pt idx="4">
                  <c:v>1987.8</c:v>
                </c:pt>
                <c:pt idx="5">
                  <c:v>2045.1</c:v>
                </c:pt>
                <c:pt idx="6">
                  <c:v>16001</c:v>
                </c:pt>
                <c:pt idx="7">
                  <c:v>1904.7</c:v>
                </c:pt>
                <c:pt idx="8">
                  <c:v>1564.9</c:v>
                </c:pt>
                <c:pt idx="9">
                  <c:v>1860.5</c:v>
                </c:pt>
                <c:pt idx="10">
                  <c:v>10209.6</c:v>
                </c:pt>
                <c:pt idx="11">
                  <c:v>2425</c:v>
                </c:pt>
                <c:pt idx="12">
                  <c:v>2331.1</c:v>
                </c:pt>
                <c:pt idx="13">
                  <c:v>1405.2</c:v>
                </c:pt>
                <c:pt idx="14">
                  <c:v>1116.9000000000001</c:v>
                </c:pt>
                <c:pt idx="15">
                  <c:v>2030.3</c:v>
                </c:pt>
              </c:numCache>
            </c:numRef>
          </c:val>
        </c:ser>
        <c:axId val="73071616"/>
        <c:axId val="73093888"/>
      </c:barChart>
      <c:catAx>
        <c:axId val="73071616"/>
        <c:scaling>
          <c:orientation val="minMax"/>
        </c:scaling>
        <c:delete val="1"/>
        <c:axPos val="l"/>
        <c:tickLblPos val="none"/>
        <c:crossAx val="73093888"/>
        <c:crosses val="autoZero"/>
        <c:auto val="1"/>
        <c:lblAlgn val="ctr"/>
        <c:lblOffset val="100"/>
      </c:catAx>
      <c:valAx>
        <c:axId val="73093888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071616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dirty="0"/>
              <a:t>Доходы</a:t>
            </a:r>
          </a:p>
        </c:rich>
      </c:tx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01.08.2016г.'!$B$5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'исполнение на 01.08.2016г.'!$A$6:$A$21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01.08.2016г.'!$B$6:$B$21</c:f>
              <c:numCache>
                <c:formatCode>General</c:formatCode>
                <c:ptCount val="16"/>
                <c:pt idx="0">
                  <c:v>129996.1</c:v>
                </c:pt>
                <c:pt idx="1">
                  <c:v>5015.2</c:v>
                </c:pt>
                <c:pt idx="2" formatCode="0.0">
                  <c:v>1134</c:v>
                </c:pt>
                <c:pt idx="3">
                  <c:v>1089.7</c:v>
                </c:pt>
                <c:pt idx="4">
                  <c:v>1074.3</c:v>
                </c:pt>
                <c:pt idx="5">
                  <c:v>1068.5999999999999</c:v>
                </c:pt>
                <c:pt idx="6">
                  <c:v>945.8</c:v>
                </c:pt>
                <c:pt idx="7">
                  <c:v>818.1</c:v>
                </c:pt>
                <c:pt idx="8">
                  <c:v>906.2</c:v>
                </c:pt>
                <c:pt idx="9">
                  <c:v>951.7</c:v>
                </c:pt>
                <c:pt idx="10">
                  <c:v>872.5</c:v>
                </c:pt>
                <c:pt idx="11" formatCode="0.0">
                  <c:v>985</c:v>
                </c:pt>
                <c:pt idx="12">
                  <c:v>1220.4000000000001</c:v>
                </c:pt>
                <c:pt idx="13">
                  <c:v>815.9</c:v>
                </c:pt>
                <c:pt idx="14">
                  <c:v>340.4</c:v>
                </c:pt>
                <c:pt idx="15">
                  <c:v>1377.2</c:v>
                </c:pt>
              </c:numCache>
            </c:numRef>
          </c:val>
        </c:ser>
        <c:axId val="73114368"/>
        <c:axId val="73115904"/>
      </c:barChart>
      <c:catAx>
        <c:axId val="73114368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73115904"/>
        <c:crosses val="autoZero"/>
        <c:auto val="1"/>
        <c:lblAlgn val="ctr"/>
        <c:lblOffset val="100"/>
      </c:catAx>
      <c:valAx>
        <c:axId val="73115904"/>
        <c:scaling>
          <c:orientation val="minMax"/>
        </c:scaling>
        <c:axPos val="b"/>
        <c:majorGridlines/>
        <c:numFmt formatCode="General" sourceLinked="1"/>
        <c:tickLblPos val="nextTo"/>
        <c:crossAx val="7311436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9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01.08.2016г.'!$C$5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01.08.2016г.'!$C$6:$C$21</c:f>
              <c:numCache>
                <c:formatCode>General</c:formatCode>
                <c:ptCount val="16"/>
                <c:pt idx="0">
                  <c:v>118991.7</c:v>
                </c:pt>
                <c:pt idx="1">
                  <c:v>4900.2</c:v>
                </c:pt>
                <c:pt idx="2">
                  <c:v>1081.2</c:v>
                </c:pt>
                <c:pt idx="3">
                  <c:v>785.5</c:v>
                </c:pt>
                <c:pt idx="4">
                  <c:v>1059.2</c:v>
                </c:pt>
                <c:pt idx="5">
                  <c:v>1231.5</c:v>
                </c:pt>
                <c:pt idx="6" formatCode="0.0">
                  <c:v>928</c:v>
                </c:pt>
                <c:pt idx="7">
                  <c:v>805.1</c:v>
                </c:pt>
                <c:pt idx="8">
                  <c:v>880.2</c:v>
                </c:pt>
                <c:pt idx="9">
                  <c:v>912.8</c:v>
                </c:pt>
                <c:pt idx="10">
                  <c:v>826.7</c:v>
                </c:pt>
                <c:pt idx="11">
                  <c:v>978.5</c:v>
                </c:pt>
                <c:pt idx="12">
                  <c:v>1185.7</c:v>
                </c:pt>
                <c:pt idx="13">
                  <c:v>812.4</c:v>
                </c:pt>
                <c:pt idx="14">
                  <c:v>330.9</c:v>
                </c:pt>
                <c:pt idx="15">
                  <c:v>1366.2</c:v>
                </c:pt>
              </c:numCache>
            </c:numRef>
          </c:val>
        </c:ser>
        <c:axId val="73136000"/>
        <c:axId val="73137536"/>
      </c:barChart>
      <c:catAx>
        <c:axId val="73136000"/>
        <c:scaling>
          <c:orientation val="minMax"/>
        </c:scaling>
        <c:delete val="1"/>
        <c:axPos val="l"/>
        <c:tickLblPos val="none"/>
        <c:crossAx val="73137536"/>
        <c:crosses val="autoZero"/>
        <c:auto val="1"/>
        <c:lblAlgn val="ctr"/>
        <c:lblOffset val="100"/>
      </c:catAx>
      <c:valAx>
        <c:axId val="7313753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136000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7093897451690224E-3"/>
                  <c:y val="5.2835807161784758E-2"/>
                </c:manualLayout>
              </c:layout>
              <c:showVal val="1"/>
            </c:dLbl>
            <c:dLbl>
              <c:idx val="1"/>
              <c:layout>
                <c:manualLayout>
                  <c:x val="-5.1281692355070706E-3"/>
                  <c:y val="7.1483739101238258E-2"/>
                </c:manualLayout>
              </c:layout>
              <c:showVal val="1"/>
            </c:dLbl>
            <c:dLbl>
              <c:idx val="2"/>
              <c:layout>
                <c:manualLayout>
                  <c:x val="-1.7093897451690224E-2"/>
                  <c:y val="8.7023682384116077E-2"/>
                </c:manualLayout>
              </c:layout>
              <c:showVal val="1"/>
            </c:dLbl>
            <c:dLbl>
              <c:idx val="3"/>
              <c:layout>
                <c:manualLayout>
                  <c:x val="-1.1965728216183184E-2"/>
                  <c:y val="0.12742753491959855"/>
                </c:manualLayout>
              </c:layout>
              <c:showVal val="1"/>
            </c:dLbl>
            <c:dLbl>
              <c:idx val="4"/>
              <c:layout>
                <c:manualLayout>
                  <c:x val="-5.1281692355070706E-3"/>
                  <c:y val="0.1398594895459010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General</c:formatCode>
                <c:ptCount val="5"/>
                <c:pt idx="0">
                  <c:v>232126.4</c:v>
                </c:pt>
                <c:pt idx="1">
                  <c:v>216815.5</c:v>
                </c:pt>
                <c:pt idx="2">
                  <c:v>193507.4</c:v>
                </c:pt>
                <c:pt idx="3">
                  <c:v>195995.9</c:v>
                </c:pt>
                <c:pt idx="4">
                  <c:v>201596.6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2.7350235922704389E-2"/>
                  <c:y val="3.418787522233134E-2"/>
                </c:manualLayout>
              </c:layout>
              <c:showVal val="1"/>
            </c:dLbl>
            <c:dLbl>
              <c:idx val="1"/>
              <c:layout>
                <c:manualLayout>
                  <c:x val="2.3931456432366313E-2"/>
                  <c:y val="4.0403852535482405E-2"/>
                </c:manualLayout>
              </c:layout>
              <c:showVal val="1"/>
            </c:dLbl>
            <c:dLbl>
              <c:idx val="2"/>
              <c:layout>
                <c:manualLayout>
                  <c:x val="1.0256338471014134E-2"/>
                  <c:y val="5.594379581836037E-2"/>
                </c:manualLayout>
              </c:layout>
              <c:showVal val="1"/>
            </c:dLbl>
            <c:dLbl>
              <c:idx val="3"/>
              <c:layout>
                <c:manualLayout>
                  <c:x val="2.7350235922704389E-2"/>
                  <c:y val="5.9051784474935913E-2"/>
                </c:manualLayout>
              </c:layout>
              <c:showVal val="1"/>
            </c:dLbl>
            <c:dLbl>
              <c:idx val="4"/>
              <c:layout>
                <c:manualLayout>
                  <c:x val="3.2478405158211446E-2"/>
                  <c:y val="5.59437958183603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General</c:formatCode>
                <c:ptCount val="5"/>
                <c:pt idx="0">
                  <c:v>261069.6</c:v>
                </c:pt>
                <c:pt idx="1">
                  <c:v>226433.7</c:v>
                </c:pt>
                <c:pt idx="2">
                  <c:v>194181.4</c:v>
                </c:pt>
                <c:pt idx="3">
                  <c:v>196719.9</c:v>
                </c:pt>
                <c:pt idx="4">
                  <c:v>202320.6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dLbl>
              <c:idx val="0"/>
              <c:layout>
                <c:manualLayout>
                  <c:x val="8.5469487258451118E-3"/>
                  <c:y val="4.351184119205812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General</c:formatCode>
                <c:ptCount val="5"/>
                <c:pt idx="0">
                  <c:v>-28943.200000000001</c:v>
                </c:pt>
                <c:pt idx="1">
                  <c:v>-9618.2000000000007</c:v>
                </c:pt>
                <c:pt idx="2" formatCode="0.0">
                  <c:v>-674</c:v>
                </c:pt>
                <c:pt idx="3" formatCode="0.0">
                  <c:v>-724</c:v>
                </c:pt>
                <c:pt idx="4" formatCode="0.0">
                  <c:v>-724</c:v>
                </c:pt>
              </c:numCache>
            </c:numRef>
          </c:val>
        </c:ser>
        <c:shape val="box"/>
        <c:axId val="74110848"/>
        <c:axId val="74112384"/>
        <c:axId val="0"/>
      </c:bar3DChart>
      <c:catAx>
        <c:axId val="74110848"/>
        <c:scaling>
          <c:orientation val="minMax"/>
        </c:scaling>
        <c:delete val="1"/>
        <c:axPos val="b"/>
        <c:tickLblPos val="none"/>
        <c:crossAx val="74112384"/>
        <c:crosses val="autoZero"/>
        <c:auto val="1"/>
        <c:lblAlgn val="ctr"/>
        <c:lblOffset val="100"/>
      </c:catAx>
      <c:valAx>
        <c:axId val="741123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110848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3047818972299318E-2"/>
                  <c:y val="0.12601051097677862"/>
                </c:manualLayout>
              </c:layout>
              <c:showVal val="1"/>
            </c:dLbl>
            <c:dLbl>
              <c:idx val="1"/>
              <c:layout>
                <c:manualLayout>
                  <c:x val="-9.7858642292245248E-3"/>
                  <c:y val="0.16687878480708521"/>
                </c:manualLayout>
              </c:layout>
              <c:showVal val="1"/>
            </c:dLbl>
            <c:dLbl>
              <c:idx val="2"/>
              <c:layout>
                <c:manualLayout>
                  <c:x val="-1.4678796343836679E-2"/>
                  <c:y val="0.12941620046263763"/>
                </c:manualLayout>
              </c:layout>
              <c:showVal val="1"/>
            </c:dLbl>
            <c:dLbl>
              <c:idx val="3"/>
              <c:layout>
                <c:manualLayout>
                  <c:x val="-1.141684160076192E-2"/>
                  <c:y val="0.13622757943435518"/>
                </c:manualLayout>
              </c:layout>
              <c:showVal val="1"/>
            </c:dLbl>
            <c:dLbl>
              <c:idx val="4"/>
              <c:layout>
                <c:manualLayout>
                  <c:x val="-8.1548868576870985E-3"/>
                  <c:y val="0.14644464789193209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0.0</c:formatCode>
                <c:ptCount val="5"/>
                <c:pt idx="0" formatCode="General">
                  <c:v>177300.3</c:v>
                </c:pt>
                <c:pt idx="1">
                  <c:v>189585.5</c:v>
                </c:pt>
                <c:pt idx="2" formatCode="General">
                  <c:v>165596.5</c:v>
                </c:pt>
                <c:pt idx="3" formatCode="General">
                  <c:v>167404.1</c:v>
                </c:pt>
                <c:pt idx="4">
                  <c:v>171571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 formatCode="General">
                  <c:v>197372.2</c:v>
                </c:pt>
                <c:pt idx="1">
                  <c:v>193276.6</c:v>
                </c:pt>
                <c:pt idx="2" formatCode="General">
                  <c:v>166246.5</c:v>
                </c:pt>
                <c:pt idx="3" formatCode="General">
                  <c:v>168104.1</c:v>
                </c:pt>
                <c:pt idx="4">
                  <c:v>172271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-20071.900000000001</c:v>
                </c:pt>
                <c:pt idx="1">
                  <c:v>-3691.1</c:v>
                </c:pt>
                <c:pt idx="2" formatCode="0.0">
                  <c:v>-650</c:v>
                </c:pt>
                <c:pt idx="3" formatCode="0.0">
                  <c:v>-700</c:v>
                </c:pt>
                <c:pt idx="4" formatCode="0.0">
                  <c:v>-700</c:v>
                </c:pt>
              </c:numCache>
            </c:numRef>
          </c:val>
        </c:ser>
        <c:axId val="74233728"/>
        <c:axId val="74235264"/>
      </c:barChart>
      <c:catAx>
        <c:axId val="74233728"/>
        <c:scaling>
          <c:orientation val="minMax"/>
        </c:scaling>
        <c:delete val="1"/>
        <c:axPos val="b"/>
        <c:tickLblPos val="none"/>
        <c:crossAx val="74235264"/>
        <c:crosses val="autoZero"/>
        <c:auto val="1"/>
        <c:lblAlgn val="ctr"/>
        <c:lblOffset val="100"/>
      </c:catAx>
      <c:valAx>
        <c:axId val="7423526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233728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меж.транс.!$B$4:$F$4</c:f>
              <c:numCache>
                <c:formatCode>General</c:formatCode>
                <c:ptCount val="5"/>
                <c:pt idx="0">
                  <c:v>1855.5</c:v>
                </c:pt>
                <c:pt idx="1">
                  <c:v>8229.799999999992</c:v>
                </c:pt>
                <c:pt idx="2" formatCode="0.0">
                  <c:v>0</c:v>
                </c:pt>
                <c:pt idx="3" formatCode="0.0">
                  <c:v>0</c:v>
                </c:pt>
                <c:pt idx="4" formatCode="0.0">
                  <c:v>0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меж.транс.!$B$5:$F$5</c:f>
              <c:numCache>
                <c:formatCode>General</c:formatCode>
                <c:ptCount val="5"/>
                <c:pt idx="0">
                  <c:v>3952.2</c:v>
                </c:pt>
                <c:pt idx="1">
                  <c:v>4049.2</c:v>
                </c:pt>
                <c:pt idx="2" formatCode="0.0">
                  <c:v>0</c:v>
                </c:pt>
                <c:pt idx="3" formatCode="0.0">
                  <c:v>0</c:v>
                </c:pt>
                <c:pt idx="4" formatCode="0.0">
                  <c:v>0</c:v>
                </c:pt>
              </c:numCache>
            </c:numRef>
          </c:val>
        </c:ser>
        <c:marker val="1"/>
        <c:axId val="74310400"/>
        <c:axId val="74311936"/>
      </c:lineChart>
      <c:catAx>
        <c:axId val="74310400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311936"/>
        <c:crosses val="autoZero"/>
        <c:auto val="1"/>
        <c:lblAlgn val="ctr"/>
        <c:lblOffset val="100"/>
      </c:catAx>
      <c:valAx>
        <c:axId val="7431193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310400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0"/>
          <c:order val="0"/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0,7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61,6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61,5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63,0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'доля программ'!$B$3:$F$3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 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'доля программ'!$B$4:$F$4</c:f>
              <c:numCache>
                <c:formatCode>0.0</c:formatCode>
                <c:ptCount val="5"/>
                <c:pt idx="0">
                  <c:v>0</c:v>
                </c:pt>
                <c:pt idx="1">
                  <c:v>0.72206711499157805</c:v>
                </c:pt>
                <c:pt idx="2">
                  <c:v>61.611703103523986</c:v>
                </c:pt>
                <c:pt idx="3">
                  <c:v>61.461499154392968</c:v>
                </c:pt>
                <c:pt idx="4">
                  <c:v>63.044969844024848</c:v>
                </c:pt>
              </c:numCache>
            </c:numRef>
          </c:val>
        </c:ser>
        <c:marker val="1"/>
        <c:axId val="74132096"/>
        <c:axId val="74166656"/>
      </c:lineChart>
      <c:catAx>
        <c:axId val="7413209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166656"/>
        <c:crosses val="autoZero"/>
        <c:auto val="1"/>
        <c:lblAlgn val="ctr"/>
        <c:lblOffset val="100"/>
      </c:catAx>
      <c:valAx>
        <c:axId val="74166656"/>
        <c:scaling>
          <c:orientation val="minMax"/>
        </c:scaling>
        <c:axPos val="l"/>
        <c:majorGridlines/>
        <c:numFmt formatCode="0.0%" sourceLinked="0"/>
        <c:maj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132096"/>
        <c:crosses val="autoZero"/>
        <c:crossBetween val="between"/>
        <c:dispUnits>
          <c:builtInUnit val="hundreds"/>
        </c:dispUnits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'доходная часть'!$B$4:$F$4</c:f>
              <c:numCache>
                <c:formatCode>General</c:formatCode>
                <c:ptCount val="5"/>
                <c:pt idx="0">
                  <c:v>23835.3</c:v>
                </c:pt>
                <c:pt idx="1">
                  <c:v>26534.1</c:v>
                </c:pt>
                <c:pt idx="2" formatCode="0.0">
                  <c:v>26395.699999999983</c:v>
                </c:pt>
                <c:pt idx="3" formatCode="0.0">
                  <c:v>27434.121999999996</c:v>
                </c:pt>
                <c:pt idx="4" formatCode="0.0">
                  <c:v>28425.637451999992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'доходная часть'!$B$5:$F$5</c:f>
              <c:numCache>
                <c:formatCode>General</c:formatCode>
                <c:ptCount val="5"/>
                <c:pt idx="0">
                  <c:v>4031.1</c:v>
                </c:pt>
                <c:pt idx="1">
                  <c:v>2060.6</c:v>
                </c:pt>
                <c:pt idx="2" formatCode="0.0">
                  <c:v>2769.6</c:v>
                </c:pt>
                <c:pt idx="3" formatCode="0.0">
                  <c:v>2836.2615999999998</c:v>
                </c:pt>
                <c:pt idx="4" formatCode="0.0">
                  <c:v>2892.0411512000019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-1.6161503045234416E-3"/>
                  <c:y val="6.8375589806760903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 formatCode="0.0">
                  <c:v>149433.9</c:v>
                </c:pt>
                <c:pt idx="1">
                  <c:v>159304.6</c:v>
                </c:pt>
                <c:pt idx="2">
                  <c:v>136431.19999999998</c:v>
                </c:pt>
                <c:pt idx="3">
                  <c:v>137133.70000000001</c:v>
                </c:pt>
                <c:pt idx="4">
                  <c:v>140253.29999999999</c:v>
                </c:pt>
              </c:numCache>
            </c:numRef>
          </c:val>
        </c:ser>
        <c:axId val="74398336"/>
        <c:axId val="74420608"/>
      </c:barChart>
      <c:catAx>
        <c:axId val="74398336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420608"/>
        <c:crosses val="autoZero"/>
        <c:auto val="1"/>
        <c:lblAlgn val="ctr"/>
        <c:lblOffset val="100"/>
      </c:catAx>
      <c:valAx>
        <c:axId val="744206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398336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55.687135762064713</c:v>
                </c:pt>
                <c:pt idx="1">
                  <c:v>61.864611274117244</c:v>
                </c:pt>
                <c:pt idx="2">
                  <c:v>61.326645019938084</c:v>
                </c:pt>
                <c:pt idx="3">
                  <c:v>61.92389316136709</c:v>
                </c:pt>
                <c:pt idx="4">
                  <c:v>62.426721493981816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15.043565010191488</c:v>
                </c:pt>
                <c:pt idx="1">
                  <c:v>16.61216938803345</c:v>
                </c:pt>
                <c:pt idx="2">
                  <c:v>14.478506992899106</c:v>
                </c:pt>
                <c:pt idx="3">
                  <c:v>13.949938843853962</c:v>
                </c:pt>
                <c:pt idx="4">
                  <c:v>13.4834387104558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877E-2"/>
                  <c:y val="2.7777777777777842E-2"/>
                </c:manualLayout>
              </c:layout>
              <c:showVal val="1"/>
            </c:dLbl>
            <c:dLbl>
              <c:idx val="1"/>
              <c:layout>
                <c:manualLayout>
                  <c:x val="1.2698323821255594E-2"/>
                  <c:y val="-6.7085484338708871E-3"/>
                </c:manualLayout>
              </c:layout>
              <c:showVal val="1"/>
            </c:dLbl>
            <c:dLbl>
              <c:idx val="2"/>
              <c:layout>
                <c:manualLayout>
                  <c:x val="7.9364523882847551E-3"/>
                  <c:y val="1.341709686774175E-2"/>
                </c:manualLayout>
              </c:layout>
              <c:showVal val="1"/>
            </c:dLbl>
            <c:dLbl>
              <c:idx val="3"/>
              <c:layout>
                <c:manualLayout>
                  <c:x val="2.2222066687197291E-2"/>
                  <c:y val="1.341709686774175E-2"/>
                </c:manualLayout>
              </c:layout>
              <c:showVal val="1"/>
            </c:dLbl>
            <c:dLbl>
              <c:idx val="4"/>
              <c:layout>
                <c:manualLayout>
                  <c:x val="1.1111033343598763E-2"/>
                  <c:y val="1.341709686774175E-2"/>
                </c:manualLayout>
              </c:layout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11.177618924583012</c:v>
                </c:pt>
                <c:pt idx="1">
                  <c:v>10.723315859232653</c:v>
                </c:pt>
                <c:pt idx="2">
                  <c:v>11.0700044230644</c:v>
                </c:pt>
                <c:pt idx="3">
                  <c:v>11.092438220703627</c:v>
                </c:pt>
                <c:pt idx="4">
                  <c:v>11.161580221475386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38E-2"/>
                </c:manualLayout>
              </c:layout>
              <c:showVal val="1"/>
            </c:dLbl>
            <c:dLbl>
              <c:idx val="1"/>
              <c:layout>
                <c:manualLayout>
                  <c:x val="8.3333333333333367E-3"/>
                  <c:y val="1.3888888888888911E-2"/>
                </c:manualLayout>
              </c:layout>
              <c:showVal val="1"/>
            </c:dLbl>
            <c:dLbl>
              <c:idx val="2"/>
              <c:layout>
                <c:manualLayout>
                  <c:x val="8.3333333333333367E-3"/>
                  <c:y val="1.3888888888888911E-2"/>
                </c:manualLayout>
              </c:layout>
              <c:showVal val="1"/>
            </c:dLbl>
            <c:dLbl>
              <c:idx val="3"/>
              <c:layout>
                <c:manualLayout>
                  <c:x val="8.3333333333332447E-3"/>
                  <c:y val="2.3148148148148147E-2"/>
                </c:manualLayout>
              </c:layout>
              <c:showVal val="1"/>
            </c:dLbl>
            <c:dLbl>
              <c:idx val="4"/>
              <c:layout>
                <c:manualLayout>
                  <c:x val="1.6666666666666687E-2"/>
                  <c:y val="1.3888888888888911E-2"/>
                </c:manualLayout>
              </c:layout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3.6255131628053876</c:v>
                </c:pt>
                <c:pt idx="1">
                  <c:v>3.5936729533794725</c:v>
                </c:pt>
                <c:pt idx="2">
                  <c:v>3.6286271699588197</c:v>
                </c:pt>
                <c:pt idx="3">
                  <c:v>3.6639720680645786</c:v>
                </c:pt>
                <c:pt idx="4">
                  <c:v>3.6937272581940417</c:v>
                </c:pt>
              </c:numCache>
            </c:numRef>
          </c:val>
        </c:ser>
        <c:axId val="74539392"/>
        <c:axId val="74540928"/>
      </c:barChart>
      <c:catAx>
        <c:axId val="7453939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540928"/>
        <c:crosses val="autoZero"/>
        <c:auto val="1"/>
        <c:lblAlgn val="ctr"/>
        <c:lblOffset val="100"/>
      </c:catAx>
      <c:valAx>
        <c:axId val="74540928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539392"/>
        <c:crosses val="autoZero"/>
        <c:crossBetween val="between"/>
        <c:dispUnits>
          <c:builtInUnit val="hundreds"/>
        </c:dispUnits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,4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4.3977693566445621</c:v>
                </c:pt>
                <c:pt idx="1">
                  <c:v>3.4523880299496041</c:v>
                </c:pt>
                <c:pt idx="2">
                  <c:v>3.3697578972271844</c:v>
                </c:pt>
                <c:pt idx="3">
                  <c:v>3.4026579035489979</c:v>
                </c:pt>
                <c:pt idx="4">
                  <c:v>3.4302136911585568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8 %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3 %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0.77225619383917565</c:v>
                </c:pt>
                <c:pt idx="1">
                  <c:v>0.30774933816406541</c:v>
                </c:pt>
                <c:pt idx="2">
                  <c:v>0.61717177604893514</c:v>
                </c:pt>
                <c:pt idx="3">
                  <c:v>0.61842625608484214</c:v>
                </c:pt>
                <c:pt idx="4">
                  <c:v>0.5977454535243627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Доходы от оказания платных услуг (работ) и компенсации затрат государства</c:v>
                </c:pt>
              </c:strCache>
            </c:strRef>
          </c:tx>
          <c:dLbls>
            <c:dLbl>
              <c:idx val="0"/>
              <c:layout>
                <c:manualLayout>
                  <c:x val="6.1443932411674156E-3"/>
                  <c:y val="2.6016266824471401E-2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0,4 %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General</c:formatCode>
                <c:ptCount val="5"/>
                <c:pt idx="0" formatCode="0.0">
                  <c:v>0.37285045789911886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7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7 %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7.6525851922027952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1.2703470846610982</c:v>
                </c:pt>
                <c:pt idx="1">
                  <c:v>1.2544282681755712</c:v>
                </c:pt>
                <c:pt idx="2">
                  <c:v>0.87604104878057198</c:v>
                </c:pt>
                <c:pt idx="3">
                  <c:v>0.88457418821742295</c:v>
                </c:pt>
                <c:pt idx="4">
                  <c:v>0.89175783281543664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1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2,2 %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4,6 %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4,5 %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1">
                  <c:v>2.1916648889479537</c:v>
                </c:pt>
                <c:pt idx="2">
                  <c:v>4.6332456720829214</c:v>
                </c:pt>
                <c:pt idx="3">
                  <c:v>4.4640993581594373</c:v>
                </c:pt>
                <c:pt idx="4">
                  <c:v>4.3148153383946068</c:v>
                </c:pt>
              </c:numCache>
            </c:numRef>
          </c:val>
        </c:ser>
        <c:axId val="74604544"/>
        <c:axId val="74606080"/>
      </c:barChart>
      <c:catAx>
        <c:axId val="74604544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606080"/>
        <c:crosses val="autoZero"/>
        <c:auto val="1"/>
        <c:lblAlgn val="ctr"/>
        <c:lblOffset val="100"/>
      </c:catAx>
      <c:valAx>
        <c:axId val="74606080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604544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7501683257334701E-2"/>
          <c:y val="0.64093633978268738"/>
          <c:w val="0.80910902266249041"/>
          <c:h val="0.34831197703398692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169375207690241E-2"/>
          <c:y val="8.0761339503185578E-2"/>
          <c:w val="0.88528002999256128"/>
          <c:h val="0.8791119572216467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'01'!$A$2:$E$2</c:f>
              <c:numCache>
                <c:formatCode>General</c:formatCode>
                <c:ptCount val="5"/>
                <c:pt idx="0" formatCode="#,##0.0">
                  <c:v>18597.2</c:v>
                </c:pt>
                <c:pt idx="2" formatCode="#,##0.0">
                  <c:v>4546.5</c:v>
                </c:pt>
                <c:pt idx="4" formatCode="#,##0.0">
                  <c:v>7893.8</c:v>
                </c:pt>
              </c:numCache>
            </c:numRef>
          </c:val>
        </c:ser>
        <c:axId val="74664192"/>
        <c:axId val="74670080"/>
      </c:barChart>
      <c:catAx>
        <c:axId val="74664192"/>
        <c:scaling>
          <c:orientation val="minMax"/>
        </c:scaling>
        <c:delete val="1"/>
        <c:axPos val="b"/>
        <c:tickLblPos val="none"/>
        <c:crossAx val="74670080"/>
        <c:crosses val="autoZero"/>
        <c:auto val="1"/>
        <c:lblAlgn val="ctr"/>
        <c:lblOffset val="100"/>
      </c:catAx>
      <c:valAx>
        <c:axId val="7467008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664192"/>
        <c:crosses val="autoZero"/>
        <c:crossBetween val="between"/>
      </c:valAx>
    </c:plotArea>
    <c:plotVisOnly val="1"/>
  </c:chart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'01'!$A$5:$E$5</c:f>
              <c:numCache>
                <c:formatCode>#,##0.0</c:formatCode>
                <c:ptCount val="5"/>
                <c:pt idx="0">
                  <c:v>14034.4</c:v>
                </c:pt>
                <c:pt idx="1">
                  <c:v>8.4</c:v>
                </c:pt>
                <c:pt idx="2">
                  <c:v>3208.1</c:v>
                </c:pt>
                <c:pt idx="3" formatCode="0.0">
                  <c:v>50</c:v>
                </c:pt>
                <c:pt idx="4">
                  <c:v>4932.9000000000005</c:v>
                </c:pt>
              </c:numCache>
            </c:numRef>
          </c:val>
        </c:ser>
        <c:axId val="74677248"/>
        <c:axId val="74695424"/>
      </c:barChart>
      <c:catAx>
        <c:axId val="74677248"/>
        <c:scaling>
          <c:orientation val="minMax"/>
        </c:scaling>
        <c:delete val="1"/>
        <c:axPos val="b"/>
        <c:tickLblPos val="none"/>
        <c:crossAx val="74695424"/>
        <c:crosses val="autoZero"/>
        <c:auto val="1"/>
        <c:lblAlgn val="ctr"/>
        <c:lblOffset val="100"/>
      </c:catAx>
      <c:valAx>
        <c:axId val="7469542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677248"/>
        <c:crosses val="autoZero"/>
        <c:crossBetween val="between"/>
      </c:valAx>
    </c:plotArea>
    <c:plotVisOnly val="1"/>
  </c:chart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'01'!$A$8:$E$8</c:f>
              <c:numCache>
                <c:formatCode>General</c:formatCode>
                <c:ptCount val="5"/>
                <c:pt idx="0" formatCode="#,##0.0">
                  <c:v>10395.299999999987</c:v>
                </c:pt>
                <c:pt idx="2" formatCode="#,##0.0">
                  <c:v>2726.7</c:v>
                </c:pt>
                <c:pt idx="3" formatCode="0.0">
                  <c:v>50</c:v>
                </c:pt>
                <c:pt idx="4" formatCode="#,##0.0">
                  <c:v>10291.799999999987</c:v>
                </c:pt>
              </c:numCache>
            </c:numRef>
          </c:val>
        </c:ser>
        <c:axId val="74865280"/>
        <c:axId val="74871168"/>
      </c:barChart>
      <c:catAx>
        <c:axId val="74865280"/>
        <c:scaling>
          <c:orientation val="minMax"/>
        </c:scaling>
        <c:delete val="1"/>
        <c:axPos val="b"/>
        <c:tickLblPos val="none"/>
        <c:crossAx val="74871168"/>
        <c:crosses val="autoZero"/>
        <c:auto val="1"/>
        <c:lblAlgn val="ctr"/>
        <c:lblOffset val="100"/>
      </c:catAx>
      <c:valAx>
        <c:axId val="7487116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865280"/>
        <c:crosses val="autoZero"/>
        <c:crossBetween val="between"/>
      </c:valAx>
    </c:plotArea>
    <c:plotVisOnly val="1"/>
  </c:chart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'01'!$A$11:$E$11</c:f>
              <c:numCache>
                <c:formatCode>General</c:formatCode>
                <c:ptCount val="5"/>
                <c:pt idx="0" formatCode="#,##0.0">
                  <c:v>10399.799999999987</c:v>
                </c:pt>
                <c:pt idx="2" formatCode="#,##0.0">
                  <c:v>2727.3</c:v>
                </c:pt>
                <c:pt idx="3" formatCode="0.0">
                  <c:v>50</c:v>
                </c:pt>
                <c:pt idx="4" formatCode="#,##0.0">
                  <c:v>10565.2</c:v>
                </c:pt>
              </c:numCache>
            </c:numRef>
          </c:val>
        </c:ser>
        <c:axId val="74899840"/>
        <c:axId val="74901376"/>
      </c:barChart>
      <c:catAx>
        <c:axId val="74899840"/>
        <c:scaling>
          <c:orientation val="minMax"/>
        </c:scaling>
        <c:delete val="1"/>
        <c:axPos val="b"/>
        <c:tickLblPos val="none"/>
        <c:crossAx val="74901376"/>
        <c:crosses val="autoZero"/>
        <c:auto val="1"/>
        <c:lblAlgn val="ctr"/>
        <c:lblOffset val="100"/>
      </c:catAx>
      <c:valAx>
        <c:axId val="7490137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899840"/>
        <c:crosses val="autoZero"/>
        <c:crossBetween val="between"/>
      </c:valAx>
    </c:plotArea>
    <c:plotVisOnly val="1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'01'!$A$14:$E$14</c:f>
              <c:numCache>
                <c:formatCode>General</c:formatCode>
                <c:ptCount val="5"/>
                <c:pt idx="0" formatCode="#,##0.0">
                  <c:v>10403.700000000004</c:v>
                </c:pt>
                <c:pt idx="2" formatCode="#,##0.0">
                  <c:v>2727.8</c:v>
                </c:pt>
                <c:pt idx="3" formatCode="0.0">
                  <c:v>50</c:v>
                </c:pt>
                <c:pt idx="4" formatCode="#,##0.0">
                  <c:v>10543.5</c:v>
                </c:pt>
              </c:numCache>
            </c:numRef>
          </c:val>
        </c:ser>
        <c:axId val="74810496"/>
        <c:axId val="74812032"/>
      </c:barChart>
      <c:catAx>
        <c:axId val="74810496"/>
        <c:scaling>
          <c:orientation val="minMax"/>
        </c:scaling>
        <c:delete val="1"/>
        <c:axPos val="b"/>
        <c:tickLblPos val="none"/>
        <c:crossAx val="74812032"/>
        <c:crosses val="autoZero"/>
        <c:auto val="1"/>
        <c:lblAlgn val="ctr"/>
        <c:lblOffset val="100"/>
      </c:catAx>
      <c:valAx>
        <c:axId val="7481203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810496"/>
        <c:crosses val="autoZero"/>
        <c:crossBetween val="between"/>
      </c:valAx>
    </c:plotArea>
    <c:plotVisOnly val="1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'03'!$A$2:$B$2</c:f>
              <c:numCache>
                <c:formatCode>#,##0.0</c:formatCode>
                <c:ptCount val="2"/>
                <c:pt idx="0">
                  <c:v>735.7</c:v>
                </c:pt>
                <c:pt idx="1">
                  <c:v>1136</c:v>
                </c:pt>
              </c:numCache>
            </c:numRef>
          </c:val>
        </c:ser>
        <c:axId val="74828032"/>
        <c:axId val="74940416"/>
      </c:barChart>
      <c:catAx>
        <c:axId val="74828032"/>
        <c:scaling>
          <c:orientation val="minMax"/>
        </c:scaling>
        <c:delete val="1"/>
        <c:axPos val="b"/>
        <c:tickLblPos val="none"/>
        <c:crossAx val="74940416"/>
        <c:crosses val="autoZero"/>
        <c:auto val="1"/>
        <c:lblAlgn val="ctr"/>
        <c:lblOffset val="100"/>
      </c:catAx>
      <c:valAx>
        <c:axId val="7494041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828032"/>
        <c:crosses val="autoZero"/>
        <c:crossBetween val="between"/>
      </c:valAx>
    </c:plotArea>
    <c:plotVisOnly val="1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798</c:v>
                </c:pt>
                <c:pt idx="1">
                  <c:v>759.8</c:v>
                </c:pt>
                <c:pt idx="2">
                  <c:v>5</c:v>
                </c:pt>
              </c:numCache>
            </c:numRef>
          </c:val>
        </c:ser>
        <c:axId val="74959872"/>
        <c:axId val="74961664"/>
      </c:barChart>
      <c:catAx>
        <c:axId val="74959872"/>
        <c:scaling>
          <c:orientation val="minMax"/>
        </c:scaling>
        <c:delete val="1"/>
        <c:axPos val="b"/>
        <c:tickLblPos val="none"/>
        <c:crossAx val="74961664"/>
        <c:crosses val="autoZero"/>
        <c:auto val="1"/>
        <c:lblAlgn val="ctr"/>
        <c:lblOffset val="100"/>
      </c:catAx>
      <c:valAx>
        <c:axId val="7496166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959872"/>
        <c:crosses val="autoZero"/>
        <c:crossBetween val="between"/>
      </c:valAx>
    </c:plotArea>
    <c:plotVisOnly val="1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74972544"/>
        <c:axId val="75007104"/>
      </c:barChart>
      <c:catAx>
        <c:axId val="74972544"/>
        <c:scaling>
          <c:orientation val="minMax"/>
        </c:scaling>
        <c:delete val="1"/>
        <c:axPos val="b"/>
        <c:tickLblPos val="none"/>
        <c:crossAx val="75007104"/>
        <c:crosses val="autoZero"/>
        <c:auto val="1"/>
        <c:lblAlgn val="ctr"/>
        <c:lblOffset val="100"/>
      </c:catAx>
      <c:valAx>
        <c:axId val="7500710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972544"/>
        <c:crosses val="autoZero"/>
        <c:crossBetween val="between"/>
      </c:valAx>
    </c:plotArea>
    <c:plotVisOnly val="1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967.5</c:v>
                </c:pt>
                <c:pt idx="1">
                  <c:v>803.3</c:v>
                </c:pt>
              </c:numCache>
            </c:numRef>
          </c:val>
        </c:ser>
        <c:axId val="75048064"/>
        <c:axId val="75049600"/>
      </c:barChart>
      <c:catAx>
        <c:axId val="75048064"/>
        <c:scaling>
          <c:orientation val="minMax"/>
        </c:scaling>
        <c:delete val="1"/>
        <c:axPos val="b"/>
        <c:tickLblPos val="none"/>
        <c:crossAx val="75049600"/>
        <c:crosses val="autoZero"/>
        <c:auto val="1"/>
        <c:lblAlgn val="ctr"/>
        <c:lblOffset val="100"/>
      </c:catAx>
      <c:valAx>
        <c:axId val="7504960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048064"/>
        <c:crosses val="autoZero"/>
        <c:crossBetween val="between"/>
      </c:valAx>
    </c:plotArea>
    <c:plotVisOnly val="1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1007.5</c:v>
                </c:pt>
                <c:pt idx="1">
                  <c:v>805.8</c:v>
                </c:pt>
              </c:numCache>
            </c:numRef>
          </c:val>
        </c:ser>
        <c:axId val="75069312"/>
        <c:axId val="75070848"/>
      </c:barChart>
      <c:catAx>
        <c:axId val="75069312"/>
        <c:scaling>
          <c:orientation val="minMax"/>
        </c:scaling>
        <c:delete val="1"/>
        <c:axPos val="b"/>
        <c:tickLblPos val="none"/>
        <c:crossAx val="75070848"/>
        <c:crosses val="autoZero"/>
        <c:auto val="1"/>
        <c:lblAlgn val="ctr"/>
        <c:lblOffset val="100"/>
      </c:catAx>
      <c:valAx>
        <c:axId val="7507084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069312"/>
        <c:crosses val="autoZero"/>
        <c:crossBetween val="between"/>
      </c:valAx>
    </c:plotArea>
    <c:plotVisOnly val="1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'04'!$A$2:$B$2</c:f>
              <c:numCache>
                <c:formatCode>#,##0.0</c:formatCode>
                <c:ptCount val="2"/>
                <c:pt idx="0">
                  <c:v>266.3</c:v>
                </c:pt>
                <c:pt idx="1">
                  <c:v>6876.5</c:v>
                </c:pt>
              </c:numCache>
            </c:numRef>
          </c:val>
        </c:ser>
        <c:axId val="75082752"/>
        <c:axId val="75100928"/>
      </c:barChart>
      <c:catAx>
        <c:axId val="75082752"/>
        <c:scaling>
          <c:orientation val="minMax"/>
        </c:scaling>
        <c:delete val="1"/>
        <c:axPos val="b"/>
        <c:tickLblPos val="none"/>
        <c:crossAx val="75100928"/>
        <c:crosses val="autoZero"/>
        <c:auto val="1"/>
        <c:lblAlgn val="ctr"/>
        <c:lblOffset val="100"/>
      </c:catAx>
      <c:valAx>
        <c:axId val="7510092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08275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</c:f>
              <c:numCache>
                <c:formatCode>#,##0.0</c:formatCode>
                <c:ptCount val="1"/>
                <c:pt idx="0">
                  <c:v>983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'04'!$B$5</c:f>
              <c:numCache>
                <c:formatCode>#,##0.0</c:formatCode>
                <c:ptCount val="1"/>
                <c:pt idx="0">
                  <c:v>4847.2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'04'!$C$5</c:f>
              <c:numCache>
                <c:formatCode>#,##0.0</c:formatCode>
                <c:ptCount val="1"/>
                <c:pt idx="0">
                  <c:v>7.4</c:v>
                </c:pt>
              </c:numCache>
            </c:numRef>
          </c:val>
        </c:ser>
        <c:axId val="75159808"/>
        <c:axId val="75182080"/>
      </c:barChart>
      <c:catAx>
        <c:axId val="75159808"/>
        <c:scaling>
          <c:orientation val="minMax"/>
        </c:scaling>
        <c:delete val="1"/>
        <c:axPos val="b"/>
        <c:tickLblPos val="none"/>
        <c:crossAx val="75182080"/>
        <c:crosses val="autoZero"/>
        <c:auto val="1"/>
        <c:lblAlgn val="ctr"/>
        <c:lblOffset val="100"/>
      </c:catAx>
      <c:valAx>
        <c:axId val="7518208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15980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1294.7</c:v>
                </c:pt>
                <c:pt idx="1">
                  <c:v>4222.7</c:v>
                </c:pt>
              </c:numCache>
            </c:numRef>
          </c:val>
        </c:ser>
        <c:axId val="75188864"/>
        <c:axId val="75207040"/>
      </c:barChart>
      <c:catAx>
        <c:axId val="75188864"/>
        <c:scaling>
          <c:orientation val="minMax"/>
        </c:scaling>
        <c:delete val="1"/>
        <c:axPos val="b"/>
        <c:tickLblPos val="none"/>
        <c:crossAx val="75207040"/>
        <c:crosses val="autoZero"/>
        <c:auto val="1"/>
        <c:lblAlgn val="ctr"/>
        <c:lblOffset val="100"/>
      </c:catAx>
      <c:valAx>
        <c:axId val="7520704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188864"/>
        <c:crosses val="autoZero"/>
        <c:crossBetween val="between"/>
      </c:valAx>
    </c:plotArea>
    <c:plotVisOnly val="1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1031.4000000000001</c:v>
                </c:pt>
                <c:pt idx="1">
                  <c:v>4222.7</c:v>
                </c:pt>
              </c:numCache>
            </c:numRef>
          </c:val>
        </c:ser>
        <c:axId val="75227520"/>
        <c:axId val="75229056"/>
      </c:barChart>
      <c:catAx>
        <c:axId val="75227520"/>
        <c:scaling>
          <c:orientation val="minMax"/>
        </c:scaling>
        <c:delete val="1"/>
        <c:axPos val="b"/>
        <c:tickLblPos val="none"/>
        <c:crossAx val="75229056"/>
        <c:crosses val="autoZero"/>
        <c:auto val="1"/>
        <c:lblAlgn val="ctr"/>
        <c:lblOffset val="100"/>
      </c:catAx>
      <c:valAx>
        <c:axId val="7522905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27520"/>
        <c:crosses val="autoZero"/>
        <c:crossBetween val="between"/>
      </c:valAx>
    </c:plotArea>
    <c:plotVisOnly val="1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1378.6</c:v>
                </c:pt>
                <c:pt idx="1">
                  <c:v>4222.7</c:v>
                </c:pt>
              </c:numCache>
            </c:numRef>
          </c:val>
        </c:ser>
        <c:axId val="74744576"/>
        <c:axId val="74746112"/>
      </c:barChart>
      <c:catAx>
        <c:axId val="74744576"/>
        <c:scaling>
          <c:orientation val="minMax"/>
        </c:scaling>
        <c:delete val="1"/>
        <c:axPos val="b"/>
        <c:tickLblPos val="none"/>
        <c:crossAx val="74746112"/>
        <c:crosses val="autoZero"/>
        <c:auto val="1"/>
        <c:lblAlgn val="ctr"/>
        <c:lblOffset val="100"/>
      </c:catAx>
      <c:valAx>
        <c:axId val="7474611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744576"/>
        <c:crosses val="autoZero"/>
        <c:crossBetween val="between"/>
      </c:valAx>
    </c:plotArea>
    <c:plotVisOnly val="1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'05'!$A$1:$A$2</c:f>
              <c:strCache>
                <c:ptCount val="1"/>
                <c:pt idx="0">
                  <c:v>2016 год 864,0</c:v>
                </c:pt>
              </c:strCache>
            </c:strRef>
          </c:tx>
          <c:val>
            <c:numRef>
              <c:f>'05'!$A$3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'05'!$A$2</c:f>
              <c:numCache>
                <c:formatCode>#,##0.0</c:formatCode>
                <c:ptCount val="1"/>
                <c:pt idx="0">
                  <c:v>864</c:v>
                </c:pt>
              </c:numCache>
            </c:numRef>
          </c:val>
        </c:ser>
        <c:axId val="75246976"/>
        <c:axId val="75248768"/>
      </c:barChart>
      <c:catAx>
        <c:axId val="75246976"/>
        <c:scaling>
          <c:orientation val="minMax"/>
        </c:scaling>
        <c:delete val="1"/>
        <c:axPos val="b"/>
        <c:tickLblPos val="none"/>
        <c:crossAx val="75248768"/>
        <c:crosses val="autoZero"/>
        <c:auto val="1"/>
        <c:lblAlgn val="ctr"/>
        <c:lblOffset val="100"/>
      </c:catAx>
      <c:valAx>
        <c:axId val="752487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46976"/>
        <c:crosses val="autoZero"/>
        <c:crossBetween val="between"/>
      </c:valAx>
    </c:plotArea>
    <c:plotVisOnly val="1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'07'!$A$2:$D$2</c:f>
              <c:numCache>
                <c:formatCode>#,##0.0</c:formatCode>
                <c:ptCount val="4"/>
                <c:pt idx="0">
                  <c:v>20037</c:v>
                </c:pt>
                <c:pt idx="1">
                  <c:v>101482.8</c:v>
                </c:pt>
                <c:pt idx="2">
                  <c:v>3455.4</c:v>
                </c:pt>
                <c:pt idx="3">
                  <c:v>1107.5</c:v>
                </c:pt>
              </c:numCache>
            </c:numRef>
          </c:val>
        </c:ser>
        <c:axId val="75298688"/>
        <c:axId val="75300224"/>
      </c:barChart>
      <c:catAx>
        <c:axId val="75298688"/>
        <c:scaling>
          <c:orientation val="minMax"/>
        </c:scaling>
        <c:delete val="1"/>
        <c:axPos val="b"/>
        <c:tickLblPos val="none"/>
        <c:crossAx val="75300224"/>
        <c:crosses val="autoZero"/>
        <c:auto val="1"/>
        <c:lblAlgn val="ctr"/>
        <c:lblOffset val="100"/>
      </c:catAx>
      <c:valAx>
        <c:axId val="7530022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98688"/>
        <c:crosses val="autoZero"/>
        <c:crossBetween val="between"/>
      </c:valAx>
    </c:plotArea>
    <c:plotVisOnly val="1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'07'!$A$5:$D$5</c:f>
              <c:numCache>
                <c:formatCode>#,##0.0</c:formatCode>
                <c:ptCount val="4"/>
                <c:pt idx="0">
                  <c:v>18586.099999999948</c:v>
                </c:pt>
                <c:pt idx="1">
                  <c:v>109764.5</c:v>
                </c:pt>
                <c:pt idx="2">
                  <c:v>82.8</c:v>
                </c:pt>
                <c:pt idx="3">
                  <c:v>1061.3</c:v>
                </c:pt>
              </c:numCache>
            </c:numRef>
          </c:val>
        </c:ser>
        <c:axId val="75451008"/>
        <c:axId val="75473280"/>
      </c:barChart>
      <c:catAx>
        <c:axId val="75451008"/>
        <c:scaling>
          <c:orientation val="minMax"/>
        </c:scaling>
        <c:delete val="1"/>
        <c:axPos val="b"/>
        <c:tickLblPos val="none"/>
        <c:crossAx val="75473280"/>
        <c:crosses val="autoZero"/>
        <c:auto val="1"/>
        <c:lblAlgn val="ctr"/>
        <c:lblOffset val="100"/>
      </c:catAx>
      <c:valAx>
        <c:axId val="7547328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451008"/>
        <c:crosses val="autoZero"/>
        <c:crossBetween val="between"/>
      </c:valAx>
    </c:plotArea>
    <c:plotVisOnly val="1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'07'!$A$8:$D$8</c:f>
              <c:numCache>
                <c:formatCode>#,##0.0</c:formatCode>
                <c:ptCount val="4"/>
                <c:pt idx="0">
                  <c:v>15130.3</c:v>
                </c:pt>
                <c:pt idx="1">
                  <c:v>99294.5</c:v>
                </c:pt>
                <c:pt idx="2">
                  <c:v>88.1</c:v>
                </c:pt>
                <c:pt idx="3">
                  <c:v>738.6</c:v>
                </c:pt>
              </c:numCache>
            </c:numRef>
          </c:val>
        </c:ser>
        <c:axId val="75483008"/>
        <c:axId val="75484544"/>
      </c:barChart>
      <c:catAx>
        <c:axId val="75483008"/>
        <c:scaling>
          <c:orientation val="minMax"/>
        </c:scaling>
        <c:delete val="1"/>
        <c:axPos val="b"/>
        <c:tickLblPos val="none"/>
        <c:crossAx val="75484544"/>
        <c:crosses val="autoZero"/>
        <c:auto val="1"/>
        <c:lblAlgn val="ctr"/>
        <c:lblOffset val="100"/>
      </c:catAx>
      <c:valAx>
        <c:axId val="7548454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483008"/>
        <c:crosses val="autoZero"/>
        <c:crossBetween val="between"/>
      </c:valAx>
    </c:plotArea>
    <c:plotVisOnly val="1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023761227154377"/>
          <c:y val="8.4621629944847621E-2"/>
          <c:w val="0.87036858407417494"/>
          <c:h val="0.83075674011030542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'07'!$A$11:$D$11</c:f>
              <c:numCache>
                <c:formatCode>#,##0.0</c:formatCode>
                <c:ptCount val="4"/>
                <c:pt idx="0">
                  <c:v>15840.8</c:v>
                </c:pt>
                <c:pt idx="1">
                  <c:v>100826.8</c:v>
                </c:pt>
                <c:pt idx="2">
                  <c:v>93.7</c:v>
                </c:pt>
                <c:pt idx="3">
                  <c:v>738.5</c:v>
                </c:pt>
              </c:numCache>
            </c:numRef>
          </c:val>
        </c:ser>
        <c:axId val="75332992"/>
        <c:axId val="75351168"/>
      </c:barChart>
      <c:catAx>
        <c:axId val="75332992"/>
        <c:scaling>
          <c:orientation val="minMax"/>
        </c:scaling>
        <c:delete val="1"/>
        <c:axPos val="b"/>
        <c:tickLblPos val="none"/>
        <c:crossAx val="75351168"/>
        <c:crosses val="autoZero"/>
        <c:auto val="1"/>
        <c:lblAlgn val="ctr"/>
        <c:lblOffset val="100"/>
      </c:catAx>
      <c:valAx>
        <c:axId val="7535116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332992"/>
        <c:crosses val="autoZero"/>
        <c:crossBetween val="between"/>
      </c:valAx>
    </c:plotArea>
    <c:plotVisOnly val="1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'07'!$A$14:$D$14</c:f>
              <c:numCache>
                <c:formatCode>#,##0.0</c:formatCode>
                <c:ptCount val="4"/>
                <c:pt idx="0">
                  <c:v>18048.400000000001</c:v>
                </c:pt>
                <c:pt idx="1">
                  <c:v>102240.3</c:v>
                </c:pt>
                <c:pt idx="2">
                  <c:v>99.5</c:v>
                </c:pt>
                <c:pt idx="3">
                  <c:v>738.5</c:v>
                </c:pt>
              </c:numCache>
            </c:numRef>
          </c:val>
        </c:ser>
        <c:axId val="75587968"/>
        <c:axId val="75589504"/>
      </c:barChart>
      <c:catAx>
        <c:axId val="75587968"/>
        <c:scaling>
          <c:orientation val="minMax"/>
        </c:scaling>
        <c:delete val="1"/>
        <c:axPos val="b"/>
        <c:tickLblPos val="none"/>
        <c:crossAx val="75589504"/>
        <c:crosses val="autoZero"/>
        <c:auto val="1"/>
        <c:lblAlgn val="ctr"/>
        <c:lblOffset val="100"/>
      </c:catAx>
      <c:valAx>
        <c:axId val="7558950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587968"/>
        <c:crosses val="autoZero"/>
        <c:crossBetween val="between"/>
      </c:valAx>
    </c:plotArea>
    <c:plotVisOnly val="1"/>
  </c:chart>
  <c:externalData r:id="rId1"/>
  <c:userShapes r:id="rId2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'08'!$A$1:$E$1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'08'!$A$2:$E$2</c:f>
              <c:numCache>
                <c:formatCode>#,##0.0</c:formatCode>
                <c:ptCount val="5"/>
                <c:pt idx="0">
                  <c:v>7778.8</c:v>
                </c:pt>
                <c:pt idx="1">
                  <c:v>8615.5</c:v>
                </c:pt>
                <c:pt idx="2">
                  <c:v>8256.4</c:v>
                </c:pt>
                <c:pt idx="3">
                  <c:v>8946.2999999999811</c:v>
                </c:pt>
                <c:pt idx="4">
                  <c:v>9912.7999999999811</c:v>
                </c:pt>
              </c:numCache>
            </c:numRef>
          </c:val>
        </c:ser>
        <c:axId val="75503488"/>
        <c:axId val="75505024"/>
      </c:barChart>
      <c:catAx>
        <c:axId val="75503488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505024"/>
        <c:crosses val="autoZero"/>
        <c:auto val="1"/>
        <c:lblAlgn val="ctr"/>
        <c:lblOffset val="100"/>
      </c:catAx>
      <c:valAx>
        <c:axId val="7550502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503488"/>
        <c:crosses val="autoZero"/>
        <c:crossBetween val="between"/>
      </c:valAx>
    </c:plotArea>
    <c:plotVisOnly val="1"/>
  </c:chart>
  <c:externalData r:id="rId1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169375207690297E-2"/>
          <c:y val="0.11173708920187793"/>
          <c:w val="0.88528002999256095"/>
          <c:h val="0.77652582159624461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5.6140350877192845E-2"/>
                </c:manualLayout>
              </c:layout>
              <c:showVal val="1"/>
            </c:dLbl>
            <c:dLbl>
              <c:idx val="1"/>
              <c:layout>
                <c:manualLayout>
                  <c:x val="-3.091765799957884E-3"/>
                  <c:y val="0.22792207312114154"/>
                </c:manualLayout>
              </c:layout>
              <c:showVal val="1"/>
            </c:dLbl>
            <c:dLbl>
              <c:idx val="2"/>
              <c:layout>
                <c:manualLayout>
                  <c:x val="-1.545882899978945E-3"/>
                  <c:y val="0.25569553805774276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'10'!$A$2:$C$2</c:f>
              <c:numCache>
                <c:formatCode>#,##0.0</c:formatCode>
                <c:ptCount val="3"/>
                <c:pt idx="0">
                  <c:v>1361.7</c:v>
                </c:pt>
                <c:pt idx="1">
                  <c:v>5224.5</c:v>
                </c:pt>
                <c:pt idx="2">
                  <c:v>9304.9</c:v>
                </c:pt>
              </c:numCache>
            </c:numRef>
          </c:val>
        </c:ser>
        <c:axId val="75596544"/>
        <c:axId val="75534720"/>
      </c:barChart>
      <c:catAx>
        <c:axId val="75596544"/>
        <c:scaling>
          <c:orientation val="minMax"/>
        </c:scaling>
        <c:delete val="1"/>
        <c:axPos val="b"/>
        <c:numFmt formatCode="General" sourceLinked="0"/>
        <c:tickLblPos val="none"/>
        <c:crossAx val="75534720"/>
        <c:crosses val="autoZero"/>
        <c:lblAlgn val="ctr"/>
        <c:lblOffset val="100"/>
      </c:catAx>
      <c:valAx>
        <c:axId val="7553472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596544"/>
        <c:crosses val="autoZero"/>
        <c:crossBetween val="between"/>
      </c:valAx>
    </c:plotArea>
    <c:plotVisOnly val="1"/>
  </c:chart>
  <c:externalData r:id="rId1"/>
  <c:userShapes r:id="rId2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9295.5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9295.5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1379</c:v>
                </c:pt>
                <c:pt idx="1">
                  <c:v>461</c:v>
                </c:pt>
                <c:pt idx="2">
                  <c:v>9295.5</c:v>
                </c:pt>
              </c:numCache>
            </c:numRef>
          </c:val>
        </c:ser>
        <c:axId val="75784576"/>
        <c:axId val="75786112"/>
      </c:barChart>
      <c:catAx>
        <c:axId val="75784576"/>
        <c:scaling>
          <c:orientation val="minMax"/>
        </c:scaling>
        <c:delete val="1"/>
        <c:axPos val="b"/>
        <c:numFmt formatCode="#,##0.0" sourceLinked="1"/>
        <c:tickLblPos val="none"/>
        <c:crossAx val="75786112"/>
        <c:crosses val="autoZero"/>
        <c:auto val="1"/>
        <c:lblAlgn val="ctr"/>
        <c:lblOffset val="100"/>
      </c:catAx>
      <c:valAx>
        <c:axId val="757861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784576"/>
        <c:crosses val="autoZero"/>
        <c:crossBetween val="between"/>
      </c:valAx>
    </c:plotArea>
    <c:plotVisOnly val="1"/>
  </c:chart>
  <c:externalData r:id="rId1"/>
  <c:userShapes r:id="rId2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1634.1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420.3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val>
        </c:ser>
        <c:axId val="75697152"/>
        <c:axId val="75715328"/>
      </c:barChart>
      <c:catAx>
        <c:axId val="75697152"/>
        <c:scaling>
          <c:orientation val="minMax"/>
        </c:scaling>
        <c:delete val="1"/>
        <c:axPos val="b"/>
        <c:tickLblPos val="none"/>
        <c:crossAx val="75715328"/>
        <c:crosses val="autoZero"/>
        <c:auto val="1"/>
        <c:lblAlgn val="ctr"/>
        <c:lblOffset val="100"/>
      </c:catAx>
      <c:valAx>
        <c:axId val="7571532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697152"/>
        <c:crosses val="autoZero"/>
        <c:crossBetween val="between"/>
      </c:valAx>
    </c:plotArea>
    <c:plotVisOnly val="1"/>
  </c:chart>
  <c:externalData r:id="rId1"/>
  <c:userShapes r:id="rId2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1634.1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0.30000000000000032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8503.6</c:v>
                </c:pt>
              </c:numCache>
            </c:numRef>
          </c:val>
        </c:ser>
        <c:axId val="75754112"/>
        <c:axId val="75891072"/>
      </c:barChart>
      <c:catAx>
        <c:axId val="75754112"/>
        <c:scaling>
          <c:orientation val="minMax"/>
        </c:scaling>
        <c:delete val="1"/>
        <c:axPos val="b"/>
        <c:tickLblPos val="none"/>
        <c:crossAx val="75891072"/>
        <c:crosses val="autoZero"/>
        <c:auto val="1"/>
        <c:lblAlgn val="ctr"/>
        <c:lblOffset val="100"/>
      </c:catAx>
      <c:valAx>
        <c:axId val="7589107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754112"/>
        <c:crosses val="autoZero"/>
        <c:crossBetween val="between"/>
      </c:valAx>
    </c:plotArea>
    <c:plotVisOnly val="1"/>
  </c:chart>
  <c:externalData r:id="rId1"/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1634.1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0.30000000000000032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7699.6</c:v>
                </c:pt>
              </c:numCache>
            </c:numRef>
          </c:val>
        </c:ser>
        <c:axId val="75921280"/>
        <c:axId val="75922816"/>
      </c:barChart>
      <c:catAx>
        <c:axId val="75921280"/>
        <c:scaling>
          <c:orientation val="minMax"/>
        </c:scaling>
        <c:delete val="1"/>
        <c:axPos val="b"/>
        <c:tickLblPos val="none"/>
        <c:crossAx val="75922816"/>
        <c:crosses val="autoZero"/>
        <c:auto val="1"/>
        <c:lblAlgn val="ctr"/>
        <c:lblOffset val="100"/>
      </c:catAx>
      <c:valAx>
        <c:axId val="7592281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921280"/>
        <c:crosses val="autoZero"/>
        <c:crossBetween val="between"/>
      </c:valAx>
    </c:plotArea>
    <c:plotVisOnly val="1"/>
  </c:chart>
  <c:externalData r:id="rId1"/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3433.8</c:v>
                </c:pt>
                <c:pt idx="1">
                  <c:v>141.80000000000001</c:v>
                </c:pt>
                <c:pt idx="2">
                  <c:v>97.4</c:v>
                </c:pt>
                <c:pt idx="3">
                  <c:v>102.8</c:v>
                </c:pt>
                <c:pt idx="4">
                  <c:v>107.9</c:v>
                </c:pt>
              </c:numCache>
            </c:numRef>
          </c:val>
        </c:ser>
        <c:axId val="76067968"/>
        <c:axId val="76069504"/>
      </c:barChart>
      <c:catAx>
        <c:axId val="76067968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069504"/>
        <c:crosses val="autoZero"/>
        <c:auto val="1"/>
        <c:lblAlgn val="ctr"/>
        <c:lblOffset val="100"/>
      </c:catAx>
      <c:valAx>
        <c:axId val="7606950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067968"/>
        <c:crosses val="autoZero"/>
        <c:crossBetween val="between"/>
      </c:valAx>
    </c:plotArea>
    <c:plotVisOnly val="1"/>
  </c:chart>
  <c:externalData r:id="rId1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9.2592592592593177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'13'!$A$1:$E$1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2278.3000000000002</c:v>
                </c:pt>
                <c:pt idx="1">
                  <c:v>600</c:v>
                </c:pt>
                <c:pt idx="2">
                  <c:v>600</c:v>
                </c:pt>
                <c:pt idx="3">
                  <c:v>650</c:v>
                </c:pt>
                <c:pt idx="4">
                  <c:v>650</c:v>
                </c:pt>
              </c:numCache>
            </c:numRef>
          </c:val>
        </c:ser>
        <c:axId val="75633792"/>
        <c:axId val="75635328"/>
      </c:barChart>
      <c:catAx>
        <c:axId val="7563379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635328"/>
        <c:crosses val="autoZero"/>
        <c:auto val="1"/>
        <c:lblAlgn val="ctr"/>
        <c:lblOffset val="100"/>
      </c:catAx>
      <c:valAx>
        <c:axId val="7563532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633792"/>
        <c:crosses val="autoZero"/>
        <c:crossBetween val="between"/>
      </c:valAx>
    </c:plotArea>
    <c:plotVisOnly val="1"/>
  </c:chart>
  <c:externalData r:id="rId1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'14'!$A$4</c:f>
              <c:strCache>
                <c:ptCount val="1"/>
                <c:pt idx="0">
                  <c:v>2015 год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1 855,5</a:t>
                    </a:r>
                  </a:p>
                </c:rich>
              </c:tx>
              <c:showVal val="1"/>
            </c:dLbl>
            <c:showVal val="1"/>
          </c:dLbls>
          <c:val>
            <c:numRef>
              <c:f>'14'!$A$2</c:f>
              <c:numCache>
                <c:formatCode>#,##0.0</c:formatCode>
                <c:ptCount val="1"/>
                <c:pt idx="0">
                  <c:v>1855.5</c:v>
                </c:pt>
              </c:numCache>
            </c:numRef>
          </c:val>
        </c:ser>
        <c:ser>
          <c:idx val="1"/>
          <c:order val="1"/>
          <c:tx>
            <c:strRef>
              <c:f>'14'!$B$4</c:f>
              <c:strCache>
                <c:ptCount val="1"/>
                <c:pt idx="0">
                  <c:v>2016 год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10 923,1</a:t>
                    </a:r>
                  </a:p>
                </c:rich>
              </c:tx>
              <c:showVal val="1"/>
            </c:dLbl>
            <c:showVal val="1"/>
          </c:dLbls>
          <c:val>
            <c:numRef>
              <c:f>'14'!$B$2</c:f>
              <c:numCache>
                <c:formatCode>#,##0.0</c:formatCode>
                <c:ptCount val="1"/>
                <c:pt idx="0">
                  <c:v>10923.1</c:v>
                </c:pt>
              </c:numCache>
            </c:numRef>
          </c:val>
        </c:ser>
        <c:ser>
          <c:idx val="2"/>
          <c:order val="2"/>
          <c:tx>
            <c:strRef>
              <c:f>'14'!$C$4</c:f>
              <c:strCache>
                <c:ptCount val="1"/>
                <c:pt idx="0">
                  <c:v>2017 год</c:v>
                </c:pt>
              </c:strCache>
            </c:strRef>
          </c:tx>
          <c:val>
            <c:numRef>
              <c:f>'14'!$C$2</c:f>
              <c:numCache>
                <c:formatCode>#,##0.0</c:formatCode>
                <c:ptCount val="1"/>
                <c:pt idx="0">
                  <c:v>0</c:v>
                </c:pt>
              </c:numCache>
            </c:numRef>
          </c:val>
        </c:ser>
        <c:ser>
          <c:idx val="3"/>
          <c:order val="3"/>
          <c:tx>
            <c:strRef>
              <c:f>'14'!$D$4</c:f>
              <c:strCache>
                <c:ptCount val="1"/>
                <c:pt idx="0">
                  <c:v>2018 год</c:v>
                </c:pt>
              </c:strCache>
            </c:strRef>
          </c:tx>
          <c:val>
            <c:numRef>
              <c:f>'14'!$D$2</c:f>
              <c:numCache>
                <c:formatCode>#,##0.0</c:formatCode>
                <c:ptCount val="1"/>
                <c:pt idx="0">
                  <c:v>0</c:v>
                </c:pt>
              </c:numCache>
            </c:numRef>
          </c:val>
        </c:ser>
        <c:ser>
          <c:idx val="4"/>
          <c:order val="4"/>
          <c:tx>
            <c:strRef>
              <c:f>'14'!$E$4</c:f>
              <c:strCache>
                <c:ptCount val="1"/>
                <c:pt idx="0">
                  <c:v>2019 год</c:v>
                </c:pt>
              </c:strCache>
            </c:strRef>
          </c:tx>
          <c:val>
            <c:numRef>
              <c:f>'14'!$E$2</c:f>
              <c:numCache>
                <c:formatCode>#,##0.0</c:formatCode>
                <c:ptCount val="1"/>
                <c:pt idx="0">
                  <c:v>0</c:v>
                </c:pt>
              </c:numCache>
            </c:numRef>
          </c:val>
        </c:ser>
        <c:ser>
          <c:idx val="5"/>
          <c:order val="5"/>
          <c:tx>
            <c:strRef>
              <c:f>'14'!$E$1:$E$2</c:f>
              <c:strCache>
                <c:ptCount val="1"/>
                <c:pt idx="0">
                  <c:v>0,0</c:v>
                </c:pt>
              </c:strCache>
            </c:strRef>
          </c:tx>
          <c:cat>
            <c:strRef>
              <c:f>'14'!$A$3:$D$3</c:f>
              <c:strCache>
                <c:ptCount val="4"/>
                <c:pt idx="0">
                  <c:v>14 01</c:v>
                </c:pt>
                <c:pt idx="1">
                  <c:v>14 01</c:v>
                </c:pt>
                <c:pt idx="2">
                  <c:v>14 01</c:v>
                </c:pt>
                <c:pt idx="3">
                  <c:v>14 01</c:v>
                </c:pt>
              </c:strCache>
            </c:strRef>
          </c:cat>
          <c:val>
            <c:numRef>
              <c:f>'14'!$E$3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axId val="75963392"/>
        <c:axId val="75985664"/>
      </c:barChart>
      <c:catAx>
        <c:axId val="75963392"/>
        <c:scaling>
          <c:orientation val="minMax"/>
        </c:scaling>
        <c:delete val="1"/>
        <c:axPos val="b"/>
        <c:tickLblPos val="none"/>
        <c:crossAx val="75985664"/>
        <c:crosses val="autoZero"/>
        <c:auto val="1"/>
        <c:lblAlgn val="ctr"/>
        <c:lblOffset val="100"/>
      </c:catAx>
      <c:valAx>
        <c:axId val="7598566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963392"/>
        <c:crosses val="autoZero"/>
        <c:crossBetween val="between"/>
      </c:valAx>
    </c:plotArea>
    <c:legend>
      <c:legendPos val="b"/>
      <c:legendEntry>
        <c:idx val="5"/>
        <c:delete val="1"/>
      </c:legendEntry>
      <c:layout>
        <c:manualLayout>
          <c:xMode val="edge"/>
          <c:yMode val="edge"/>
          <c:x val="0.15896921975662234"/>
          <c:y val="0.9002777913630361"/>
          <c:w val="0.75236439990455739"/>
          <c:h val="7.487748814006949E-2"/>
        </c:manualLayout>
      </c:layout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2015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23852.5</c:v>
                </c:pt>
                <c:pt idx="1">
                  <c:v>5864.7</c:v>
                </c:pt>
                <c:pt idx="2">
                  <c:v>14145.9</c:v>
                </c:pt>
                <c:pt idx="3">
                  <c:v>8326.6</c:v>
                </c:pt>
                <c:pt idx="4">
                  <c:v>5807.7</c:v>
                </c:pt>
                <c:pt idx="5" formatCode="0.0">
                  <c:v>136895.1</c:v>
                </c:pt>
                <c:pt idx="6">
                  <c:v>2278.3000000000002</c:v>
                </c:pt>
                <c:pt idx="7">
                  <c:v>201.4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2016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19185.3</c:v>
                </c:pt>
                <c:pt idx="1">
                  <c:v>7773.4</c:v>
                </c:pt>
                <c:pt idx="2">
                  <c:v>9997.7000000000007</c:v>
                </c:pt>
                <c:pt idx="3">
                  <c:v>2601.5</c:v>
                </c:pt>
                <c:pt idx="4">
                  <c:v>12550.7</c:v>
                </c:pt>
                <c:pt idx="5">
                  <c:v>138373.89999999988</c:v>
                </c:pt>
                <c:pt idx="6" formatCode="0.0">
                  <c:v>600</c:v>
                </c:pt>
                <c:pt idx="7">
                  <c:v>326.3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2017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>
                  <c:v>20788.899999999987</c:v>
                </c:pt>
                <c:pt idx="1">
                  <c:v>3166.7000000000003</c:v>
                </c:pt>
                <c:pt idx="2">
                  <c:v>11492.199999999993</c:v>
                </c:pt>
                <c:pt idx="3">
                  <c:v>1106.8</c:v>
                </c:pt>
                <c:pt idx="4">
                  <c:v>4222.7</c:v>
                </c:pt>
                <c:pt idx="5">
                  <c:v>124490.7</c:v>
                </c:pt>
                <c:pt idx="6" formatCode="0.0">
                  <c:v>600</c:v>
                </c:pt>
                <c:pt idx="7">
                  <c:v>378.5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General</c:formatCode>
                <c:ptCount val="8"/>
                <c:pt idx="0">
                  <c:v>20860.7</c:v>
                </c:pt>
                <c:pt idx="1">
                  <c:v>3404.7000000000003</c:v>
                </c:pt>
                <c:pt idx="2">
                  <c:v>10057</c:v>
                </c:pt>
                <c:pt idx="3">
                  <c:v>1106.8</c:v>
                </c:pt>
                <c:pt idx="4">
                  <c:v>4222.7</c:v>
                </c:pt>
                <c:pt idx="5">
                  <c:v>127423.70000000001</c:v>
                </c:pt>
                <c:pt idx="6" formatCode="0.0">
                  <c:v>650</c:v>
                </c:pt>
                <c:pt idx="7">
                  <c:v>378.5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20914.7</c:v>
                </c:pt>
                <c:pt idx="1">
                  <c:v>3386.4</c:v>
                </c:pt>
                <c:pt idx="2">
                  <c:v>9600.2000000000007</c:v>
                </c:pt>
                <c:pt idx="3">
                  <c:v>1106.8</c:v>
                </c:pt>
                <c:pt idx="4">
                  <c:v>4222.7</c:v>
                </c:pt>
                <c:pt idx="5">
                  <c:v>132011.70000000001</c:v>
                </c:pt>
                <c:pt idx="6" formatCode="0.0">
                  <c:v>650</c:v>
                </c:pt>
                <c:pt idx="7">
                  <c:v>378.5</c:v>
                </c:pt>
              </c:numCache>
            </c:numRef>
          </c:val>
        </c:ser>
        <c:marker val="1"/>
        <c:axId val="76158464"/>
        <c:axId val="76160000"/>
      </c:lineChart>
      <c:catAx>
        <c:axId val="761584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160000"/>
        <c:crosses val="autoZero"/>
        <c:auto val="1"/>
        <c:lblAlgn val="ctr"/>
        <c:lblOffset val="100"/>
      </c:catAx>
      <c:valAx>
        <c:axId val="76160000"/>
        <c:scaling>
          <c:orientation val="minMax"/>
        </c:scaling>
        <c:axPos val="l"/>
        <c:majorGridlines/>
        <c:numFmt formatCode="General" sourceLinked="0"/>
        <c:tickLblPos val="nextTo"/>
        <c:crossAx val="76158464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0.13462</cdr:x>
      <cdr:y>0.03846</cdr:y>
    </cdr:from>
    <cdr:to>
      <cdr:x>0.96154</cdr:x>
      <cdr:y>0.15734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0132" y="157154"/>
          <a:ext cx="6143668" cy="4857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rPr>
            <a:t>2015 год                      2016 год                      2017 год                       2018 год                         2019 год</a:t>
          </a:r>
          <a:endParaRPr lang="ru-RU" sz="1100" b="1" dirty="0">
            <a:solidFill>
              <a:srgbClr val="B808A3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0.08257</cdr:x>
      <cdr:y>0.03636</cdr:y>
    </cdr:from>
    <cdr:to>
      <cdr:x>0.94495</cdr:x>
      <cdr:y>0.10909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42" y="142876"/>
          <a:ext cx="6715172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rPr>
            <a:t>    2015 год                            2016 год                           2017 год                        2018 год                        2019 год</a:t>
          </a:r>
          <a:endParaRPr lang="ru-RU" sz="1100" b="1" dirty="0">
            <a:solidFill>
              <a:srgbClr val="B808A3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0.15652</cdr:x>
      <cdr:y>0.85714</cdr:y>
    </cdr:from>
    <cdr:to>
      <cdr:x>0.95682</cdr:x>
      <cdr:y>0.97143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5" y="2143141"/>
          <a:ext cx="65747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0.15385</cdr:x>
      <cdr:y>0.875</cdr:y>
    </cdr:from>
    <cdr:to>
      <cdr:x>0.96213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2000264"/>
          <a:ext cx="6755835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01 05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0.14783</cdr:x>
      <cdr:y>0.84833</cdr:y>
    </cdr:from>
    <cdr:to>
      <cdr:x>0.95682</cdr:x>
      <cdr:y>0.98658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4446" y="1571636"/>
          <a:ext cx="6646185" cy="2561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01 04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0.15652</cdr:x>
      <cdr:y>0.84</cdr:y>
    </cdr:from>
    <cdr:to>
      <cdr:x>0.95337</cdr:x>
      <cdr:y>0.96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500198"/>
          <a:ext cx="6546403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0.15385</cdr:x>
      <cdr:y>0.82993</cdr:y>
    </cdr:from>
    <cdr:to>
      <cdr:x>0.95385</cdr:x>
      <cdr:y>0.97458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399201"/>
          <a:ext cx="6686629" cy="2438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01 04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0.26496</cdr:x>
      <cdr:y>0.77852</cdr:y>
    </cdr:from>
    <cdr:to>
      <cdr:x>0.83362</cdr:x>
      <cdr:y>0.92246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14578" y="1386687"/>
          <a:ext cx="4753023" cy="2563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0.20168</cdr:x>
      <cdr:y>0.86207</cdr:y>
    </cdr:from>
    <cdr:to>
      <cdr:x>0.9046</cdr:x>
      <cdr:y>0.96552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785950"/>
          <a:ext cx="5975603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0.27027</cdr:x>
      <cdr:y>0.75</cdr:y>
    </cdr:from>
    <cdr:to>
      <cdr:x>0.83587</cdr:x>
      <cdr:y>0.95833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0" y="1285884"/>
          <a:ext cx="4484990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0.27288</cdr:x>
      <cdr:y>0.79487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3525" y="1181101"/>
          <a:ext cx="3095625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>
              <a:latin typeface="Times New Roman" pitchFamily="18" charset="0"/>
              <a:cs typeface="Times New Roman" pitchFamily="18" charset="0"/>
            </a:rPr>
            <a:t>   03 04                                                             03 09</a:t>
          </a:r>
          <a:endParaRPr lang="ru-RU" sz="11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0.28114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90675" y="1123951"/>
          <a:ext cx="3152775" cy="285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 03 04                                                       03 09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0.26606</cdr:x>
      <cdr:y>0.86667</cdr:y>
    </cdr:from>
    <cdr:to>
      <cdr:x>0.82852</cdr:x>
      <cdr:y>0.95833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71702" y="1857387"/>
          <a:ext cx="4379769" cy="1964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0.29389</cdr:x>
      <cdr:y>0.80952</cdr:y>
    </cdr:from>
    <cdr:to>
      <cdr:x>0.81489</cdr:x>
      <cdr:y>0.97279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66850" y="1133475"/>
          <a:ext cx="2600325" cy="2285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 04 05   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04 09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04 12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0.24934</cdr:x>
      <cdr:y>0.83766</cdr:y>
    </cdr:from>
    <cdr:to>
      <cdr:x>0.86998</cdr:x>
      <cdr:y>0.93548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00264" y="1855063"/>
          <a:ext cx="4978867" cy="2166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0.25</cdr:x>
      <cdr:y>0.84375</cdr:y>
    </cdr:from>
    <cdr:to>
      <cdr:x>0.87146</cdr:x>
      <cdr:y>0.9375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00265" y="1928825"/>
          <a:ext cx="4972336" cy="2143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0.24779</cdr:x>
      <cdr:y>0.86486</cdr:y>
    </cdr:from>
    <cdr:to>
      <cdr:x>0.8295</cdr:x>
      <cdr:y>0.97297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00264" y="2286016"/>
          <a:ext cx="4695869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0.57708</cdr:x>
      <cdr:y>0.91667</cdr:y>
    </cdr:from>
    <cdr:to>
      <cdr:x>0.74375</cdr:x>
      <cdr:y>0.98958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38425" y="2514600"/>
          <a:ext cx="762000" cy="2000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>
              <a:latin typeface="Times New Roman" pitchFamily="18" charset="0"/>
              <a:cs typeface="Times New Roman" pitchFamily="18" charset="0"/>
            </a:rPr>
            <a:t>05 02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0.18493</cdr:x>
      <cdr:y>0.8069</cdr:y>
    </cdr:from>
    <cdr:to>
      <cdr:x>0.93322</cdr:x>
      <cdr:y>0.96552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28700" y="1114425"/>
          <a:ext cx="4162425" cy="2190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   07 01                      07 02                     07 07                     07 09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0.19388</cdr:x>
      <cdr:y>0.82692</cdr:y>
    </cdr:from>
    <cdr:to>
      <cdr:x>0.93197</cdr:x>
      <cdr:y>0.96795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5849" y="1228726"/>
          <a:ext cx="4133851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  07 01                     </a:t>
          </a:r>
          <a:r>
            <a:rPr lang="en-US" sz="1200" b="1" baseline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>
              <a:latin typeface="Times New Roman" pitchFamily="18" charset="0"/>
              <a:cs typeface="Times New Roman" pitchFamily="18" charset="0"/>
            </a:rPr>
            <a:t> 07 02                     07</a:t>
          </a:r>
          <a:r>
            <a:rPr lang="en-US" sz="1200" b="1" baseline="0">
              <a:latin typeface="Times New Roman" pitchFamily="18" charset="0"/>
              <a:cs typeface="Times New Roman" pitchFamily="18" charset="0"/>
            </a:rPr>
            <a:t> 07                      07 09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0.18182</cdr:x>
      <cdr:y>0.84615</cdr:y>
    </cdr:from>
    <cdr:to>
      <cdr:x>0.9198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0" y="1571636"/>
          <a:ext cx="5799194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07 07  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0.18182</cdr:x>
      <cdr:y>0.84</cdr:y>
    </cdr:from>
    <cdr:to>
      <cdr:x>0.9373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0" y="1500198"/>
          <a:ext cx="5936719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0.18018</cdr:x>
      <cdr:y>0.875</cdr:y>
    </cdr:from>
    <cdr:to>
      <cdr:x>0.95756</cdr:x>
      <cdr:y>0.98684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0" y="1500198"/>
          <a:ext cx="6164325" cy="1917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0.17486</cdr:x>
      <cdr:y>0.87898</cdr:y>
    </cdr:from>
    <cdr:to>
      <cdr:x>0.91075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4401" y="2628900"/>
          <a:ext cx="38481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  <cdr:relSizeAnchor xmlns:cdr="http://schemas.openxmlformats.org/drawingml/2006/chartDrawing">
    <cdr:from>
      <cdr:x>0.15665</cdr:x>
      <cdr:y>0.8042</cdr:y>
    </cdr:from>
    <cdr:to>
      <cdr:x>0.95628</cdr:x>
      <cdr:y>0.98089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66867" y="1095375"/>
          <a:ext cx="4935512" cy="2406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10 01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0.16847</cdr:x>
      <cdr:y>0.84896</cdr:y>
    </cdr:from>
    <cdr:to>
      <cdr:x>0.92427</cdr:x>
      <cdr:y>0.99244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38224" y="1552575"/>
          <a:ext cx="4657725" cy="262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10 01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0.29339</cdr:x>
      <cdr:y>0.84896</cdr:y>
    </cdr:from>
    <cdr:to>
      <cdr:x>0.80338</cdr:x>
      <cdr:y>0.98438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19276" y="1552575"/>
          <a:ext cx="3162300" cy="247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0.30495</cdr:x>
      <cdr:y>0.80822</cdr:y>
    </cdr:from>
    <cdr:to>
      <cdr:x>0.78793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18137" y="1123953"/>
          <a:ext cx="3829846" cy="2666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10  03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0.29141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09750" y="1571625"/>
          <a:ext cx="3257550" cy="2571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10 01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hyperlink" Target="mailto:fu04@mfrm.moris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ПРОЕКТУ БЮДЖЕТА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2017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2018 2019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2017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2018 и 2019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по финансово – экономической работе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7-2019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проекта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2015-2016 гг. и прогноз до 2019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2017 год и на плановый период 2018 и 2019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Большеберезниковского муниципального района Республики Мордовия </a:t>
            </a:r>
            <a:b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01.10.2016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5" y="1935163"/>
            <a:ext cx="8286750" cy="4494212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 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Большеберезниковского муниципального района  12 831 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2015 год и прогноз до 2019 года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36591616"/>
              </p:ext>
            </p:extLst>
          </p:nvPr>
        </p:nvGraphicFramePr>
        <p:xfrm>
          <a:off x="214282" y="1608935"/>
          <a:ext cx="8786872" cy="4960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92,8%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97,9%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99,3%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99,2%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12655,0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23529,0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185,9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103284,0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4 раза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129342,0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148650,0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501203,0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427342,0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413777,0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461775,0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506075,0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3874,4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4896,0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21717,0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30614,0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29014,0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3052,0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30620,0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4430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4560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245704,0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396985,0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161,5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549801,0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138,5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661543,7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731502,0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791400,0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926844,0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1025721,0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1131106,1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1246160,0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7412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7214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7085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6962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6851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63" y="2786063"/>
            <a:ext cx="1655762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00063" y="3714750"/>
            <a:ext cx="1785937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В ходе бюджетного процесса проект бюджета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2017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smtClean="0">
                          <a:latin typeface="Times New Roman" pitchFamily="18" charset="0"/>
                          <a:cs typeface="Times New Roman" pitchFamily="18" charset="0"/>
                        </a:rPr>
                        <a:t>Бюджет 2016 г.</a:t>
                      </a:r>
                      <a:endParaRPr lang="ru-RU"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2017 – 2019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2018 2020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(проектах муниципальных) программ, проектах изменений указанных программ)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2017 год и на плановый период 2018 и 2019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</p:spPr>
        <p:txBody>
          <a:bodyPr>
            <a:normAutofit fontScale="92500"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сбалансированности и финансовой устойчивости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обеспечение стабильности налоговых поступлений в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 и роста собственных доходов;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совершенствование программно-целевого принципа планирования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формирование бюджетных параметров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соблюдение ограничений допустимого уровня дефицита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бюджета и предельного объема муниципального долга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района, установленных Бюджетным кодексом Российской Федерации;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повышение доступности и качества оказания (выполнения) муниципальных услуг (работ);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8) повышение муниципальными учреждениями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 эффективности их деятельности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уставами;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9) повышение эффективности и качества осуществления государственного финансового контроля и финансового аудита;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10) Совершенствование и развитие межбюджетных отношений;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11) Обеспечение прозрачности и открытости государственных финансов, повышение доступности и понятности информации 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бюджете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проекта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Дефицит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Большеберезниковского муниципального района Республики Мордовия на 01.01.2016 г., тыс. рублей</a:t>
            </a:r>
            <a:endParaRPr lang="ru-RU" sz="2800" b="1" smtClean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214554"/>
          <a:ext cx="5357850" cy="4143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357818" y="2285992"/>
          <a:ext cx="3514725" cy="4152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Большеберезниковского муниципального района Республики Мордовия на 01.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.2016 г., тыс. рублей</a:t>
            </a:r>
            <a:endParaRPr lang="ru-RU" sz="280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214283" y="2071678"/>
          <a:ext cx="5857915" cy="4086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929322" y="2071678"/>
          <a:ext cx="3071834" cy="4095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100806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Основные характеристики консолидированного бюджета Большеберезниковского района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857224" y="2057400"/>
          <a:ext cx="7429552" cy="4086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Данные 2016 года предоставлены по состоянию на 01.11.2016 года.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бюджета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14348" y="1643050"/>
          <a:ext cx="7786742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8596" y="5500702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2015 г. – Решение сессии совета депутатов пятого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22.04.2016 г. № 11 «Об  исполнении  бюджета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за  2015 год»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2016 г. -  Решение сессии совета депутатов пятого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29.12.2015 г. №  131 «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на 2016 год»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23.06.2016 г. № 36)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2017-2019 гг. – проект бюджета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2017 год и плановый период 2018 и 2019 годов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Дефицит Большеберезниковского бюджета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500" y="1928813"/>
          <a:ext cx="7643837" cy="3498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2107"/>
                <a:gridCol w="1042346"/>
                <a:gridCol w="1042346"/>
                <a:gridCol w="1042346"/>
                <a:gridCol w="1042346"/>
                <a:gridCol w="1042346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20 071,9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3 509,5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38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Бюджетные кредиты</a:t>
                      </a: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31 007,9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2 859,5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650,0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794,2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бюджета сельским поселениям: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85786" y="2285992"/>
          <a:ext cx="7715304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бюдже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2017-2019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197 372,2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191 408,8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165 596,5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167 404,1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171 571,0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  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2 825,5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102 847,3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103 319,3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608,2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Доля расходов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на социальную сферу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71472" y="2057400"/>
          <a:ext cx="7715304" cy="2943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14348" y="5286388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Включает данные по разделам бюджетной классификации расходов: «образование», «культура, кинематография», «физическая культура и спорт»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2214554"/>
          <a:ext cx="7858180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92882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Республики Мордовия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500034" y="2357430"/>
          <a:ext cx="8001056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64307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2357430"/>
          <a:ext cx="8215370" cy="3905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4. Расходы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в проекте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 по видам расходов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В проекте бюджета о Большеберезниковском бюджете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85812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Большеберезниковского бюджета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42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197 372,2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191 408,8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166 246,5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168 104,1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172 271,0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31 037,5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22 233,8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23 463,8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23 742,3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23 725,0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1 871,7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1 562,8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1 750,1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1 770,8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1 813,3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7 142,8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5 837,6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5 517,4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5 254,1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5 601,3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864,0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126 082,7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129 494,7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115 251,5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117 499,8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121 126,7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7 778,8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8 615,5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8 256,4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8 946,3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9 912,8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15 891,1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11 135,5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11 309,9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10 138,0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9 334,0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3 433,8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107,9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2 278,3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1 855,5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10 923,1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10001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357563" y="2571750"/>
            <a:ext cx="18573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143625" y="114300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3214688" y="4572000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3357563" y="4714875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20617975">
            <a:off x="5497513" y="2293938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798931">
            <a:off x="5532438" y="3714750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6215063" y="4000500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6643688" y="4500563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05  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200000">
            <a:off x="4144169" y="4142581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2015-2019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1643050"/>
          <a:ext cx="8215370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428596" y="4286256"/>
          <a:ext cx="8358246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786188" y="135731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4000500" y="4143375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428596" y="714356"/>
          <a:ext cx="8215370" cy="1852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857625" y="428625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428596" y="2786058"/>
          <a:ext cx="8215370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929063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85720" y="4857760"/>
          <a:ext cx="8358246" cy="1685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786188" y="4643438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128587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500438" y="2500313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5" y="3143250"/>
            <a:ext cx="1500188" cy="15001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714375" y="4286250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71875" y="2786063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03 04 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857250" y="4500563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291433">
            <a:off x="3086100" y="4064000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670030">
            <a:off x="5638800" y="3379788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500063" y="1571625"/>
            <a:ext cx="2071687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83" name="TextBox 12"/>
          <p:cNvSpPr txBox="1">
            <a:spLocks noChangeArrowheads="1"/>
          </p:cNvSpPr>
          <p:nvPr/>
        </p:nvSpPr>
        <p:spPr bwMode="auto">
          <a:xfrm>
            <a:off x="500063" y="1857375"/>
            <a:ext cx="21431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03 14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вопросы в области национальной безопасности и правоохранительной деятельности</a:t>
            </a:r>
          </a:p>
        </p:txBody>
      </p:sp>
      <p:sp>
        <p:nvSpPr>
          <p:cNvPr id="14" name="Стрелка влево 13"/>
          <p:cNvSpPr/>
          <p:nvPr/>
        </p:nvSpPr>
        <p:spPr>
          <a:xfrm rot="1086151">
            <a:off x="2854325" y="2587625"/>
            <a:ext cx="392113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57158" y="2500306"/>
          <a:ext cx="8358246" cy="1781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285720" y="4572008"/>
          <a:ext cx="8501122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71472" y="857232"/>
          <a:ext cx="7929618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86188" y="642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71472" y="2786058"/>
          <a:ext cx="7858180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86188" y="2500313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71472" y="4857760"/>
          <a:ext cx="7929618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714750" y="4500563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714750" y="2857500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Сельское хозяйство и рыболовство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3214688" y="4857750"/>
            <a:ext cx="1928812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1" name="TextBox 8"/>
          <p:cNvSpPr txBox="1">
            <a:spLocks noChangeArrowheads="1"/>
          </p:cNvSpPr>
          <p:nvPr/>
        </p:nvSpPr>
        <p:spPr bwMode="auto">
          <a:xfrm>
            <a:off x="3500438" y="5286375"/>
            <a:ext cx="142875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04 12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вопросы в области национальной экономики</a:t>
            </a:r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5656162">
            <a:off x="4066381" y="4347369"/>
            <a:ext cx="500063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 в 2015-2019 гг. (тыс. рублей)</a:t>
            </a:r>
          </a:p>
        </p:txBody>
      </p:sp>
      <p:graphicFrame>
        <p:nvGraphicFramePr>
          <p:cNvPr id="3" name="Диаграмма 2"/>
          <p:cNvGraphicFramePr>
            <a:graphicFrameLocks/>
          </p:cNvGraphicFramePr>
          <p:nvPr/>
        </p:nvGraphicFramePr>
        <p:xfrm>
          <a:off x="642910" y="2428868"/>
          <a:ext cx="7786742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71472" y="4929198"/>
          <a:ext cx="7858180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357563" y="4643438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714348" y="1000108"/>
          <a:ext cx="8022174" cy="2214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714750" y="714375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714348" y="3643314"/>
          <a:ext cx="8001056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857625" y="32146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71472" y="2000240"/>
          <a:ext cx="8072493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0418" name="TextBox 4"/>
          <p:cNvSpPr txBox="1">
            <a:spLocks noChangeArrowheads="1"/>
          </p:cNvSpPr>
          <p:nvPr/>
        </p:nvSpPr>
        <p:spPr bwMode="auto">
          <a:xfrm>
            <a:off x="3571875" y="1214438"/>
            <a:ext cx="2286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2500313" y="3357563"/>
            <a:ext cx="2071687" cy="192881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215063" y="2143125"/>
            <a:ext cx="1643062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444" name="TextBox 5"/>
          <p:cNvSpPr txBox="1">
            <a:spLocks noChangeArrowheads="1"/>
          </p:cNvSpPr>
          <p:nvPr/>
        </p:nvSpPr>
        <p:spPr bwMode="auto">
          <a:xfrm>
            <a:off x="2571750" y="3857625"/>
            <a:ext cx="19288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05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«Жилищно-коммунальное хозяйство»</a:t>
            </a:r>
          </a:p>
        </p:txBody>
      </p:sp>
      <p:sp>
        <p:nvSpPr>
          <p:cNvPr id="61445" name="TextBox 6"/>
          <p:cNvSpPr txBox="1">
            <a:spLocks noChangeArrowheads="1"/>
          </p:cNvSpPr>
          <p:nvPr/>
        </p:nvSpPr>
        <p:spPr bwMode="auto">
          <a:xfrm>
            <a:off x="6357938" y="2571750"/>
            <a:ext cx="1357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05 02 Коммунальное хозяйство</a:t>
            </a:r>
          </a:p>
        </p:txBody>
      </p:sp>
      <p:sp>
        <p:nvSpPr>
          <p:cNvPr id="8" name="Стрелка вправо 7"/>
          <p:cNvSpPr/>
          <p:nvPr/>
        </p:nvSpPr>
        <p:spPr>
          <a:xfrm rot="20129435">
            <a:off x="4924425" y="3019425"/>
            <a:ext cx="1216025" cy="9286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2857496"/>
          <a:ext cx="771530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2467" name="TextBox 4"/>
          <p:cNvSpPr txBox="1">
            <a:spLocks noChangeArrowheads="1"/>
          </p:cNvSpPr>
          <p:nvPr/>
        </p:nvSpPr>
        <p:spPr bwMode="auto">
          <a:xfrm>
            <a:off x="3571875" y="2500313"/>
            <a:ext cx="25003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14688" y="2357438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500438" y="2857500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105400" y="2378075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1820097">
            <a:off x="5207000" y="3875088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96357" y="396319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1936201">
            <a:off x="2360613" y="2547938"/>
            <a:ext cx="828675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2015-2019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2428869"/>
          <a:ext cx="7786742" cy="1785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642910" y="4643446"/>
          <a:ext cx="7715304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642910" y="857232"/>
          <a:ext cx="7858180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357563" y="571500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642910" y="2928934"/>
          <a:ext cx="7858180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75" y="2643188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 год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71472" y="4929198"/>
          <a:ext cx="7929618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8" y="4643438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500688" y="2071688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1500188" y="400050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5643563" y="2643188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1643063" y="4429125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8868726">
            <a:off x="3819525" y="3392488"/>
            <a:ext cx="1271588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857224" y="2285992"/>
          <a:ext cx="7500990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10 01 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10 03 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«Социальная политика» 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00034" y="2428868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71472" y="4572008"/>
          <a:ext cx="8215370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71472" y="928670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71472" y="2733674"/>
          <a:ext cx="7929617" cy="15525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571472" y="4714884"/>
          <a:ext cx="8001056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11 01 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2015-2019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14348" y="2643182"/>
          <a:ext cx="7643866" cy="3514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2015-2019 гг.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71472" y="2500306"/>
          <a:ext cx="7934162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муниципального долга», тыс. рублей)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endParaRPr lang="ru-RU" sz="2800" smtClean="0"/>
          </a:p>
        </p:txBody>
      </p:sp>
      <p:sp>
        <p:nvSpPr>
          <p:cNvPr id="5" name="Блок-схема: узел 4"/>
          <p:cNvSpPr/>
          <p:nvPr/>
        </p:nvSpPr>
        <p:spPr>
          <a:xfrm>
            <a:off x="5357813" y="1785938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71500" y="3500438"/>
            <a:ext cx="2286000" cy="2286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780" name="TextBox 6"/>
          <p:cNvSpPr txBox="1">
            <a:spLocks noChangeArrowheads="1"/>
          </p:cNvSpPr>
          <p:nvPr/>
        </p:nvSpPr>
        <p:spPr bwMode="auto">
          <a:xfrm>
            <a:off x="5643563" y="2357438"/>
            <a:ext cx="178593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14 «Межбюджетные трансферты»</a:t>
            </a:r>
          </a:p>
        </p:txBody>
      </p:sp>
      <p:sp>
        <p:nvSpPr>
          <p:cNvPr id="75781" name="TextBox 7"/>
          <p:cNvSpPr txBox="1">
            <a:spLocks noChangeArrowheads="1"/>
          </p:cNvSpPr>
          <p:nvPr/>
        </p:nvSpPr>
        <p:spPr bwMode="auto">
          <a:xfrm>
            <a:off x="714375" y="3643313"/>
            <a:ext cx="20002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14 01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 субъектов Российской Федерации и муниципальных образований</a:t>
            </a:r>
          </a:p>
        </p:txBody>
      </p:sp>
      <p:sp>
        <p:nvSpPr>
          <p:cNvPr id="9" name="Стрелка влево 8"/>
          <p:cNvSpPr/>
          <p:nvPr/>
        </p:nvSpPr>
        <p:spPr>
          <a:xfrm rot="20401291">
            <a:off x="3217863" y="3463925"/>
            <a:ext cx="2136775" cy="1143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35731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в 2015-2019 гг. (тыс. рублей)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071538" y="2285992"/>
          <a:ext cx="7072362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2017 – 2019 годы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043890" cy="440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338"/>
                <a:gridCol w="3500462"/>
                <a:gridCol w="1143008"/>
                <a:gridCol w="1357322"/>
                <a:gridCol w="1428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2016-2019 годы"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87 067,1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86 665,1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89 470,8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15 360,2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16 654,2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19 137,4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2014 - 2017 годы и  на период до 2020 года"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270,0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"Жилище" на  2015-2020 годы"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14348" y="1357298"/>
          <a:ext cx="7715304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2910" y="4643446"/>
            <a:ext cx="807249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Виды расходов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300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2714620"/>
            <a:ext cx="235745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Муниципальная  программа "Устойчивое  развитие сельских  территорий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2014 - 2017 годы и  на период до 2020 года« (утверждена Постановлением Администрации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24.03.2014 г. № 160 а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по финансово – экономической работе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fu04@mfrm.moris.ru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4259</TotalTime>
  <Words>3440</Words>
  <Application>Microsoft Office PowerPoint</Application>
  <PresentationFormat>Экран (4:3)</PresentationFormat>
  <Paragraphs>774</Paragraphs>
  <Slides>67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8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по финансово – экономической работе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01.10.2016 года</vt:lpstr>
      <vt:lpstr>Основные социально-экономические показатели Большеберезниковского муниципального района Республики Мордовия за 2015 год и прогноз до 2019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2017 года)</vt:lpstr>
      <vt:lpstr>Составление проекта бюджета основывается на</vt:lpstr>
      <vt:lpstr>Основные направления бюджетной политики Большеберезниковского муниципального района Республики Мордовия на 2017 год и на плановый период 2018 и 2019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Республики Мордовия на 01.01.2016 г., тыс. рублей</vt:lpstr>
      <vt:lpstr>Исполнение консолидированных бюджетов Большеберезниковского муниципального района Республики Мордовия на 01.08.2016 г., тыс. рублей</vt:lpstr>
      <vt:lpstr>Основные характеристики консолидированного бюджета Большеберезниковского района</vt:lpstr>
      <vt:lpstr>Основные характеристики Большеберезниковского бюджета</vt:lpstr>
      <vt:lpstr>Дефицит Большеберезниковского бюджета</vt:lpstr>
      <vt:lpstr>Межбюджетные трансферты – помощь, передаваемая бюджету другого уровня</vt:lpstr>
      <vt:lpstr>Межбюджетные трансферты, передаваемые из Большеберезниковского бюджета сельским поселениям:</vt:lpstr>
      <vt:lpstr>Программный бюджет в Большеберезниковском районе</vt:lpstr>
      <vt:lpstr>Доля расходов Большеберезниковского бюджета на социальную сферу</vt:lpstr>
      <vt:lpstr>3. Доходы Большеберезниковского муниципального района</vt:lpstr>
      <vt:lpstr>Слайд 27</vt:lpstr>
      <vt:lpstr>Доходная часть Большеберезниковского бюджета Большеберезниковского муниципального района республики Мордовия</vt:lpstr>
      <vt:lpstr>Структура налоговых доходов Большеберезниковского бюджета Большеберезниковского муниципального  района Республики Мордовия</vt:lpstr>
      <vt:lpstr>Структура неналоговых доходов Большеберезниковского бюджета Большеберезниковского муниципального района Республики Мордовия</vt:lpstr>
      <vt:lpstr>Слайд 31</vt:lpstr>
      <vt:lpstr>Оглавление раздела</vt:lpstr>
      <vt:lpstr>В проекте бюджета о Большеберезниковском бюджете расходы предоставлены тремя способами:</vt:lpstr>
      <vt:lpstr>Функциональная структура расходов Большеберезниковского бюджета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2015-2019 гг. (тыс. рублей)</vt:lpstr>
      <vt:lpstr>Слайд 37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2015-2019 гг. (тыс. рублей)</vt:lpstr>
      <vt:lpstr>Слайд 40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2015-2019 гг. (тыс. рублей)</vt:lpstr>
      <vt:lpstr>Слайд 43</vt:lpstr>
      <vt:lpstr>Слайд 44</vt:lpstr>
      <vt:lpstr>Подразделы раздела 05  «Жилищно-коммунальное хозяйство»</vt:lpstr>
      <vt:lpstr>Расходы Большеберезниковского бюджета по разделу 05 «Жилищно-коммунальное хозяйство» в 2015-2019 гг. (тыс. рублей)</vt:lpstr>
      <vt:lpstr>Подразделы раздела 07  «Образование»</vt:lpstr>
      <vt:lpstr>Расходы Большеберезниковского бюджета по разделу  07 «Образование» в 2015-2019 гг.  (тыс. рублей)</vt:lpstr>
      <vt:lpstr>Слайд 49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2015-2019 гг. (тыс. рублей)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2015-2019 гг. (тыс. рублей)</vt:lpstr>
      <vt:lpstr>Слайд 54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2015-2019 гг.  (тыс. 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2015-2019 гг.</vt:lpstr>
      <vt:lpstr>Подразделы раздела 14  «Межбюджетные трансферты»</vt:lpstr>
      <vt:lpstr>Расходы Большеберезниковского бюджета по разделу 14 «Межбюджетные трансферты»  в 2015-2019 гг. (тыс. рублей)</vt:lpstr>
      <vt:lpstr>Муниципальные программы по Большеберезниковскому муниципальному району на 2017 – 2019 годы</vt:lpstr>
      <vt:lpstr>Структура расходов Большеберезниковского бюджета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848</cp:revision>
  <dcterms:created xsi:type="dcterms:W3CDTF">2015-05-12T06:50:54Z</dcterms:created>
  <dcterms:modified xsi:type="dcterms:W3CDTF">2019-04-22T06:29:26Z</dcterms:modified>
</cp:coreProperties>
</file>