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charts/chart39.xml" ContentType="application/vnd.openxmlformats-officedocument.drawingml.char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charts/chart28.xml" ContentType="application/vnd.openxmlformats-officedocument.drawingml.char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Override PartName="/ppt/charts/chart35.xml" ContentType="application/vnd.openxmlformats-officedocument.drawingml.char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rawings/drawing17.xml" ContentType="application/vnd.openxmlformats-officedocument.drawingml.chartshapes+xml"/>
  <Override PartName="/ppt/drawings/drawing28.xml" ContentType="application/vnd.openxmlformats-officedocument.drawingml.chartshapes+xml"/>
  <Override PartName="/ppt/charts/chart42.xml" ContentType="application/vnd.openxmlformats-officedocument.drawingml.char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charts/chart31.xml" ContentType="application/vnd.openxmlformats-officedocument.drawingml.chart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rawings/drawing13.xml" ContentType="application/vnd.openxmlformats-officedocument.drawingml.chartshapes+xml"/>
  <Override PartName="/ppt/drawings/drawing24.xml" ContentType="application/vnd.openxmlformats-officedocument.drawingml.chartshapes+xml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drawings/drawing7.xml" ContentType="application/vnd.openxmlformats-officedocument.drawingml.chartshapes+xml"/>
  <Override PartName="/ppt/drawings/drawing20.xml" ContentType="application/vnd.openxmlformats-officedocument.drawingml.chartshape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charts/chart29.xml" ContentType="application/vnd.openxmlformats-officedocument.drawingml.char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charts/chart18.xml" ContentType="application/vnd.openxmlformats-officedocument.drawingml.chart+xml"/>
  <Override PartName="/ppt/charts/chart36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charts/chart25.xml" ContentType="application/vnd.openxmlformats-officedocument.drawingml.char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heme/themeOverride2.xml" ContentType="application/vnd.openxmlformats-officedocument.themeOverride+xml"/>
  <Override PartName="/ppt/charts/chart14.xml" ContentType="application/vnd.openxmlformats-officedocument.drawingml.chart+xml"/>
  <Override PartName="/ppt/drawings/drawing18.xml" ContentType="application/vnd.openxmlformats-officedocument.drawingml.chartshapes+xml"/>
  <Override PartName="/ppt/charts/chart32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rawings/drawing25.xml" ContentType="application/vnd.openxmlformats-officedocument.drawingml.chartshapes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drawings/drawing14.xml" ContentType="application/vnd.openxmlformats-officedocument.drawingml.chartshapes+xml"/>
  <Override PartName="/ppt/drawings/drawing23.xml" ContentType="application/vnd.openxmlformats-officedocument.drawingml.chartshapes+xml"/>
  <Override PartName="/ppt/charts/chart4.xml" ContentType="application/vnd.openxmlformats-officedocument.drawingml.chart+xml"/>
  <Override PartName="/ppt/drawings/drawing8.xml" ContentType="application/vnd.openxmlformats-officedocument.drawingml.chartshapes+xml"/>
  <Override PartName="/ppt/drawings/drawing12.xml" ContentType="application/vnd.openxmlformats-officedocument.drawingml.chartshapes+xml"/>
  <Override PartName="/ppt/drawings/drawing21.xml" ContentType="application/vnd.openxmlformats-officedocument.drawingml.chartshape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drawings/drawing10.xml" ContentType="application/vnd.openxmlformats-officedocument.drawingml.chartshape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charts/chart19.xml" ContentType="application/vnd.openxmlformats-officedocument.drawingml.chart+xml"/>
  <Override PartName="/ppt/charts/chart37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charts/chart26.xml" ContentType="application/vnd.openxmlformats-officedocument.drawingml.chart+xml"/>
  <Override PartName="/ppt/drawings/drawing19.xml" ContentType="application/vnd.openxmlformats-officedocument.drawingml.chartshape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charts/chart15.xml" ContentType="application/vnd.openxmlformats-officedocument.drawingml.chart+xml"/>
  <Override PartName="/ppt/charts/chart33.xml" ContentType="application/vnd.openxmlformats-officedocument.drawingml.char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drawings/drawing15.xml" ContentType="application/vnd.openxmlformats-officedocument.drawingml.chartshapes+xml"/>
  <Override PartName="/ppt/drawings/drawing26.xml" ContentType="application/vnd.openxmlformats-officedocument.drawingml.chartshapes+xml"/>
  <Override PartName="/ppt/charts/chart40.xml" ContentType="application/vnd.openxmlformats-officedocument.drawingml.chart+xml"/>
  <Override PartName="/ppt/drawings/drawing9.xml" ContentType="application/vnd.openxmlformats-officedocument.drawingml.chartshapes+xml"/>
  <Override PartName="/ppt/drawings/drawing22.xml" ContentType="application/vnd.openxmlformats-officedocument.drawingml.chartshapes+xml"/>
  <Override PartName="/ppt/charts/chart5.xml" ContentType="application/vnd.openxmlformats-officedocument.drawingml.chart+xml"/>
  <Override PartName="/ppt/drawings/drawing11.xml" ContentType="application/vnd.openxmlformats-officedocument.drawingml.chartshape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rawings/drawing5.xml" ContentType="application/vnd.openxmlformats-officedocument.drawingml.chartshape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charts/chart27.xml" ContentType="application/vnd.openxmlformats-officedocument.drawingml.chart+xml"/>
  <Override PartName="/ppt/charts/chart38.xml" ContentType="application/vnd.openxmlformats-officedocument.drawingml.char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charts/chart34.xml" ContentType="application/vnd.openxmlformats-officedocument.drawingml.char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23.xml" ContentType="application/vnd.openxmlformats-officedocument.drawingml.chart+xml"/>
  <Override PartName="/ppt/drawings/drawing27.xml" ContentType="application/vnd.openxmlformats-officedocument.drawingml.chartshapes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12.xml" ContentType="application/vnd.openxmlformats-officedocument.drawingml.chart+xml"/>
  <Override PartName="/ppt/drawings/drawing16.xml" ContentType="application/vnd.openxmlformats-officedocument.drawingml.chartshapes+xml"/>
  <Override PartName="/ppt/charts/chart30.xml" ContentType="application/vnd.openxmlformats-officedocument.drawingml.chart+xml"/>
  <Override PartName="/ppt/charts/chart41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69"/>
  </p:notesMasterIdLst>
  <p:sldIdLst>
    <p:sldId id="313" r:id="rId2"/>
    <p:sldId id="350" r:id="rId3"/>
    <p:sldId id="351" r:id="rId4"/>
    <p:sldId id="394" r:id="rId5"/>
    <p:sldId id="395" r:id="rId6"/>
    <p:sldId id="396" r:id="rId7"/>
    <p:sldId id="352" r:id="rId8"/>
    <p:sldId id="353" r:id="rId9"/>
    <p:sldId id="355" r:id="rId10"/>
    <p:sldId id="356" r:id="rId11"/>
    <p:sldId id="397" r:id="rId12"/>
    <p:sldId id="421" r:id="rId13"/>
    <p:sldId id="359" r:id="rId14"/>
    <p:sldId id="398" r:id="rId15"/>
    <p:sldId id="399" r:id="rId16"/>
    <p:sldId id="400" r:id="rId17"/>
    <p:sldId id="401" r:id="rId18"/>
    <p:sldId id="402" r:id="rId19"/>
    <p:sldId id="403" r:id="rId20"/>
    <p:sldId id="404" r:id="rId21"/>
    <p:sldId id="405" r:id="rId22"/>
    <p:sldId id="406" r:id="rId23"/>
    <p:sldId id="407" r:id="rId24"/>
    <p:sldId id="408" r:id="rId25"/>
    <p:sldId id="409" r:id="rId26"/>
    <p:sldId id="410" r:id="rId27"/>
    <p:sldId id="362" r:id="rId28"/>
    <p:sldId id="363" r:id="rId29"/>
    <p:sldId id="411" r:id="rId30"/>
    <p:sldId id="412" r:id="rId31"/>
    <p:sldId id="364" r:id="rId32"/>
    <p:sldId id="365" r:id="rId33"/>
    <p:sldId id="366" r:id="rId34"/>
    <p:sldId id="367" r:id="rId35"/>
    <p:sldId id="368" r:id="rId36"/>
    <p:sldId id="369" r:id="rId37"/>
    <p:sldId id="393" r:id="rId38"/>
    <p:sldId id="370" r:id="rId39"/>
    <p:sldId id="371" r:id="rId40"/>
    <p:sldId id="392" r:id="rId41"/>
    <p:sldId id="372" r:id="rId42"/>
    <p:sldId id="373" r:id="rId43"/>
    <p:sldId id="390" r:id="rId44"/>
    <p:sldId id="391" r:id="rId45"/>
    <p:sldId id="374" r:id="rId46"/>
    <p:sldId id="375" r:id="rId47"/>
    <p:sldId id="376" r:id="rId48"/>
    <p:sldId id="377" r:id="rId49"/>
    <p:sldId id="389" r:id="rId50"/>
    <p:sldId id="378" r:id="rId51"/>
    <p:sldId id="379" r:id="rId52"/>
    <p:sldId id="380" r:id="rId53"/>
    <p:sldId id="381" r:id="rId54"/>
    <p:sldId id="388" r:id="rId55"/>
    <p:sldId id="382" r:id="rId56"/>
    <p:sldId id="383" r:id="rId57"/>
    <p:sldId id="384" r:id="rId58"/>
    <p:sldId id="385" r:id="rId59"/>
    <p:sldId id="386" r:id="rId60"/>
    <p:sldId id="387" r:id="rId61"/>
    <p:sldId id="420" r:id="rId62"/>
    <p:sldId id="413" r:id="rId63"/>
    <p:sldId id="414" r:id="rId64"/>
    <p:sldId id="415" r:id="rId65"/>
    <p:sldId id="416" r:id="rId66"/>
    <p:sldId id="417" r:id="rId67"/>
    <p:sldId id="418" r:id="rId6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9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F: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F: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2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2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3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4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4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x" TargetMode="External"/></Relationships>
</file>

<file path=ppt/charts/_rels/chart42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>
        <c:manualLayout>
          <c:layoutTarget val="inner"/>
          <c:xMode val="edge"/>
          <c:yMode val="edge"/>
          <c:x val="0.50334711286089262"/>
          <c:y val="0.11984674329501954"/>
          <c:w val="0.43276399825021888"/>
          <c:h val="0.79288888888888964"/>
        </c:manualLayout>
      </c:layout>
      <c:barChart>
        <c:barDir val="bar"/>
        <c:grouping val="clustered"/>
        <c:ser>
          <c:idx val="0"/>
          <c:order val="0"/>
          <c:tx>
            <c:strRef>
              <c:f>'исполнение на 01.01.2016г.'!$B$4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mtClean="0"/>
                      <a:t>15870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Val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1526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Val val="1"/>
            </c:dLbl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smtClean="0"/>
                      <a:t>9996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Val val="1"/>
            </c:dLbl>
            <c:dLbl>
              <c:idx val="11"/>
              <c:layout/>
              <c:tx>
                <c:rich>
                  <a:bodyPr/>
                  <a:lstStyle/>
                  <a:p>
                    <a:r>
                      <a:rPr lang="en-US" smtClean="0"/>
                      <a:t>2067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Val val="1"/>
            </c:dLbl>
            <c:dLbl>
              <c:idx val="13"/>
              <c:layout/>
              <c:tx>
                <c:rich>
                  <a:bodyPr/>
                  <a:lstStyle/>
                  <a:p>
                    <a:r>
                      <a:rPr lang="en-US" smtClean="0"/>
                      <a:t>1213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'исполнение на 01.01.2016г.'!$A$5:$A$20</c:f>
              <c:strCache>
                <c:ptCount val="16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Елизаветинское сельское поселение</c:v>
                </c:pt>
                <c:pt idx="4">
                  <c:v>Косогорское сельское поселение</c:v>
                </c:pt>
                <c:pt idx="5">
                  <c:v>Марьяновское сельское поселение</c:v>
                </c:pt>
                <c:pt idx="6">
                  <c:v>Паракинское сельское поселение</c:v>
                </c:pt>
                <c:pt idx="7">
                  <c:v>Пермисское сельское поселение</c:v>
                </c:pt>
                <c:pt idx="8">
                  <c:v>Починковское сельское поселение</c:v>
                </c:pt>
                <c:pt idx="9">
                  <c:v>Р.Найманское сельское поселение</c:v>
                </c:pt>
                <c:pt idx="10">
                  <c:v>Симкинское сельское поселение</c:v>
                </c:pt>
                <c:pt idx="11">
                  <c:v>Ст.Найманское сельское поселение</c:v>
                </c:pt>
                <c:pt idx="12">
                  <c:v>Судосевское сельское поселение</c:v>
                </c:pt>
                <c:pt idx="13">
                  <c:v>Тазинское сельское поселение</c:v>
                </c:pt>
                <c:pt idx="14">
                  <c:v>Чернопромзинское сельское поселение</c:v>
                </c:pt>
                <c:pt idx="15">
                  <c:v>Шугуровское сельское поселение</c:v>
                </c:pt>
              </c:strCache>
            </c:strRef>
          </c:cat>
          <c:val>
            <c:numRef>
              <c:f>'исполнение на 01.01.2016г.'!$B$5:$B$20</c:f>
              <c:numCache>
                <c:formatCode>General</c:formatCode>
                <c:ptCount val="16"/>
                <c:pt idx="0">
                  <c:v>177300.3</c:v>
                </c:pt>
                <c:pt idx="1">
                  <c:v>15029.6</c:v>
                </c:pt>
                <c:pt idx="2">
                  <c:v>1682.2</c:v>
                </c:pt>
                <c:pt idx="3">
                  <c:v>1405.3</c:v>
                </c:pt>
                <c:pt idx="4">
                  <c:v>1652.7</c:v>
                </c:pt>
                <c:pt idx="5">
                  <c:v>1803.3</c:v>
                </c:pt>
                <c:pt idx="6">
                  <c:v>15870</c:v>
                </c:pt>
                <c:pt idx="7">
                  <c:v>1526</c:v>
                </c:pt>
                <c:pt idx="8">
                  <c:v>1333.6</c:v>
                </c:pt>
                <c:pt idx="9">
                  <c:v>1627.3</c:v>
                </c:pt>
                <c:pt idx="10">
                  <c:v>9996</c:v>
                </c:pt>
                <c:pt idx="11">
                  <c:v>2067</c:v>
                </c:pt>
                <c:pt idx="12">
                  <c:v>2080.5</c:v>
                </c:pt>
                <c:pt idx="13">
                  <c:v>1213</c:v>
                </c:pt>
                <c:pt idx="14">
                  <c:v>1584.3</c:v>
                </c:pt>
                <c:pt idx="15">
                  <c:v>1956.3</c:v>
                </c:pt>
              </c:numCache>
            </c:numRef>
          </c:val>
        </c:ser>
        <c:axId val="64159104"/>
        <c:axId val="64675840"/>
      </c:barChart>
      <c:catAx>
        <c:axId val="64159104"/>
        <c:scaling>
          <c:orientation val="minMax"/>
        </c:scaling>
        <c:axPos val="l"/>
        <c:tickLblPos val="nextTo"/>
        <c:txPr>
          <a:bodyPr/>
          <a:lstStyle/>
          <a:p>
            <a:pPr>
              <a:defRPr sz="9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4675840"/>
        <c:crosses val="autoZero"/>
        <c:auto val="1"/>
        <c:lblAlgn val="ctr"/>
        <c:lblOffset val="100"/>
      </c:catAx>
      <c:valAx>
        <c:axId val="64675840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4159104"/>
        <c:crosses val="autoZero"/>
        <c:crossBetween val="between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01.01.2016г.'!$C$4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mtClean="0"/>
                      <a:t>16001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Val val="1"/>
            </c:dLbl>
            <c:dLbl>
              <c:idx val="11"/>
              <c:layout/>
              <c:tx>
                <c:rich>
                  <a:bodyPr/>
                  <a:lstStyle/>
                  <a:p>
                    <a:r>
                      <a:rPr lang="en-US" smtClean="0"/>
                      <a:t>2425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'исполнение на 01.01.2016г.'!$C$5:$C$20</c:f>
              <c:numCache>
                <c:formatCode>General</c:formatCode>
                <c:ptCount val="16"/>
                <c:pt idx="0">
                  <c:v>197372.2</c:v>
                </c:pt>
                <c:pt idx="1">
                  <c:v>20342.2</c:v>
                </c:pt>
                <c:pt idx="2">
                  <c:v>1971.1</c:v>
                </c:pt>
                <c:pt idx="3">
                  <c:v>2502.9</c:v>
                </c:pt>
                <c:pt idx="4">
                  <c:v>1987.8</c:v>
                </c:pt>
                <c:pt idx="5">
                  <c:v>2045.1</c:v>
                </c:pt>
                <c:pt idx="6">
                  <c:v>16001</c:v>
                </c:pt>
                <c:pt idx="7">
                  <c:v>1904.7</c:v>
                </c:pt>
                <c:pt idx="8">
                  <c:v>1564.9</c:v>
                </c:pt>
                <c:pt idx="9">
                  <c:v>1860.5</c:v>
                </c:pt>
                <c:pt idx="10">
                  <c:v>10209.6</c:v>
                </c:pt>
                <c:pt idx="11">
                  <c:v>2425</c:v>
                </c:pt>
                <c:pt idx="12">
                  <c:v>2331.1</c:v>
                </c:pt>
                <c:pt idx="13">
                  <c:v>1405.2</c:v>
                </c:pt>
                <c:pt idx="14">
                  <c:v>1116.9000000000001</c:v>
                </c:pt>
                <c:pt idx="15">
                  <c:v>2030.3</c:v>
                </c:pt>
              </c:numCache>
            </c:numRef>
          </c:val>
        </c:ser>
        <c:axId val="65412480"/>
        <c:axId val="65430656"/>
      </c:barChart>
      <c:catAx>
        <c:axId val="65412480"/>
        <c:scaling>
          <c:orientation val="minMax"/>
        </c:scaling>
        <c:delete val="1"/>
        <c:axPos val="l"/>
        <c:tickLblPos val="none"/>
        <c:crossAx val="65430656"/>
        <c:crosses val="autoZero"/>
        <c:auto val="1"/>
        <c:lblAlgn val="ctr"/>
        <c:lblOffset val="100"/>
      </c:catAx>
      <c:valAx>
        <c:axId val="65430656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412480"/>
        <c:crosses val="autoZero"/>
        <c:crossBetween val="between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1400" dirty="0"/>
              <a:t>Доходы</a:t>
            </a:r>
          </a:p>
        </c:rich>
      </c:tx>
      <c:layout/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01.08.2016г.'!$B$5</c:f>
              <c:strCache>
                <c:ptCount val="1"/>
                <c:pt idx="0">
                  <c:v>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'исполнение на 01.08.2016г.'!$A$6:$A$21</c:f>
              <c:strCache>
                <c:ptCount val="16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Елизаветинское сельское поселение</c:v>
                </c:pt>
                <c:pt idx="4">
                  <c:v>Косогорское сельское поселение</c:v>
                </c:pt>
                <c:pt idx="5">
                  <c:v>Марьяновское сельское поселение</c:v>
                </c:pt>
                <c:pt idx="6">
                  <c:v>Паракинское сельское поселение</c:v>
                </c:pt>
                <c:pt idx="7">
                  <c:v>Пермисское сельское поселение</c:v>
                </c:pt>
                <c:pt idx="8">
                  <c:v>Починковское сельское поселение</c:v>
                </c:pt>
                <c:pt idx="9">
                  <c:v>Р.Найманское сельское поселение</c:v>
                </c:pt>
                <c:pt idx="10">
                  <c:v>Симкинское сельское поселение</c:v>
                </c:pt>
                <c:pt idx="11">
                  <c:v>Ст.Найманское сельское поселение</c:v>
                </c:pt>
                <c:pt idx="12">
                  <c:v>Судосевское сельское поселение</c:v>
                </c:pt>
                <c:pt idx="13">
                  <c:v>Тазинское сельское поселение</c:v>
                </c:pt>
                <c:pt idx="14">
                  <c:v>Чернопромзинское сельское поселение</c:v>
                </c:pt>
                <c:pt idx="15">
                  <c:v>Шугуровское сельское поселение</c:v>
                </c:pt>
              </c:strCache>
            </c:strRef>
          </c:cat>
          <c:val>
            <c:numRef>
              <c:f>'исполнение на 01.08.2016г.'!$B$6:$B$21</c:f>
              <c:numCache>
                <c:formatCode>General</c:formatCode>
                <c:ptCount val="16"/>
                <c:pt idx="0">
                  <c:v>129996.1</c:v>
                </c:pt>
                <c:pt idx="1">
                  <c:v>5015.2</c:v>
                </c:pt>
                <c:pt idx="2" formatCode="0.0">
                  <c:v>1134</c:v>
                </c:pt>
                <c:pt idx="3">
                  <c:v>1089.7</c:v>
                </c:pt>
                <c:pt idx="4">
                  <c:v>1074.3</c:v>
                </c:pt>
                <c:pt idx="5">
                  <c:v>1068.5999999999999</c:v>
                </c:pt>
                <c:pt idx="6">
                  <c:v>945.8</c:v>
                </c:pt>
                <c:pt idx="7">
                  <c:v>818.1</c:v>
                </c:pt>
                <c:pt idx="8">
                  <c:v>906.2</c:v>
                </c:pt>
                <c:pt idx="9">
                  <c:v>951.7</c:v>
                </c:pt>
                <c:pt idx="10">
                  <c:v>872.5</c:v>
                </c:pt>
                <c:pt idx="11" formatCode="0.0">
                  <c:v>985</c:v>
                </c:pt>
                <c:pt idx="12">
                  <c:v>1220.4000000000001</c:v>
                </c:pt>
                <c:pt idx="13">
                  <c:v>815.9</c:v>
                </c:pt>
                <c:pt idx="14">
                  <c:v>340.4</c:v>
                </c:pt>
                <c:pt idx="15">
                  <c:v>1377.2</c:v>
                </c:pt>
              </c:numCache>
            </c:numRef>
          </c:val>
        </c:ser>
        <c:axId val="65455232"/>
        <c:axId val="65456768"/>
      </c:barChart>
      <c:catAx>
        <c:axId val="65455232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65456768"/>
        <c:crosses val="autoZero"/>
        <c:auto val="1"/>
        <c:lblAlgn val="ctr"/>
        <c:lblOffset val="100"/>
      </c:catAx>
      <c:valAx>
        <c:axId val="65456768"/>
        <c:scaling>
          <c:orientation val="minMax"/>
        </c:scaling>
        <c:axPos val="b"/>
        <c:majorGridlines/>
        <c:numFmt formatCode="General" sourceLinked="1"/>
        <c:tickLblPos val="nextTo"/>
        <c:crossAx val="6545523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9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01.08.2016г.'!$C$5</c:f>
              <c:strCache>
                <c:ptCount val="1"/>
                <c:pt idx="0">
                  <c:v>Расходы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'исполнение на 01.08.2016г.'!$C$6:$C$21</c:f>
              <c:numCache>
                <c:formatCode>General</c:formatCode>
                <c:ptCount val="16"/>
                <c:pt idx="0">
                  <c:v>118991.7</c:v>
                </c:pt>
                <c:pt idx="1">
                  <c:v>4900.2</c:v>
                </c:pt>
                <c:pt idx="2">
                  <c:v>1081.2</c:v>
                </c:pt>
                <c:pt idx="3">
                  <c:v>785.5</c:v>
                </c:pt>
                <c:pt idx="4">
                  <c:v>1059.2</c:v>
                </c:pt>
                <c:pt idx="5">
                  <c:v>1231.5</c:v>
                </c:pt>
                <c:pt idx="6" formatCode="0.0">
                  <c:v>928</c:v>
                </c:pt>
                <c:pt idx="7">
                  <c:v>805.1</c:v>
                </c:pt>
                <c:pt idx="8">
                  <c:v>880.2</c:v>
                </c:pt>
                <c:pt idx="9">
                  <c:v>912.8</c:v>
                </c:pt>
                <c:pt idx="10">
                  <c:v>826.7</c:v>
                </c:pt>
                <c:pt idx="11">
                  <c:v>978.5</c:v>
                </c:pt>
                <c:pt idx="12">
                  <c:v>1185.7</c:v>
                </c:pt>
                <c:pt idx="13">
                  <c:v>812.4</c:v>
                </c:pt>
                <c:pt idx="14">
                  <c:v>330.9</c:v>
                </c:pt>
                <c:pt idx="15">
                  <c:v>1366.2</c:v>
                </c:pt>
              </c:numCache>
            </c:numRef>
          </c:val>
        </c:ser>
        <c:axId val="65468672"/>
        <c:axId val="64557056"/>
      </c:barChart>
      <c:catAx>
        <c:axId val="65468672"/>
        <c:scaling>
          <c:orientation val="minMax"/>
        </c:scaling>
        <c:delete val="1"/>
        <c:axPos val="l"/>
        <c:tickLblPos val="none"/>
        <c:crossAx val="64557056"/>
        <c:crosses val="autoZero"/>
        <c:auto val="1"/>
        <c:lblAlgn val="ctr"/>
        <c:lblOffset val="100"/>
      </c:catAx>
      <c:valAx>
        <c:axId val="64557056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468672"/>
        <c:crosses val="autoZero"/>
        <c:crossBetween val="between"/>
      </c:valAx>
    </c:plotArea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основ.храк.кон.бюджета!$A$4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7093897451690224E-3"/>
                  <c:y val="5.2835807161784758E-2"/>
                </c:manualLayout>
              </c:layout>
              <c:showVal val="1"/>
            </c:dLbl>
            <c:dLbl>
              <c:idx val="1"/>
              <c:layout>
                <c:manualLayout>
                  <c:x val="-5.1281692355070714E-3"/>
                  <c:y val="7.1483739101238286E-2"/>
                </c:manualLayout>
              </c:layout>
              <c:showVal val="1"/>
            </c:dLbl>
            <c:dLbl>
              <c:idx val="2"/>
              <c:layout>
                <c:manualLayout>
                  <c:x val="-1.7093897451690224E-2"/>
                  <c:y val="8.7023682384116077E-2"/>
                </c:manualLayout>
              </c:layout>
              <c:showVal val="1"/>
            </c:dLbl>
            <c:dLbl>
              <c:idx val="3"/>
              <c:layout>
                <c:manualLayout>
                  <c:x val="-1.196572821618319E-2"/>
                  <c:y val="0.12742753491959855"/>
                </c:manualLayout>
              </c:layout>
              <c:showVal val="1"/>
            </c:dLbl>
            <c:dLbl>
              <c:idx val="4"/>
              <c:layout>
                <c:manualLayout>
                  <c:x val="-5.1281692355070714E-3"/>
                  <c:y val="0.13985948954590108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основ.храк.кон.бюджета!$B$4:$F$4</c:f>
              <c:numCache>
                <c:formatCode>General</c:formatCode>
                <c:ptCount val="5"/>
                <c:pt idx="0">
                  <c:v>232126.4</c:v>
                </c:pt>
                <c:pt idx="1">
                  <c:v>216815.5</c:v>
                </c:pt>
                <c:pt idx="2">
                  <c:v>193507.4</c:v>
                </c:pt>
                <c:pt idx="3">
                  <c:v>195995.9</c:v>
                </c:pt>
                <c:pt idx="4">
                  <c:v>201596.6</c:v>
                </c:pt>
              </c:numCache>
            </c:numRef>
          </c:val>
        </c:ser>
        <c:ser>
          <c:idx val="1"/>
          <c:order val="1"/>
          <c:tx>
            <c:strRef>
              <c:f>основ.храк.кон.бюджета!$A$5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2.7350235922704396E-2"/>
                  <c:y val="3.4187875222331347E-2"/>
                </c:manualLayout>
              </c:layout>
              <c:showVal val="1"/>
            </c:dLbl>
            <c:dLbl>
              <c:idx val="1"/>
              <c:layout>
                <c:manualLayout>
                  <c:x val="2.3931456432366313E-2"/>
                  <c:y val="4.0403852535482405E-2"/>
                </c:manualLayout>
              </c:layout>
              <c:showVal val="1"/>
            </c:dLbl>
            <c:dLbl>
              <c:idx val="2"/>
              <c:layout>
                <c:manualLayout>
                  <c:x val="1.0256338471014134E-2"/>
                  <c:y val="5.5943795818360377E-2"/>
                </c:manualLayout>
              </c:layout>
              <c:showVal val="1"/>
            </c:dLbl>
            <c:dLbl>
              <c:idx val="3"/>
              <c:layout>
                <c:manualLayout>
                  <c:x val="2.7350235922704396E-2"/>
                  <c:y val="5.9051784474935913E-2"/>
                </c:manualLayout>
              </c:layout>
              <c:showVal val="1"/>
            </c:dLbl>
            <c:dLbl>
              <c:idx val="4"/>
              <c:layout>
                <c:manualLayout>
                  <c:x val="3.2478405158211446E-2"/>
                  <c:y val="5.5943795818360377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основ.храк.кон.бюджета!$B$5:$F$5</c:f>
              <c:numCache>
                <c:formatCode>General</c:formatCode>
                <c:ptCount val="5"/>
                <c:pt idx="0">
                  <c:v>261069.6</c:v>
                </c:pt>
                <c:pt idx="1">
                  <c:v>226433.7</c:v>
                </c:pt>
                <c:pt idx="2">
                  <c:v>194181.4</c:v>
                </c:pt>
                <c:pt idx="3">
                  <c:v>196719.9</c:v>
                </c:pt>
                <c:pt idx="4">
                  <c:v>202320.6</c:v>
                </c:pt>
              </c:numCache>
            </c:numRef>
          </c:val>
        </c:ser>
        <c:ser>
          <c:idx val="2"/>
          <c:order val="2"/>
          <c:tx>
            <c:strRef>
              <c:f>основ.храк.кон.бюджета!$A$6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dLbl>
              <c:idx val="0"/>
              <c:layout>
                <c:manualLayout>
                  <c:x val="8.5469487258451118E-3"/>
                  <c:y val="4.3511841192058108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основ.храк.кон.бюджета!$B$6:$F$6</c:f>
              <c:numCache>
                <c:formatCode>General</c:formatCode>
                <c:ptCount val="5"/>
                <c:pt idx="0">
                  <c:v>-28943.200000000001</c:v>
                </c:pt>
                <c:pt idx="1">
                  <c:v>-9618.2000000000007</c:v>
                </c:pt>
                <c:pt idx="2" formatCode="0.0">
                  <c:v>-674</c:v>
                </c:pt>
                <c:pt idx="3" formatCode="0.0">
                  <c:v>-724</c:v>
                </c:pt>
                <c:pt idx="4" formatCode="0.0">
                  <c:v>-724</c:v>
                </c:pt>
              </c:numCache>
            </c:numRef>
          </c:val>
        </c:ser>
        <c:shape val="box"/>
        <c:axId val="64608512"/>
        <c:axId val="65736704"/>
        <c:axId val="0"/>
      </c:bar3DChart>
      <c:catAx>
        <c:axId val="64608512"/>
        <c:scaling>
          <c:orientation val="minMax"/>
        </c:scaling>
        <c:delete val="1"/>
        <c:axPos val="b"/>
        <c:tickLblPos val="none"/>
        <c:crossAx val="65736704"/>
        <c:crosses val="autoZero"/>
        <c:auto val="1"/>
        <c:lblAlgn val="ctr"/>
        <c:lblOffset val="100"/>
      </c:catAx>
      <c:valAx>
        <c:axId val="6573670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4608512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основ.харак.район.бюджета!$A$4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3047818972299318E-2"/>
                  <c:y val="0.12601051097677862"/>
                </c:manualLayout>
              </c:layout>
              <c:showVal val="1"/>
            </c:dLbl>
            <c:dLbl>
              <c:idx val="1"/>
              <c:layout>
                <c:manualLayout>
                  <c:x val="-9.7858642292245248E-3"/>
                  <c:y val="0.16687878480708521"/>
                </c:manualLayout>
              </c:layout>
              <c:showVal val="1"/>
            </c:dLbl>
            <c:dLbl>
              <c:idx val="2"/>
              <c:layout>
                <c:manualLayout>
                  <c:x val="-1.4678796343836679E-2"/>
                  <c:y val="0.12941620046263769"/>
                </c:manualLayout>
              </c:layout>
              <c:showVal val="1"/>
            </c:dLbl>
            <c:dLbl>
              <c:idx val="3"/>
              <c:layout>
                <c:manualLayout>
                  <c:x val="-1.1416841600761922E-2"/>
                  <c:y val="0.13622757943435518"/>
                </c:manualLayout>
              </c:layout>
              <c:showVal val="1"/>
            </c:dLbl>
            <c:dLbl>
              <c:idx val="4"/>
              <c:layout>
                <c:manualLayout>
                  <c:x val="-8.1548868576871037E-3"/>
                  <c:y val="0.14644464789193215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основ.харак.район.бюджета!$B$4:$F$4</c:f>
              <c:numCache>
                <c:formatCode>0.0</c:formatCode>
                <c:ptCount val="5"/>
                <c:pt idx="0" formatCode="General">
                  <c:v>177300.3</c:v>
                </c:pt>
                <c:pt idx="1">
                  <c:v>189585.5</c:v>
                </c:pt>
                <c:pt idx="2" formatCode="General">
                  <c:v>165596.5</c:v>
                </c:pt>
                <c:pt idx="3" formatCode="General">
                  <c:v>167404.1</c:v>
                </c:pt>
                <c:pt idx="4">
                  <c:v>171571</c:v>
                </c:pt>
              </c:numCache>
            </c:numRef>
          </c:val>
        </c:ser>
        <c:ser>
          <c:idx val="1"/>
          <c:order val="1"/>
          <c:tx>
            <c:strRef>
              <c:f>основ.харак.район.бюджета!$A$5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основ.харак.район.бюджета!$B$5:$F$5</c:f>
              <c:numCache>
                <c:formatCode>0.0</c:formatCode>
                <c:ptCount val="5"/>
                <c:pt idx="0" formatCode="General">
                  <c:v>197372.2</c:v>
                </c:pt>
                <c:pt idx="1">
                  <c:v>193276.6</c:v>
                </c:pt>
                <c:pt idx="2" formatCode="General">
                  <c:v>166246.5</c:v>
                </c:pt>
                <c:pt idx="3" formatCode="General">
                  <c:v>168104.1</c:v>
                </c:pt>
                <c:pt idx="4">
                  <c:v>172271</c:v>
                </c:pt>
              </c:numCache>
            </c:numRef>
          </c:val>
        </c:ser>
        <c:ser>
          <c:idx val="2"/>
          <c:order val="2"/>
          <c:tx>
            <c:strRef>
              <c:f>основ.харак.район.бюджета!$A$6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основ.харак.район.бюджета!$B$6:$F$6</c:f>
              <c:numCache>
                <c:formatCode>General</c:formatCode>
                <c:ptCount val="5"/>
                <c:pt idx="0">
                  <c:v>-20071.900000000001</c:v>
                </c:pt>
                <c:pt idx="1">
                  <c:v>-3691.1</c:v>
                </c:pt>
                <c:pt idx="2" formatCode="0.0">
                  <c:v>-650</c:v>
                </c:pt>
                <c:pt idx="3" formatCode="0.0">
                  <c:v>-700</c:v>
                </c:pt>
                <c:pt idx="4" formatCode="0.0">
                  <c:v>-700</c:v>
                </c:pt>
              </c:numCache>
            </c:numRef>
          </c:val>
        </c:ser>
        <c:axId val="65775872"/>
        <c:axId val="65802240"/>
      </c:barChart>
      <c:catAx>
        <c:axId val="65775872"/>
        <c:scaling>
          <c:orientation val="minMax"/>
        </c:scaling>
        <c:delete val="1"/>
        <c:axPos val="b"/>
        <c:tickLblPos val="none"/>
        <c:crossAx val="65802240"/>
        <c:crosses val="autoZero"/>
        <c:auto val="1"/>
        <c:lblAlgn val="ctr"/>
        <c:lblOffset val="100"/>
      </c:catAx>
      <c:valAx>
        <c:axId val="6580224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775872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stacked"/>
        <c:ser>
          <c:idx val="0"/>
          <c:order val="0"/>
          <c:tx>
            <c:strRef>
              <c:f>меж.транс.!$A$4</c:f>
              <c:strCache>
                <c:ptCount val="1"/>
                <c:pt idx="0">
                  <c:v>Дотации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меж.транс.!$B$4:$F$4</c:f>
              <c:numCache>
                <c:formatCode>General</c:formatCode>
                <c:ptCount val="5"/>
                <c:pt idx="0">
                  <c:v>1855.5</c:v>
                </c:pt>
                <c:pt idx="1">
                  <c:v>8229.7999999999902</c:v>
                </c:pt>
                <c:pt idx="2" formatCode="0.0">
                  <c:v>0</c:v>
                </c:pt>
                <c:pt idx="3" formatCode="0.0">
                  <c:v>0</c:v>
                </c:pt>
                <c:pt idx="4" formatCode="0.0">
                  <c:v>0</c:v>
                </c:pt>
              </c:numCache>
            </c:numRef>
          </c:val>
        </c:ser>
        <c:ser>
          <c:idx val="1"/>
          <c:order val="1"/>
          <c:tx>
            <c:strRef>
              <c:f>меж.транс.!$A$5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меж.транс.!$B$5:$F$5</c:f>
              <c:numCache>
                <c:formatCode>General</c:formatCode>
                <c:ptCount val="5"/>
                <c:pt idx="0">
                  <c:v>3952.2</c:v>
                </c:pt>
                <c:pt idx="1">
                  <c:v>4049.2</c:v>
                </c:pt>
                <c:pt idx="2" formatCode="0.0">
                  <c:v>0</c:v>
                </c:pt>
                <c:pt idx="3" formatCode="0.0">
                  <c:v>0</c:v>
                </c:pt>
                <c:pt idx="4" formatCode="0.0">
                  <c:v>0</c:v>
                </c:pt>
              </c:numCache>
            </c:numRef>
          </c:val>
        </c:ser>
        <c:marker val="1"/>
        <c:axId val="65856640"/>
        <c:axId val="65858176"/>
      </c:lineChart>
      <c:catAx>
        <c:axId val="65856640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858176"/>
        <c:crosses val="autoZero"/>
        <c:auto val="1"/>
        <c:lblAlgn val="ctr"/>
        <c:lblOffset val="100"/>
      </c:catAx>
      <c:valAx>
        <c:axId val="6585817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85664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lineChart>
        <c:grouping val="standard"/>
        <c:ser>
          <c:idx val="0"/>
          <c:order val="0"/>
          <c:marker>
            <c:symbol val="none"/>
          </c:marker>
          <c:dLbls>
            <c:dLbl>
              <c:idx val="0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0,0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0,7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61,6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61,5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63,0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'доля программ'!$B$3:$F$3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 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'доля программ'!$B$4:$F$4</c:f>
              <c:numCache>
                <c:formatCode>0.0</c:formatCode>
                <c:ptCount val="5"/>
                <c:pt idx="0">
                  <c:v>0</c:v>
                </c:pt>
                <c:pt idx="1">
                  <c:v>0.72206711499157805</c:v>
                </c:pt>
                <c:pt idx="2">
                  <c:v>61.611703103523986</c:v>
                </c:pt>
                <c:pt idx="3">
                  <c:v>61.461499154392953</c:v>
                </c:pt>
                <c:pt idx="4">
                  <c:v>63.044969844024855</c:v>
                </c:pt>
              </c:numCache>
            </c:numRef>
          </c:val>
        </c:ser>
        <c:marker val="1"/>
        <c:axId val="65682432"/>
        <c:axId val="65704704"/>
      </c:lineChart>
      <c:catAx>
        <c:axId val="6568243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704704"/>
        <c:crosses val="autoZero"/>
        <c:auto val="1"/>
        <c:lblAlgn val="ctr"/>
        <c:lblOffset val="100"/>
      </c:catAx>
      <c:valAx>
        <c:axId val="65704704"/>
        <c:scaling>
          <c:orientation val="minMax"/>
        </c:scaling>
        <c:axPos val="l"/>
        <c:majorGridlines/>
        <c:numFmt formatCode="0.0%" sourceLinked="0"/>
        <c:maj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682432"/>
        <c:crosses val="autoZero"/>
        <c:crossBetween val="between"/>
        <c:dispUnits>
          <c:builtInUnit val="hundreds"/>
        </c:dispUnits>
      </c:valAx>
    </c:plotArea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'доходная часть'!$A$4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'доходная часть'!$B$4:$F$4</c:f>
              <c:numCache>
                <c:formatCode>General</c:formatCode>
                <c:ptCount val="5"/>
                <c:pt idx="0">
                  <c:v>23835.3</c:v>
                </c:pt>
                <c:pt idx="1">
                  <c:v>26534.1</c:v>
                </c:pt>
                <c:pt idx="2" formatCode="0.0">
                  <c:v>26395.699999999979</c:v>
                </c:pt>
                <c:pt idx="3" formatCode="0.0">
                  <c:v>27434.121999999996</c:v>
                </c:pt>
                <c:pt idx="4" formatCode="0.0">
                  <c:v>28425.637451999992</c:v>
                </c:pt>
              </c:numCache>
            </c:numRef>
          </c:val>
        </c:ser>
        <c:ser>
          <c:idx val="1"/>
          <c:order val="1"/>
          <c:tx>
            <c:strRef>
              <c:f>'доходная часть'!$A$5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'доходная часть'!$B$5:$F$5</c:f>
              <c:numCache>
                <c:formatCode>General</c:formatCode>
                <c:ptCount val="5"/>
                <c:pt idx="0">
                  <c:v>4031.1</c:v>
                </c:pt>
                <c:pt idx="1">
                  <c:v>2060.6</c:v>
                </c:pt>
                <c:pt idx="2" formatCode="0.0">
                  <c:v>2769.6</c:v>
                </c:pt>
                <c:pt idx="3" formatCode="0.0">
                  <c:v>2836.2615999999998</c:v>
                </c:pt>
                <c:pt idx="4" formatCode="0.0">
                  <c:v>2892.0411512000023</c:v>
                </c:pt>
              </c:numCache>
            </c:numRef>
          </c:val>
        </c:ser>
        <c:ser>
          <c:idx val="2"/>
          <c:order val="2"/>
          <c:tx>
            <c:strRef>
              <c:f>'доходная часть'!$A$6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>
                <c:manualLayout>
                  <c:x val="-1.6161503045234423E-3"/>
                  <c:y val="6.8375589806760903E-3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'доходная часть'!$B$6:$F$6</c:f>
              <c:numCache>
                <c:formatCode>General</c:formatCode>
                <c:ptCount val="5"/>
                <c:pt idx="0" formatCode="0.0">
                  <c:v>149433.9</c:v>
                </c:pt>
                <c:pt idx="1">
                  <c:v>159304.6</c:v>
                </c:pt>
                <c:pt idx="2">
                  <c:v>136431.19999999998</c:v>
                </c:pt>
                <c:pt idx="3">
                  <c:v>137133.70000000001</c:v>
                </c:pt>
                <c:pt idx="4">
                  <c:v>140253.29999999999</c:v>
                </c:pt>
              </c:numCache>
            </c:numRef>
          </c:val>
        </c:ser>
        <c:axId val="65940480"/>
        <c:axId val="65954560"/>
      </c:barChart>
      <c:catAx>
        <c:axId val="65940480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954560"/>
        <c:crosses val="autoZero"/>
        <c:auto val="1"/>
        <c:lblAlgn val="ctr"/>
        <c:lblOffset val="100"/>
      </c:catAx>
      <c:valAx>
        <c:axId val="6595456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940480"/>
        <c:crosses val="autoZero"/>
        <c:crossBetween val="between"/>
      </c:valAx>
    </c:plotArea>
    <c:legend>
      <c:legendPos val="b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'структура налогов.'!$A$13</c:f>
              <c:strCache>
                <c:ptCount val="1"/>
                <c:pt idx="0">
                  <c:v>Налог на прибыль, доходы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'структура налогов.'!$B$13:$F$13</c:f>
              <c:numCache>
                <c:formatCode>0.0</c:formatCode>
                <c:ptCount val="5"/>
                <c:pt idx="0">
                  <c:v>55.687135762064713</c:v>
                </c:pt>
                <c:pt idx="1">
                  <c:v>61.864611274117244</c:v>
                </c:pt>
                <c:pt idx="2">
                  <c:v>61.326645019938084</c:v>
                </c:pt>
                <c:pt idx="3">
                  <c:v>61.923893161367083</c:v>
                </c:pt>
                <c:pt idx="4">
                  <c:v>62.426721493981816</c:v>
                </c:pt>
              </c:numCache>
            </c:numRef>
          </c:val>
        </c:ser>
        <c:ser>
          <c:idx val="1"/>
          <c:order val="1"/>
          <c:tx>
            <c:strRef>
              <c:f>'структура налогов.'!$A$14</c:f>
              <c:strCache>
                <c:ptCount val="1"/>
                <c:pt idx="0">
                  <c:v>Налоги на товары (работы, услуги), реализуемые на территории РФ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'структура налогов.'!$B$14:$F$14</c:f>
              <c:numCache>
                <c:formatCode>0.0</c:formatCode>
                <c:ptCount val="5"/>
                <c:pt idx="0">
                  <c:v>15.043565010191488</c:v>
                </c:pt>
                <c:pt idx="1">
                  <c:v>16.61216938803345</c:v>
                </c:pt>
                <c:pt idx="2">
                  <c:v>14.478506992899106</c:v>
                </c:pt>
                <c:pt idx="3">
                  <c:v>13.949938843853962</c:v>
                </c:pt>
                <c:pt idx="4">
                  <c:v>13.4834387104558</c:v>
                </c:pt>
              </c:numCache>
            </c:numRef>
          </c:val>
        </c:ser>
        <c:ser>
          <c:idx val="2"/>
          <c:order val="2"/>
          <c:tx>
            <c:strRef>
              <c:f>'структура налогов.'!$A$15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dLbls>
            <c:dLbl>
              <c:idx val="0"/>
              <c:layout>
                <c:manualLayout>
                  <c:x val="2.7777777777777891E-2"/>
                  <c:y val="2.7777777777777853E-2"/>
                </c:manualLayout>
              </c:layout>
              <c:showVal val="1"/>
            </c:dLbl>
            <c:dLbl>
              <c:idx val="1"/>
              <c:layout>
                <c:manualLayout>
                  <c:x val="1.2698323821255594E-2"/>
                  <c:y val="-6.7085484338708888E-3"/>
                </c:manualLayout>
              </c:layout>
              <c:showVal val="1"/>
            </c:dLbl>
            <c:dLbl>
              <c:idx val="2"/>
              <c:layout>
                <c:manualLayout>
                  <c:x val="7.9364523882847569E-3"/>
                  <c:y val="1.3417096867741748E-2"/>
                </c:manualLayout>
              </c:layout>
              <c:showVal val="1"/>
            </c:dLbl>
            <c:dLbl>
              <c:idx val="3"/>
              <c:layout>
                <c:manualLayout>
                  <c:x val="2.2222066687197291E-2"/>
                  <c:y val="1.3417096867741748E-2"/>
                </c:manualLayout>
              </c:layout>
              <c:showVal val="1"/>
            </c:dLbl>
            <c:dLbl>
              <c:idx val="4"/>
              <c:layout>
                <c:manualLayout>
                  <c:x val="1.1111033343598763E-2"/>
                  <c:y val="1.3417096867741748E-2"/>
                </c:manualLayout>
              </c:layout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'структура налогов.'!$B$15:$F$15</c:f>
              <c:numCache>
                <c:formatCode>0.0</c:formatCode>
                <c:ptCount val="5"/>
                <c:pt idx="0">
                  <c:v>11.177618924583012</c:v>
                </c:pt>
                <c:pt idx="1">
                  <c:v>10.723315859232653</c:v>
                </c:pt>
                <c:pt idx="2">
                  <c:v>11.0700044230644</c:v>
                </c:pt>
                <c:pt idx="3">
                  <c:v>11.092438220703629</c:v>
                </c:pt>
                <c:pt idx="4">
                  <c:v>11.161580221475386</c:v>
                </c:pt>
              </c:numCache>
            </c:numRef>
          </c:val>
        </c:ser>
        <c:ser>
          <c:idx val="3"/>
          <c:order val="3"/>
          <c:tx>
            <c:strRef>
              <c:f>'структура налогов.'!$A$16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dLbls>
            <c:dLbl>
              <c:idx val="0"/>
              <c:layout>
                <c:manualLayout>
                  <c:x val="8.3333333333333367E-3"/>
                  <c:y val="1.8518518518518542E-2"/>
                </c:manualLayout>
              </c:layout>
              <c:showVal val="1"/>
            </c:dLbl>
            <c:dLbl>
              <c:idx val="1"/>
              <c:layout>
                <c:manualLayout>
                  <c:x val="8.3333333333333367E-3"/>
                  <c:y val="1.3888888888888914E-2"/>
                </c:manualLayout>
              </c:layout>
              <c:showVal val="1"/>
            </c:dLbl>
            <c:dLbl>
              <c:idx val="2"/>
              <c:layout>
                <c:manualLayout>
                  <c:x val="8.3333333333333367E-3"/>
                  <c:y val="1.3888888888888914E-2"/>
                </c:manualLayout>
              </c:layout>
              <c:showVal val="1"/>
            </c:dLbl>
            <c:dLbl>
              <c:idx val="3"/>
              <c:layout>
                <c:manualLayout>
                  <c:x val="8.3333333333332465E-3"/>
                  <c:y val="2.3148148148148147E-2"/>
                </c:manualLayout>
              </c:layout>
              <c:showVal val="1"/>
            </c:dLbl>
            <c:dLbl>
              <c:idx val="4"/>
              <c:layout>
                <c:manualLayout>
                  <c:x val="1.6666666666666691E-2"/>
                  <c:y val="1.3888888888888914E-2"/>
                </c:manualLayout>
              </c:layout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'структура налогов.'!$B$16:$F$16</c:f>
              <c:numCache>
                <c:formatCode>0.0</c:formatCode>
                <c:ptCount val="5"/>
                <c:pt idx="0">
                  <c:v>3.625513162805388</c:v>
                </c:pt>
                <c:pt idx="1">
                  <c:v>3.5936729533794725</c:v>
                </c:pt>
                <c:pt idx="2">
                  <c:v>3.6286271699588197</c:v>
                </c:pt>
                <c:pt idx="3">
                  <c:v>3.6639720680645791</c:v>
                </c:pt>
                <c:pt idx="4">
                  <c:v>3.6937272581940426</c:v>
                </c:pt>
              </c:numCache>
            </c:numRef>
          </c:val>
        </c:ser>
        <c:axId val="65884928"/>
        <c:axId val="65886464"/>
      </c:barChart>
      <c:catAx>
        <c:axId val="65884928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886464"/>
        <c:crosses val="autoZero"/>
        <c:auto val="1"/>
        <c:lblAlgn val="ctr"/>
        <c:lblOffset val="100"/>
      </c:catAx>
      <c:valAx>
        <c:axId val="65886464"/>
        <c:scaling>
          <c:orientation val="minMax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884928"/>
        <c:crosses val="autoZero"/>
        <c:crossBetween val="between"/>
        <c:dispUnits>
          <c:builtInUnit val="hundreds"/>
        </c:dispUnits>
      </c:valAx>
    </c:plotArea>
    <c:legend>
      <c:legendPos val="b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'структа неналогов.'!$A$15</c:f>
              <c:strCache>
                <c:ptCount val="1"/>
                <c:pt idx="0">
                  <c:v>Доходы от использования имущества, находящегося в государственной и муниципальной собственности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,4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%</a:t>
                    </a: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5 %</a:t>
                    </a:r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howVal val="1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неналогов.'!$B$15:$F$15</c:f>
              <c:numCache>
                <c:formatCode>0.0</c:formatCode>
                <c:ptCount val="5"/>
                <c:pt idx="0">
                  <c:v>4.3977693566445621</c:v>
                </c:pt>
                <c:pt idx="1">
                  <c:v>3.4523880299496033</c:v>
                </c:pt>
                <c:pt idx="2">
                  <c:v>3.3697578972271844</c:v>
                </c:pt>
                <c:pt idx="3">
                  <c:v>3.4026579035489974</c:v>
                </c:pt>
                <c:pt idx="4">
                  <c:v>3.4302136911585568</c:v>
                </c:pt>
              </c:numCache>
            </c:numRef>
          </c:val>
        </c:ser>
        <c:ser>
          <c:idx val="1"/>
          <c:order val="1"/>
          <c:tx>
            <c:strRef>
              <c:f>'структа неналогов.'!$A$16</c:f>
              <c:strCache>
                <c:ptCount val="1"/>
                <c:pt idx="0">
                  <c:v>Платежи при пользовании природными ресурсами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8 %</a:t>
                    </a: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3 %</a:t>
                    </a:r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0,6 %</a:t>
                    </a:r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0,6 %</a:t>
                    </a:r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0,6 %</a:t>
                    </a:r>
                  </a:p>
                </c:rich>
              </c:tx>
              <c:showVal val="1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неналогов.'!$B$16:$F$16</c:f>
              <c:numCache>
                <c:formatCode>0.0</c:formatCode>
                <c:ptCount val="5"/>
                <c:pt idx="0">
                  <c:v>0.77225619383917565</c:v>
                </c:pt>
                <c:pt idx="1">
                  <c:v>0.30774933816406541</c:v>
                </c:pt>
                <c:pt idx="2">
                  <c:v>0.61717177604893525</c:v>
                </c:pt>
                <c:pt idx="3">
                  <c:v>0.61842625608484225</c:v>
                </c:pt>
                <c:pt idx="4">
                  <c:v>0.59774545352436281</c:v>
                </c:pt>
              </c:numCache>
            </c:numRef>
          </c:val>
        </c:ser>
        <c:ser>
          <c:idx val="2"/>
          <c:order val="2"/>
          <c:tx>
            <c:strRef>
              <c:f>'структа неналогов.'!$A$17</c:f>
              <c:strCache>
                <c:ptCount val="1"/>
                <c:pt idx="0">
                  <c:v>Доходы от оказания платных услуг (работ) и компенсации затрат государства</c:v>
                </c:pt>
              </c:strCache>
            </c:strRef>
          </c:tx>
          <c:dLbls>
            <c:dLbl>
              <c:idx val="0"/>
              <c:layout>
                <c:manualLayout>
                  <c:x val="6.1443932411674156E-3"/>
                  <c:y val="2.6016266824471404E-2"/>
                </c:manualLayout>
              </c:layout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0,4 %</a:t>
                    </a:r>
                  </a:p>
                </c:rich>
              </c:tx>
              <c:showVal val="1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неналогов.'!$B$17:$F$17</c:f>
              <c:numCache>
                <c:formatCode>General</c:formatCode>
                <c:ptCount val="5"/>
                <c:pt idx="0" formatCode="0.0">
                  <c:v>0.37285045789911891</c:v>
                </c:pt>
              </c:numCache>
            </c:numRef>
          </c:val>
        </c:ser>
        <c:ser>
          <c:idx val="3"/>
          <c:order val="3"/>
          <c:tx>
            <c:strRef>
              <c:f>'структа неналогов.'!$A$18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7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7 %</a:t>
                    </a:r>
                  </a:p>
                </c:rich>
              </c:tx>
              <c:showVal val="1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неналогов.'!$B$18:$F$18</c:f>
              <c:numCache>
                <c:formatCode>General</c:formatCode>
                <c:ptCount val="5"/>
                <c:pt idx="0" formatCode="0.0">
                  <c:v>7.6525851922027943</c:v>
                </c:pt>
              </c:numCache>
            </c:numRef>
          </c:val>
        </c:ser>
        <c:ser>
          <c:idx val="4"/>
          <c:order val="4"/>
          <c:tx>
            <c:strRef>
              <c:f>'структа неналогов.'!$A$19</c:f>
              <c:strCache>
                <c:ptCount val="1"/>
                <c:pt idx="0">
                  <c:v>Шрафы, санкции, возмещение ущерба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1,3 %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1,3 %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неналогов.'!$B$19:$F$19</c:f>
              <c:numCache>
                <c:formatCode>0.0</c:formatCode>
                <c:ptCount val="5"/>
                <c:pt idx="0">
                  <c:v>1.2703470846610985</c:v>
                </c:pt>
                <c:pt idx="1">
                  <c:v>1.2544282681755712</c:v>
                </c:pt>
                <c:pt idx="2">
                  <c:v>0.87604104878057221</c:v>
                </c:pt>
                <c:pt idx="3">
                  <c:v>0.88457418821742273</c:v>
                </c:pt>
                <c:pt idx="4">
                  <c:v>0.89175783281543664</c:v>
                </c:pt>
              </c:numCache>
            </c:numRef>
          </c:val>
        </c:ser>
        <c:ser>
          <c:idx val="5"/>
          <c:order val="5"/>
          <c:tx>
            <c:strRef>
              <c:f>'структа неналогов.'!$A$20</c:f>
              <c:strCache>
                <c:ptCount val="1"/>
                <c:pt idx="0">
                  <c:v>Прочие неналоговые доходы</c:v>
                </c:pt>
              </c:strCache>
            </c:strRef>
          </c:tx>
          <c:dLbls>
            <c:dLbl>
              <c:idx val="1"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2,2 %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4,6 %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4,5 %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4"/>
              <c:tx>
                <c:rich>
                  <a:bodyPr/>
                  <a:lstStyle/>
                  <a:p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4,3 %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'структа неналогов.'!$B$20:$F$20</c:f>
              <c:numCache>
                <c:formatCode>0.0</c:formatCode>
                <c:ptCount val="5"/>
                <c:pt idx="1">
                  <c:v>2.1916648889479546</c:v>
                </c:pt>
                <c:pt idx="2">
                  <c:v>4.6332456720829214</c:v>
                </c:pt>
                <c:pt idx="3">
                  <c:v>4.4640993581594364</c:v>
                </c:pt>
                <c:pt idx="4">
                  <c:v>4.314815338394606</c:v>
                </c:pt>
              </c:numCache>
            </c:numRef>
          </c:val>
        </c:ser>
        <c:axId val="66085248"/>
        <c:axId val="66086784"/>
      </c:barChart>
      <c:catAx>
        <c:axId val="66085248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086784"/>
        <c:crosses val="autoZero"/>
        <c:auto val="1"/>
        <c:lblAlgn val="ctr"/>
        <c:lblOffset val="100"/>
      </c:catAx>
      <c:valAx>
        <c:axId val="66086784"/>
        <c:scaling>
          <c:orientation val="minMax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085248"/>
        <c:crosses val="autoZero"/>
        <c:crossBetween val="between"/>
        <c:dispUnits>
          <c:builtInUnit val="hundreds"/>
        </c:dispUnits>
      </c:valAx>
    </c:plotArea>
    <c:legend>
      <c:legendPos val="b"/>
      <c:layout>
        <c:manualLayout>
          <c:xMode val="edge"/>
          <c:yMode val="edge"/>
          <c:x val="9.7501683257334687E-2"/>
          <c:y val="0.64093633978268738"/>
          <c:w val="0.80910902266249063"/>
          <c:h val="0.34831197703398697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9.6169375207690255E-2"/>
          <c:y val="8.0761339503185578E-2"/>
          <c:w val="0.88528002999256117"/>
          <c:h val="0.8791119572216467"/>
        </c:manualLayout>
      </c:layout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'01'!$A$2:$E$2</c:f>
              <c:numCache>
                <c:formatCode>General</c:formatCode>
                <c:ptCount val="5"/>
                <c:pt idx="0" formatCode="#,##0.0">
                  <c:v>18597.2</c:v>
                </c:pt>
                <c:pt idx="2" formatCode="#,##0.0">
                  <c:v>4546.5</c:v>
                </c:pt>
                <c:pt idx="4" formatCode="#,##0.0">
                  <c:v>7893.8</c:v>
                </c:pt>
              </c:numCache>
            </c:numRef>
          </c:val>
        </c:ser>
        <c:axId val="66206336"/>
        <c:axId val="66208128"/>
      </c:barChart>
      <c:catAx>
        <c:axId val="66206336"/>
        <c:scaling>
          <c:orientation val="minMax"/>
        </c:scaling>
        <c:delete val="1"/>
        <c:axPos val="b"/>
        <c:tickLblPos val="none"/>
        <c:crossAx val="66208128"/>
        <c:crosses val="autoZero"/>
        <c:auto val="1"/>
        <c:lblAlgn val="ctr"/>
        <c:lblOffset val="100"/>
      </c:catAx>
      <c:valAx>
        <c:axId val="66208128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206336"/>
        <c:crosses val="autoZero"/>
        <c:crossBetween val="between"/>
      </c:valAx>
    </c:plotArea>
    <c:plotVisOnly val="1"/>
  </c:chart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'01'!$A$5:$E$5</c:f>
              <c:numCache>
                <c:formatCode>#,##0.0</c:formatCode>
                <c:ptCount val="5"/>
                <c:pt idx="0">
                  <c:v>14034.4</c:v>
                </c:pt>
                <c:pt idx="1">
                  <c:v>8.4</c:v>
                </c:pt>
                <c:pt idx="2">
                  <c:v>3208.1</c:v>
                </c:pt>
                <c:pt idx="3" formatCode="0.0">
                  <c:v>50</c:v>
                </c:pt>
                <c:pt idx="4">
                  <c:v>4932.9000000000005</c:v>
                </c:pt>
              </c:numCache>
            </c:numRef>
          </c:val>
        </c:ser>
        <c:axId val="66215296"/>
        <c:axId val="66249856"/>
      </c:barChart>
      <c:catAx>
        <c:axId val="66215296"/>
        <c:scaling>
          <c:orientation val="minMax"/>
        </c:scaling>
        <c:delete val="1"/>
        <c:axPos val="b"/>
        <c:tickLblPos val="none"/>
        <c:crossAx val="66249856"/>
        <c:crosses val="autoZero"/>
        <c:auto val="1"/>
        <c:lblAlgn val="ctr"/>
        <c:lblOffset val="100"/>
      </c:catAx>
      <c:valAx>
        <c:axId val="66249856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215296"/>
        <c:crosses val="autoZero"/>
        <c:crossBetween val="between"/>
      </c:valAx>
    </c:plotArea>
    <c:plotVisOnly val="1"/>
  </c:chart>
  <c:externalData r:id="rId1"/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'01'!$A$8:$E$8</c:f>
              <c:numCache>
                <c:formatCode>General</c:formatCode>
                <c:ptCount val="5"/>
                <c:pt idx="0" formatCode="#,##0.0">
                  <c:v>10395.299999999987</c:v>
                </c:pt>
                <c:pt idx="2" formatCode="#,##0.0">
                  <c:v>2726.7</c:v>
                </c:pt>
                <c:pt idx="3" formatCode="0.0">
                  <c:v>50</c:v>
                </c:pt>
                <c:pt idx="4" formatCode="#,##0.0">
                  <c:v>10291.799999999987</c:v>
                </c:pt>
              </c:numCache>
            </c:numRef>
          </c:val>
        </c:ser>
        <c:axId val="66329600"/>
        <c:axId val="66351872"/>
      </c:barChart>
      <c:catAx>
        <c:axId val="66329600"/>
        <c:scaling>
          <c:orientation val="minMax"/>
        </c:scaling>
        <c:delete val="1"/>
        <c:axPos val="b"/>
        <c:tickLblPos val="none"/>
        <c:crossAx val="66351872"/>
        <c:crosses val="autoZero"/>
        <c:auto val="1"/>
        <c:lblAlgn val="ctr"/>
        <c:lblOffset val="100"/>
      </c:catAx>
      <c:valAx>
        <c:axId val="66351872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329600"/>
        <c:crosses val="autoZero"/>
        <c:crossBetween val="between"/>
      </c:valAx>
    </c:plotArea>
    <c:plotVisOnly val="1"/>
  </c:chart>
  <c:externalData r:id="rId1"/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'01'!$A$11:$E$11</c:f>
              <c:numCache>
                <c:formatCode>General</c:formatCode>
                <c:ptCount val="5"/>
                <c:pt idx="0" formatCode="#,##0.0">
                  <c:v>10399.799999999987</c:v>
                </c:pt>
                <c:pt idx="2" formatCode="#,##0.0">
                  <c:v>2727.3</c:v>
                </c:pt>
                <c:pt idx="3" formatCode="0.0">
                  <c:v>50</c:v>
                </c:pt>
                <c:pt idx="4" formatCode="#,##0.0">
                  <c:v>10565.2</c:v>
                </c:pt>
              </c:numCache>
            </c:numRef>
          </c:val>
        </c:ser>
        <c:axId val="66376448"/>
        <c:axId val="66377984"/>
      </c:barChart>
      <c:catAx>
        <c:axId val="66376448"/>
        <c:scaling>
          <c:orientation val="minMax"/>
        </c:scaling>
        <c:delete val="1"/>
        <c:axPos val="b"/>
        <c:tickLblPos val="none"/>
        <c:crossAx val="66377984"/>
        <c:crosses val="autoZero"/>
        <c:auto val="1"/>
        <c:lblAlgn val="ctr"/>
        <c:lblOffset val="100"/>
      </c:catAx>
      <c:valAx>
        <c:axId val="6637798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376448"/>
        <c:crosses val="autoZero"/>
        <c:crossBetween val="between"/>
      </c:valAx>
    </c:plotArea>
    <c:plotVisOnly val="1"/>
  </c:chart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'01'!$A$14:$E$14</c:f>
              <c:numCache>
                <c:formatCode>General</c:formatCode>
                <c:ptCount val="5"/>
                <c:pt idx="0" formatCode="#,##0.0">
                  <c:v>10403.700000000004</c:v>
                </c:pt>
                <c:pt idx="2" formatCode="#,##0.0">
                  <c:v>2727.8</c:v>
                </c:pt>
                <c:pt idx="3" formatCode="0.0">
                  <c:v>50</c:v>
                </c:pt>
                <c:pt idx="4" formatCode="#,##0.0">
                  <c:v>10543.5</c:v>
                </c:pt>
              </c:numCache>
            </c:numRef>
          </c:val>
        </c:ser>
        <c:axId val="66418176"/>
        <c:axId val="66419712"/>
      </c:barChart>
      <c:catAx>
        <c:axId val="66418176"/>
        <c:scaling>
          <c:orientation val="minMax"/>
        </c:scaling>
        <c:delete val="1"/>
        <c:axPos val="b"/>
        <c:tickLblPos val="none"/>
        <c:crossAx val="66419712"/>
        <c:crosses val="autoZero"/>
        <c:auto val="1"/>
        <c:lblAlgn val="ctr"/>
        <c:lblOffset val="100"/>
      </c:catAx>
      <c:valAx>
        <c:axId val="66419712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418176"/>
        <c:crosses val="autoZero"/>
        <c:crossBetween val="between"/>
      </c:valAx>
    </c:plotArea>
    <c:plotVisOnly val="1"/>
  </c:chart>
  <c:externalData r:id="rId1"/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'03'!$A$2:$B$2</c:f>
              <c:numCache>
                <c:formatCode>#,##0.0</c:formatCode>
                <c:ptCount val="2"/>
                <c:pt idx="0">
                  <c:v>735.7</c:v>
                </c:pt>
                <c:pt idx="1">
                  <c:v>1136</c:v>
                </c:pt>
              </c:numCache>
            </c:numRef>
          </c:val>
        </c:ser>
        <c:axId val="66439808"/>
        <c:axId val="66482560"/>
      </c:barChart>
      <c:catAx>
        <c:axId val="66439808"/>
        <c:scaling>
          <c:orientation val="minMax"/>
        </c:scaling>
        <c:delete val="1"/>
        <c:axPos val="b"/>
        <c:tickLblPos val="none"/>
        <c:crossAx val="66482560"/>
        <c:crosses val="autoZero"/>
        <c:auto val="1"/>
        <c:lblAlgn val="ctr"/>
        <c:lblOffset val="100"/>
      </c:catAx>
      <c:valAx>
        <c:axId val="6648256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439808"/>
        <c:crosses val="autoZero"/>
        <c:crossBetween val="between"/>
      </c:valAx>
    </c:plotArea>
    <c:plotVisOnly val="1"/>
  </c:chart>
  <c:externalData r:id="rId1"/>
  <c:userShapes r:id="rId2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'03'!$A$5:$C$5</c:f>
              <c:numCache>
                <c:formatCode>#,##0.0</c:formatCode>
                <c:ptCount val="3"/>
                <c:pt idx="0">
                  <c:v>798</c:v>
                </c:pt>
                <c:pt idx="1">
                  <c:v>759.8</c:v>
                </c:pt>
                <c:pt idx="2">
                  <c:v>5</c:v>
                </c:pt>
              </c:numCache>
            </c:numRef>
          </c:val>
        </c:ser>
        <c:axId val="66489728"/>
        <c:axId val="66503808"/>
      </c:barChart>
      <c:catAx>
        <c:axId val="66489728"/>
        <c:scaling>
          <c:orientation val="minMax"/>
        </c:scaling>
        <c:delete val="1"/>
        <c:axPos val="b"/>
        <c:tickLblPos val="none"/>
        <c:crossAx val="66503808"/>
        <c:crosses val="autoZero"/>
        <c:auto val="1"/>
        <c:lblAlgn val="ctr"/>
        <c:lblOffset val="100"/>
      </c:catAx>
      <c:valAx>
        <c:axId val="66503808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489728"/>
        <c:crosses val="autoZero"/>
        <c:crossBetween val="between"/>
      </c:valAx>
    </c:plotArea>
    <c:plotVisOnly val="1"/>
  </c:chart>
  <c:externalData r:id="rId1"/>
  <c:userShapes r:id="rId2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'03'!$A$8:$B$8</c:f>
              <c:numCache>
                <c:formatCode>#,##0.0</c:formatCode>
                <c:ptCount val="2"/>
                <c:pt idx="0">
                  <c:v>948.9</c:v>
                </c:pt>
                <c:pt idx="1">
                  <c:v>801.2</c:v>
                </c:pt>
              </c:numCache>
            </c:numRef>
          </c:val>
        </c:ser>
        <c:axId val="66547712"/>
        <c:axId val="66549248"/>
      </c:barChart>
      <c:catAx>
        <c:axId val="66547712"/>
        <c:scaling>
          <c:orientation val="minMax"/>
        </c:scaling>
        <c:delete val="1"/>
        <c:axPos val="b"/>
        <c:tickLblPos val="none"/>
        <c:crossAx val="66549248"/>
        <c:crosses val="autoZero"/>
        <c:auto val="1"/>
        <c:lblAlgn val="ctr"/>
        <c:lblOffset val="100"/>
      </c:catAx>
      <c:valAx>
        <c:axId val="66549248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547712"/>
        <c:crosses val="autoZero"/>
        <c:crossBetween val="between"/>
      </c:valAx>
    </c:plotArea>
    <c:plotVisOnly val="1"/>
  </c:chart>
  <c:externalData r:id="rId1"/>
  <c:userShapes r:id="rId2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'03'!$A$11:$B$11</c:f>
              <c:numCache>
                <c:formatCode>#,##0.0</c:formatCode>
                <c:ptCount val="2"/>
                <c:pt idx="0">
                  <c:v>967.5</c:v>
                </c:pt>
                <c:pt idx="1">
                  <c:v>803.3</c:v>
                </c:pt>
              </c:numCache>
            </c:numRef>
          </c:val>
        </c:ser>
        <c:axId val="66586112"/>
        <c:axId val="66587648"/>
      </c:barChart>
      <c:catAx>
        <c:axId val="66586112"/>
        <c:scaling>
          <c:orientation val="minMax"/>
        </c:scaling>
        <c:delete val="1"/>
        <c:axPos val="b"/>
        <c:tickLblPos val="none"/>
        <c:crossAx val="66587648"/>
        <c:crosses val="autoZero"/>
        <c:auto val="1"/>
        <c:lblAlgn val="ctr"/>
        <c:lblOffset val="100"/>
      </c:catAx>
      <c:valAx>
        <c:axId val="66587648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586112"/>
        <c:crosses val="autoZero"/>
        <c:crossBetween val="between"/>
      </c:valAx>
    </c:plotArea>
    <c:plotVisOnly val="1"/>
  </c:chart>
  <c:externalData r:id="rId1"/>
  <c:userShapes r:id="rId2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'03'!$A$14:$B$14</c:f>
              <c:numCache>
                <c:formatCode>#,##0.0</c:formatCode>
                <c:ptCount val="2"/>
                <c:pt idx="0">
                  <c:v>1007.5</c:v>
                </c:pt>
                <c:pt idx="1">
                  <c:v>805.8</c:v>
                </c:pt>
              </c:numCache>
            </c:numRef>
          </c:val>
        </c:ser>
        <c:axId val="66611456"/>
        <c:axId val="66617344"/>
      </c:barChart>
      <c:catAx>
        <c:axId val="66611456"/>
        <c:scaling>
          <c:orientation val="minMax"/>
        </c:scaling>
        <c:delete val="1"/>
        <c:axPos val="b"/>
        <c:tickLblPos val="none"/>
        <c:crossAx val="66617344"/>
        <c:crosses val="autoZero"/>
        <c:auto val="1"/>
        <c:lblAlgn val="ctr"/>
        <c:lblOffset val="100"/>
      </c:catAx>
      <c:valAx>
        <c:axId val="6661734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611456"/>
        <c:crosses val="autoZero"/>
        <c:crossBetween val="between"/>
      </c:valAx>
    </c:plotArea>
    <c:plotVisOnly val="1"/>
  </c:chart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'04'!$A$2:$B$2</c:f>
              <c:numCache>
                <c:formatCode>#,##0.0</c:formatCode>
                <c:ptCount val="2"/>
                <c:pt idx="0">
                  <c:v>266.3</c:v>
                </c:pt>
                <c:pt idx="1">
                  <c:v>6876.5</c:v>
                </c:pt>
              </c:numCache>
            </c:numRef>
          </c:val>
        </c:ser>
        <c:axId val="66624896"/>
        <c:axId val="66651264"/>
      </c:barChart>
      <c:catAx>
        <c:axId val="66624896"/>
        <c:scaling>
          <c:orientation val="minMax"/>
        </c:scaling>
        <c:delete val="1"/>
        <c:axPos val="b"/>
        <c:tickLblPos val="none"/>
        <c:crossAx val="66651264"/>
        <c:crosses val="autoZero"/>
        <c:auto val="1"/>
        <c:lblAlgn val="ctr"/>
        <c:lblOffset val="100"/>
      </c:catAx>
      <c:valAx>
        <c:axId val="6665126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62489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'04'!$A$5</c:f>
              <c:numCache>
                <c:formatCode>#,##0.0</c:formatCode>
                <c:ptCount val="1"/>
                <c:pt idx="0">
                  <c:v>983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'04'!$B$5</c:f>
              <c:numCache>
                <c:formatCode>#,##0.0</c:formatCode>
                <c:ptCount val="1"/>
                <c:pt idx="0">
                  <c:v>4847.2</c:v>
                </c:pt>
              </c:numCache>
            </c:numRef>
          </c:val>
        </c:ser>
        <c:ser>
          <c:idx val="2"/>
          <c:order val="2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'04'!$C$5</c:f>
              <c:numCache>
                <c:formatCode>#,##0.0</c:formatCode>
                <c:ptCount val="1"/>
                <c:pt idx="0">
                  <c:v>7.4</c:v>
                </c:pt>
              </c:numCache>
            </c:numRef>
          </c:val>
        </c:ser>
        <c:axId val="66681472"/>
        <c:axId val="66707840"/>
      </c:barChart>
      <c:catAx>
        <c:axId val="66681472"/>
        <c:scaling>
          <c:orientation val="minMax"/>
        </c:scaling>
        <c:delete val="1"/>
        <c:axPos val="b"/>
        <c:tickLblPos val="none"/>
        <c:crossAx val="66707840"/>
        <c:crosses val="autoZero"/>
        <c:auto val="1"/>
        <c:lblAlgn val="ctr"/>
        <c:lblOffset val="100"/>
      </c:catAx>
      <c:valAx>
        <c:axId val="6670784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68147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'04'!$A$8:$B$8</c:f>
              <c:numCache>
                <c:formatCode>#,##0.0</c:formatCode>
                <c:ptCount val="2"/>
                <c:pt idx="0">
                  <c:v>1294.7</c:v>
                </c:pt>
                <c:pt idx="1">
                  <c:v>4222.7</c:v>
                </c:pt>
              </c:numCache>
            </c:numRef>
          </c:val>
        </c:ser>
        <c:axId val="66722816"/>
        <c:axId val="66757376"/>
      </c:barChart>
      <c:catAx>
        <c:axId val="66722816"/>
        <c:scaling>
          <c:orientation val="minMax"/>
        </c:scaling>
        <c:delete val="1"/>
        <c:axPos val="b"/>
        <c:tickLblPos val="none"/>
        <c:crossAx val="66757376"/>
        <c:crosses val="autoZero"/>
        <c:auto val="1"/>
        <c:lblAlgn val="ctr"/>
        <c:lblOffset val="100"/>
      </c:catAx>
      <c:valAx>
        <c:axId val="66757376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722816"/>
        <c:crosses val="autoZero"/>
        <c:crossBetween val="between"/>
      </c:valAx>
    </c:plotArea>
    <c:plotVisOnly val="1"/>
  </c:chart>
  <c:externalData r:id="rId1"/>
  <c:userShapes r:id="rId2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'04'!$A$11:$B$11</c:f>
              <c:numCache>
                <c:formatCode>#,##0.0</c:formatCode>
                <c:ptCount val="2"/>
                <c:pt idx="0">
                  <c:v>1031.4000000000001</c:v>
                </c:pt>
                <c:pt idx="1">
                  <c:v>4222.7</c:v>
                </c:pt>
              </c:numCache>
            </c:numRef>
          </c:val>
        </c:ser>
        <c:axId val="66773760"/>
        <c:axId val="66775296"/>
      </c:barChart>
      <c:catAx>
        <c:axId val="66773760"/>
        <c:scaling>
          <c:orientation val="minMax"/>
        </c:scaling>
        <c:delete val="1"/>
        <c:axPos val="b"/>
        <c:tickLblPos val="none"/>
        <c:crossAx val="66775296"/>
        <c:crosses val="autoZero"/>
        <c:auto val="1"/>
        <c:lblAlgn val="ctr"/>
        <c:lblOffset val="100"/>
      </c:catAx>
      <c:valAx>
        <c:axId val="66775296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773760"/>
        <c:crosses val="autoZero"/>
        <c:crossBetween val="between"/>
      </c:valAx>
    </c:plotArea>
    <c:plotVisOnly val="1"/>
  </c:chart>
  <c:externalData r:id="rId1"/>
  <c:userShapes r:id="rId2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'04'!$A$14:$B$14</c:f>
              <c:numCache>
                <c:formatCode>#,##0.0</c:formatCode>
                <c:ptCount val="2"/>
                <c:pt idx="0">
                  <c:v>1378.6</c:v>
                </c:pt>
                <c:pt idx="1">
                  <c:v>4222.7</c:v>
                </c:pt>
              </c:numCache>
            </c:numRef>
          </c:val>
        </c:ser>
        <c:axId val="66286720"/>
        <c:axId val="66288256"/>
      </c:barChart>
      <c:catAx>
        <c:axId val="66286720"/>
        <c:scaling>
          <c:orientation val="minMax"/>
        </c:scaling>
        <c:delete val="1"/>
        <c:axPos val="b"/>
        <c:tickLblPos val="none"/>
        <c:crossAx val="66288256"/>
        <c:crosses val="autoZero"/>
        <c:auto val="1"/>
        <c:lblAlgn val="ctr"/>
        <c:lblOffset val="100"/>
      </c:catAx>
      <c:valAx>
        <c:axId val="66288256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286720"/>
        <c:crosses val="autoZero"/>
        <c:crossBetween val="between"/>
      </c:valAx>
    </c:plotArea>
    <c:plotVisOnly val="1"/>
  </c:chart>
  <c:externalData r:id="rId1"/>
  <c:userShapes r:id="rId2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'05'!$A$1:$A$2</c:f>
              <c:strCache>
                <c:ptCount val="1"/>
                <c:pt idx="0">
                  <c:v>2016 год 864,0</c:v>
                </c:pt>
              </c:strCache>
            </c:strRef>
          </c:tx>
          <c:val>
            <c:numRef>
              <c:f>'05'!$A$3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'05'!$A$2</c:f>
              <c:numCache>
                <c:formatCode>#,##0.0</c:formatCode>
                <c:ptCount val="1"/>
                <c:pt idx="0">
                  <c:v>864</c:v>
                </c:pt>
              </c:numCache>
            </c:numRef>
          </c:val>
        </c:ser>
        <c:axId val="66859008"/>
        <c:axId val="66860544"/>
      </c:barChart>
      <c:catAx>
        <c:axId val="66859008"/>
        <c:scaling>
          <c:orientation val="minMax"/>
        </c:scaling>
        <c:delete val="1"/>
        <c:axPos val="b"/>
        <c:tickLblPos val="none"/>
        <c:crossAx val="66860544"/>
        <c:crosses val="autoZero"/>
        <c:auto val="1"/>
        <c:lblAlgn val="ctr"/>
        <c:lblOffset val="100"/>
      </c:catAx>
      <c:valAx>
        <c:axId val="6686054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859008"/>
        <c:crosses val="autoZero"/>
        <c:crossBetween val="between"/>
      </c:valAx>
    </c:plotArea>
    <c:plotVisOnly val="1"/>
  </c:chart>
  <c:externalData r:id="rId1"/>
  <c:userShapes r:id="rId2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'07'!$A$2:$D$2</c:f>
              <c:numCache>
                <c:formatCode>#,##0.0</c:formatCode>
                <c:ptCount val="4"/>
                <c:pt idx="0">
                  <c:v>20037</c:v>
                </c:pt>
                <c:pt idx="1">
                  <c:v>101482.8</c:v>
                </c:pt>
                <c:pt idx="2">
                  <c:v>3455.4</c:v>
                </c:pt>
                <c:pt idx="3">
                  <c:v>1107.5</c:v>
                </c:pt>
              </c:numCache>
            </c:numRef>
          </c:val>
        </c:ser>
        <c:axId val="66894080"/>
        <c:axId val="66908160"/>
      </c:barChart>
      <c:catAx>
        <c:axId val="66894080"/>
        <c:scaling>
          <c:orientation val="minMax"/>
        </c:scaling>
        <c:delete val="1"/>
        <c:axPos val="b"/>
        <c:tickLblPos val="none"/>
        <c:crossAx val="66908160"/>
        <c:crosses val="autoZero"/>
        <c:auto val="1"/>
        <c:lblAlgn val="ctr"/>
        <c:lblOffset val="100"/>
      </c:catAx>
      <c:valAx>
        <c:axId val="6690816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894080"/>
        <c:crosses val="autoZero"/>
        <c:crossBetween val="between"/>
      </c:valAx>
    </c:plotArea>
    <c:plotVisOnly val="1"/>
  </c:chart>
  <c:externalData r:id="rId1"/>
  <c:userShapes r:id="rId2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'07'!$A$5:$D$5</c:f>
              <c:numCache>
                <c:formatCode>#,##0.0</c:formatCode>
                <c:ptCount val="4"/>
                <c:pt idx="0">
                  <c:v>18586.099999999944</c:v>
                </c:pt>
                <c:pt idx="1">
                  <c:v>109764.5</c:v>
                </c:pt>
                <c:pt idx="2">
                  <c:v>82.8</c:v>
                </c:pt>
                <c:pt idx="3">
                  <c:v>1061.3</c:v>
                </c:pt>
              </c:numCache>
            </c:numRef>
          </c:val>
        </c:ser>
        <c:axId val="66993152"/>
        <c:axId val="67019520"/>
      </c:barChart>
      <c:catAx>
        <c:axId val="66993152"/>
        <c:scaling>
          <c:orientation val="minMax"/>
        </c:scaling>
        <c:delete val="1"/>
        <c:axPos val="b"/>
        <c:tickLblPos val="none"/>
        <c:crossAx val="67019520"/>
        <c:crosses val="autoZero"/>
        <c:auto val="1"/>
        <c:lblAlgn val="ctr"/>
        <c:lblOffset val="100"/>
      </c:catAx>
      <c:valAx>
        <c:axId val="6701952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993152"/>
        <c:crosses val="autoZero"/>
        <c:crossBetween val="between"/>
      </c:valAx>
    </c:plotArea>
    <c:plotVisOnly val="1"/>
  </c:chart>
  <c:externalData r:id="rId1"/>
  <c:userShapes r:id="rId2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'07'!$A$8:$D$8</c:f>
              <c:numCache>
                <c:formatCode>#,##0.0</c:formatCode>
                <c:ptCount val="4"/>
                <c:pt idx="0">
                  <c:v>15130.3</c:v>
                </c:pt>
                <c:pt idx="1">
                  <c:v>99294.5</c:v>
                </c:pt>
                <c:pt idx="2">
                  <c:v>88.1</c:v>
                </c:pt>
                <c:pt idx="3">
                  <c:v>738.6</c:v>
                </c:pt>
              </c:numCache>
            </c:numRef>
          </c:val>
        </c:ser>
        <c:axId val="67025152"/>
        <c:axId val="67059712"/>
      </c:barChart>
      <c:catAx>
        <c:axId val="67025152"/>
        <c:scaling>
          <c:orientation val="minMax"/>
        </c:scaling>
        <c:delete val="1"/>
        <c:axPos val="b"/>
        <c:tickLblPos val="none"/>
        <c:crossAx val="67059712"/>
        <c:crosses val="autoZero"/>
        <c:auto val="1"/>
        <c:lblAlgn val="ctr"/>
        <c:lblOffset val="100"/>
      </c:catAx>
      <c:valAx>
        <c:axId val="67059712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025152"/>
        <c:crosses val="autoZero"/>
        <c:crossBetween val="between"/>
      </c:valAx>
    </c:plotArea>
    <c:plotVisOnly val="1"/>
  </c:chart>
  <c:externalData r:id="rId1"/>
  <c:userShapes r:id="rId2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1023761227154377"/>
          <c:y val="8.4621629944847648E-2"/>
          <c:w val="0.87036858407417494"/>
          <c:h val="0.83075674011030542"/>
        </c:manualLayout>
      </c:layout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'07'!$A$11:$D$11</c:f>
              <c:numCache>
                <c:formatCode>#,##0.0</c:formatCode>
                <c:ptCount val="4"/>
                <c:pt idx="0">
                  <c:v>15840.8</c:v>
                </c:pt>
                <c:pt idx="1">
                  <c:v>100826.8</c:v>
                </c:pt>
                <c:pt idx="2">
                  <c:v>93.7</c:v>
                </c:pt>
                <c:pt idx="3">
                  <c:v>738.5</c:v>
                </c:pt>
              </c:numCache>
            </c:numRef>
          </c:val>
        </c:ser>
        <c:axId val="67092480"/>
        <c:axId val="67094016"/>
      </c:barChart>
      <c:catAx>
        <c:axId val="67092480"/>
        <c:scaling>
          <c:orientation val="minMax"/>
        </c:scaling>
        <c:delete val="1"/>
        <c:axPos val="b"/>
        <c:tickLblPos val="none"/>
        <c:crossAx val="67094016"/>
        <c:crosses val="autoZero"/>
        <c:auto val="1"/>
        <c:lblAlgn val="ctr"/>
        <c:lblOffset val="100"/>
      </c:catAx>
      <c:valAx>
        <c:axId val="67094016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092480"/>
        <c:crosses val="autoZero"/>
        <c:crossBetween val="between"/>
      </c:valAx>
    </c:plotArea>
    <c:plotVisOnly val="1"/>
  </c:chart>
  <c:externalData r:id="rId1"/>
  <c:userShapes r:id="rId2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'07'!$A$14:$D$14</c:f>
              <c:numCache>
                <c:formatCode>#,##0.0</c:formatCode>
                <c:ptCount val="4"/>
                <c:pt idx="0">
                  <c:v>18048.400000000001</c:v>
                </c:pt>
                <c:pt idx="1">
                  <c:v>102240.3</c:v>
                </c:pt>
                <c:pt idx="2">
                  <c:v>99.5</c:v>
                </c:pt>
                <c:pt idx="3">
                  <c:v>738.5</c:v>
                </c:pt>
              </c:numCache>
            </c:numRef>
          </c:val>
        </c:ser>
        <c:axId val="67134208"/>
        <c:axId val="67135744"/>
      </c:barChart>
      <c:catAx>
        <c:axId val="67134208"/>
        <c:scaling>
          <c:orientation val="minMax"/>
        </c:scaling>
        <c:delete val="1"/>
        <c:axPos val="b"/>
        <c:tickLblPos val="none"/>
        <c:crossAx val="67135744"/>
        <c:crosses val="autoZero"/>
        <c:auto val="1"/>
        <c:lblAlgn val="ctr"/>
        <c:lblOffset val="100"/>
      </c:catAx>
      <c:valAx>
        <c:axId val="6713574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134208"/>
        <c:crosses val="autoZero"/>
        <c:crossBetween val="between"/>
      </c:valAx>
    </c:plotArea>
    <c:plotVisOnly val="1"/>
  </c:chart>
  <c:externalData r:id="rId1"/>
  <c:userShapes r:id="rId2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'08'!$A$1:$E$1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'08'!$A$2:$E$2</c:f>
              <c:numCache>
                <c:formatCode>#,##0.0</c:formatCode>
                <c:ptCount val="5"/>
                <c:pt idx="0">
                  <c:v>7778.8</c:v>
                </c:pt>
                <c:pt idx="1">
                  <c:v>8615.5</c:v>
                </c:pt>
                <c:pt idx="2">
                  <c:v>8256.4</c:v>
                </c:pt>
                <c:pt idx="3">
                  <c:v>8946.2999999999811</c:v>
                </c:pt>
                <c:pt idx="4">
                  <c:v>9912.7999999999811</c:v>
                </c:pt>
              </c:numCache>
            </c:numRef>
          </c:val>
        </c:ser>
        <c:axId val="67168512"/>
        <c:axId val="66785280"/>
      </c:barChart>
      <c:catAx>
        <c:axId val="67168512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785280"/>
        <c:crosses val="autoZero"/>
        <c:auto val="1"/>
        <c:lblAlgn val="ctr"/>
        <c:lblOffset val="100"/>
      </c:catAx>
      <c:valAx>
        <c:axId val="6678528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168512"/>
        <c:crosses val="autoZero"/>
        <c:crossBetween val="between"/>
      </c:valAx>
    </c:plotArea>
    <c:plotVisOnly val="1"/>
  </c:chart>
  <c:externalData r:id="rId1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9.6169375207690311E-2"/>
          <c:y val="0.11173708920187793"/>
          <c:w val="0.88528002999256072"/>
          <c:h val="0.77652582159624461"/>
        </c:manualLayout>
      </c:layout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-5.6140350877192845E-2"/>
                </c:manualLayout>
              </c:layout>
              <c:showVal val="1"/>
            </c:dLbl>
            <c:dLbl>
              <c:idx val="1"/>
              <c:layout>
                <c:manualLayout>
                  <c:x val="-3.091765799957884E-3"/>
                  <c:y val="0.22792207312114154"/>
                </c:manualLayout>
              </c:layout>
              <c:showVal val="1"/>
            </c:dLbl>
            <c:dLbl>
              <c:idx val="2"/>
              <c:layout>
                <c:manualLayout>
                  <c:x val="-1.5458828999789455E-3"/>
                  <c:y val="0.25569553805774276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'10'!$A$2:$C$2</c:f>
              <c:numCache>
                <c:formatCode>#,##0.0</c:formatCode>
                <c:ptCount val="3"/>
                <c:pt idx="0">
                  <c:v>1361.7</c:v>
                </c:pt>
                <c:pt idx="1">
                  <c:v>5224.5</c:v>
                </c:pt>
                <c:pt idx="2">
                  <c:v>9304.9</c:v>
                </c:pt>
              </c:numCache>
            </c:numRef>
          </c:val>
        </c:ser>
        <c:axId val="66796544"/>
        <c:axId val="66810624"/>
      </c:barChart>
      <c:catAx>
        <c:axId val="66796544"/>
        <c:scaling>
          <c:orientation val="minMax"/>
        </c:scaling>
        <c:delete val="1"/>
        <c:axPos val="b"/>
        <c:numFmt formatCode="General" sourceLinked="0"/>
        <c:tickLblPos val="none"/>
        <c:crossAx val="66810624"/>
        <c:crosses val="autoZero"/>
        <c:lblAlgn val="ctr"/>
        <c:lblOffset val="100"/>
      </c:catAx>
      <c:valAx>
        <c:axId val="66810624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796544"/>
        <c:crosses val="autoZero"/>
        <c:crossBetween val="between"/>
      </c:valAx>
    </c:plotArea>
    <c:plotVisOnly val="1"/>
  </c:chart>
  <c:externalData r:id="rId1"/>
  <c:userShapes r:id="rId2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'10'!$A$7:$B$7</c:f>
              <c:strCache>
                <c:ptCount val="1"/>
                <c:pt idx="0">
                  <c:v>10 01 10 03</c:v>
                </c:pt>
              </c:strCache>
            </c:strRef>
          </c:tx>
          <c:cat>
            <c:numRef>
              <c:f>'10'!$C$6</c:f>
              <c:numCache>
                <c:formatCode>#,##0.0</c:formatCode>
                <c:ptCount val="1"/>
                <c:pt idx="0">
                  <c:v>9295.5</c:v>
                </c:pt>
              </c:numCache>
            </c:numRef>
          </c:cat>
          <c:val>
            <c:numRef>
              <c:f>'10'!$C$7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'10'!$C$6</c:f>
              <c:numCache>
                <c:formatCode>#,##0.0</c:formatCode>
                <c:ptCount val="1"/>
                <c:pt idx="0">
                  <c:v>9295.5</c:v>
                </c:pt>
              </c:numCache>
            </c:numRef>
          </c:cat>
          <c:val>
            <c:numRef>
              <c:f>'10'!$A$6:$C$6</c:f>
              <c:numCache>
                <c:formatCode>#,##0.0</c:formatCode>
                <c:ptCount val="3"/>
                <c:pt idx="0">
                  <c:v>1379</c:v>
                </c:pt>
                <c:pt idx="1">
                  <c:v>461</c:v>
                </c:pt>
                <c:pt idx="2">
                  <c:v>9295.5</c:v>
                </c:pt>
              </c:numCache>
            </c:numRef>
          </c:val>
        </c:ser>
        <c:axId val="67261184"/>
        <c:axId val="67262720"/>
      </c:barChart>
      <c:catAx>
        <c:axId val="67261184"/>
        <c:scaling>
          <c:orientation val="minMax"/>
        </c:scaling>
        <c:delete val="1"/>
        <c:axPos val="b"/>
        <c:numFmt formatCode="#,##0.0" sourceLinked="1"/>
        <c:tickLblPos val="none"/>
        <c:crossAx val="67262720"/>
        <c:crosses val="autoZero"/>
        <c:auto val="1"/>
        <c:lblAlgn val="ctr"/>
        <c:lblOffset val="100"/>
      </c:catAx>
      <c:valAx>
        <c:axId val="6726272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261184"/>
        <c:crosses val="autoZero"/>
        <c:crossBetween val="between"/>
      </c:valAx>
    </c:plotArea>
    <c:plotVisOnly val="1"/>
  </c:chart>
  <c:externalData r:id="rId1"/>
  <c:userShapes r:id="rId2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'10'!$A$10</c:f>
              <c:numCache>
                <c:formatCode>#,##0.0</c:formatCode>
                <c:ptCount val="1"/>
                <c:pt idx="0">
                  <c:v>1634.1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'10'!$B$10</c:f>
              <c:numCache>
                <c:formatCode>#,##0.0</c:formatCode>
                <c:ptCount val="1"/>
                <c:pt idx="0">
                  <c:v>420.3</c:v>
                </c:pt>
              </c:numCache>
            </c:numRef>
          </c:val>
        </c:ser>
        <c:ser>
          <c:idx val="2"/>
          <c:order val="2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'10'!$C$10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val>
        </c:ser>
        <c:axId val="67296640"/>
        <c:axId val="67314816"/>
      </c:barChart>
      <c:catAx>
        <c:axId val="67296640"/>
        <c:scaling>
          <c:orientation val="minMax"/>
        </c:scaling>
        <c:delete val="1"/>
        <c:axPos val="b"/>
        <c:tickLblPos val="none"/>
        <c:crossAx val="67314816"/>
        <c:crosses val="autoZero"/>
        <c:auto val="1"/>
        <c:lblAlgn val="ctr"/>
        <c:lblOffset val="100"/>
      </c:catAx>
      <c:valAx>
        <c:axId val="67314816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296640"/>
        <c:crosses val="autoZero"/>
        <c:crossBetween val="between"/>
      </c:valAx>
    </c:plotArea>
    <c:plotVisOnly val="1"/>
  </c:chart>
  <c:externalData r:id="rId1"/>
  <c:userShapes r:id="rId2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'10'!$A$14</c:f>
              <c:numCache>
                <c:formatCode>#,##0.0</c:formatCode>
                <c:ptCount val="1"/>
                <c:pt idx="0">
                  <c:v>1634.1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'10'!$B$14</c:f>
              <c:numCache>
                <c:formatCode>#,##0.0</c:formatCode>
                <c:ptCount val="1"/>
                <c:pt idx="0">
                  <c:v>0.30000000000000032</c:v>
                </c:pt>
              </c:numCache>
            </c:numRef>
          </c:val>
        </c:ser>
        <c:ser>
          <c:idx val="2"/>
          <c:order val="2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'10'!$C$14</c:f>
              <c:numCache>
                <c:formatCode>#,##0.0</c:formatCode>
                <c:ptCount val="1"/>
                <c:pt idx="0">
                  <c:v>8503.6</c:v>
                </c:pt>
              </c:numCache>
            </c:numRef>
          </c:val>
        </c:ser>
        <c:axId val="67361792"/>
        <c:axId val="67367680"/>
      </c:barChart>
      <c:catAx>
        <c:axId val="67361792"/>
        <c:scaling>
          <c:orientation val="minMax"/>
        </c:scaling>
        <c:delete val="1"/>
        <c:axPos val="b"/>
        <c:tickLblPos val="none"/>
        <c:crossAx val="67367680"/>
        <c:crosses val="autoZero"/>
        <c:auto val="1"/>
        <c:lblAlgn val="ctr"/>
        <c:lblOffset val="100"/>
      </c:catAx>
      <c:valAx>
        <c:axId val="6736768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361792"/>
        <c:crosses val="autoZero"/>
        <c:crossBetween val="between"/>
      </c:valAx>
    </c:plotArea>
    <c:plotVisOnly val="1"/>
  </c:chart>
  <c:externalData r:id="rId1"/>
  <c:userShapes r:id="rId2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'10'!$A$18</c:f>
              <c:numCache>
                <c:formatCode>#,##0.0</c:formatCode>
                <c:ptCount val="1"/>
                <c:pt idx="0">
                  <c:v>1634.1</c:v>
                </c:pt>
              </c:numCache>
            </c:numRef>
          </c:val>
        </c:ser>
        <c:ser>
          <c:idx val="1"/>
          <c:order val="1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'10'!$B$18</c:f>
              <c:numCache>
                <c:formatCode>#,##0.0</c:formatCode>
                <c:ptCount val="1"/>
                <c:pt idx="0">
                  <c:v>0.30000000000000032</c:v>
                </c:pt>
              </c:numCache>
            </c:numRef>
          </c:val>
        </c:ser>
        <c:ser>
          <c:idx val="2"/>
          <c:order val="2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'10'!$C$18</c:f>
              <c:numCache>
                <c:formatCode>#,##0.0</c:formatCode>
                <c:ptCount val="1"/>
                <c:pt idx="0">
                  <c:v>7699.6</c:v>
                </c:pt>
              </c:numCache>
            </c:numRef>
          </c:val>
        </c:ser>
        <c:axId val="67533056"/>
        <c:axId val="67543040"/>
      </c:barChart>
      <c:catAx>
        <c:axId val="67533056"/>
        <c:scaling>
          <c:orientation val="minMax"/>
        </c:scaling>
        <c:delete val="1"/>
        <c:axPos val="b"/>
        <c:tickLblPos val="none"/>
        <c:crossAx val="67543040"/>
        <c:crosses val="autoZero"/>
        <c:auto val="1"/>
        <c:lblAlgn val="ctr"/>
        <c:lblOffset val="100"/>
      </c:catAx>
      <c:valAx>
        <c:axId val="6754304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533056"/>
        <c:crosses val="autoZero"/>
        <c:crossBetween val="between"/>
      </c:valAx>
    </c:plotArea>
    <c:plotVisOnly val="1"/>
  </c:chart>
  <c:externalData r:id="rId1"/>
  <c:userShapes r:id="rId2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'11'!$A$1:$E$1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'11'!$A$2:$E$2</c:f>
              <c:numCache>
                <c:formatCode>#,##0.0</c:formatCode>
                <c:ptCount val="5"/>
                <c:pt idx="0">
                  <c:v>3433.8</c:v>
                </c:pt>
                <c:pt idx="1">
                  <c:v>141.80000000000001</c:v>
                </c:pt>
                <c:pt idx="2">
                  <c:v>97.4</c:v>
                </c:pt>
                <c:pt idx="3">
                  <c:v>102.8</c:v>
                </c:pt>
                <c:pt idx="4">
                  <c:v>107.9</c:v>
                </c:pt>
              </c:numCache>
            </c:numRef>
          </c:val>
        </c:ser>
        <c:axId val="67208704"/>
        <c:axId val="67210240"/>
      </c:barChart>
      <c:catAx>
        <c:axId val="67208704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210240"/>
        <c:crosses val="autoZero"/>
        <c:auto val="1"/>
        <c:lblAlgn val="ctr"/>
        <c:lblOffset val="100"/>
      </c:catAx>
      <c:valAx>
        <c:axId val="6721024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208704"/>
        <c:crosses val="autoZero"/>
        <c:crossBetween val="between"/>
      </c:valAx>
    </c:plotArea>
    <c:plotVisOnly val="1"/>
  </c:chart>
  <c:externalData r:id="rId1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0"/>
                  <c:y val="9.2592592592593212E-3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'13'!$A$1:$E$1</c:f>
              <c:strCache>
                <c:ptCount val="5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  <c:pt idx="3">
                  <c:v>2018 год</c:v>
                </c:pt>
                <c:pt idx="4">
                  <c:v>2019 год</c:v>
                </c:pt>
              </c:strCache>
            </c:strRef>
          </c:cat>
          <c:val>
            <c:numRef>
              <c:f>'13'!$A$2:$E$2</c:f>
              <c:numCache>
                <c:formatCode>#,##0.0</c:formatCode>
                <c:ptCount val="5"/>
                <c:pt idx="0">
                  <c:v>2278.3000000000002</c:v>
                </c:pt>
                <c:pt idx="1">
                  <c:v>600</c:v>
                </c:pt>
                <c:pt idx="2">
                  <c:v>600</c:v>
                </c:pt>
                <c:pt idx="3">
                  <c:v>650</c:v>
                </c:pt>
                <c:pt idx="4">
                  <c:v>650</c:v>
                </c:pt>
              </c:numCache>
            </c:numRef>
          </c:val>
        </c:ser>
        <c:axId val="67438080"/>
        <c:axId val="67439616"/>
      </c:barChart>
      <c:catAx>
        <c:axId val="67438080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439616"/>
        <c:crosses val="autoZero"/>
        <c:auto val="1"/>
        <c:lblAlgn val="ctr"/>
        <c:lblOffset val="100"/>
      </c:catAx>
      <c:valAx>
        <c:axId val="67439616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438080"/>
        <c:crosses val="autoZero"/>
        <c:crossBetween val="between"/>
      </c:valAx>
    </c:plotArea>
    <c:plotVisOnly val="1"/>
  </c:chart>
  <c:externalData r:id="rId1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'14'!$A$4</c:f>
              <c:strCache>
                <c:ptCount val="1"/>
                <c:pt idx="0">
                  <c:v>2015 год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1 855,5</a:t>
                    </a:r>
                  </a:p>
                </c:rich>
              </c:tx>
              <c:showVal val="1"/>
            </c:dLbl>
            <c:showVal val="1"/>
          </c:dLbls>
          <c:val>
            <c:numRef>
              <c:f>'14'!$A$2</c:f>
              <c:numCache>
                <c:formatCode>#,##0.0</c:formatCode>
                <c:ptCount val="1"/>
                <c:pt idx="0">
                  <c:v>1855.5</c:v>
                </c:pt>
              </c:numCache>
            </c:numRef>
          </c:val>
        </c:ser>
        <c:ser>
          <c:idx val="1"/>
          <c:order val="1"/>
          <c:tx>
            <c:strRef>
              <c:f>'14'!$B$4</c:f>
              <c:strCache>
                <c:ptCount val="1"/>
                <c:pt idx="0">
                  <c:v>2016 год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sz="1200" b="1">
                        <a:latin typeface="Times New Roman" pitchFamily="18" charset="0"/>
                        <a:cs typeface="Times New Roman" pitchFamily="18" charset="0"/>
                      </a:rPr>
                      <a:t>10 923,1</a:t>
                    </a:r>
                  </a:p>
                </c:rich>
              </c:tx>
              <c:showVal val="1"/>
            </c:dLbl>
            <c:showVal val="1"/>
          </c:dLbls>
          <c:val>
            <c:numRef>
              <c:f>'14'!$B$2</c:f>
              <c:numCache>
                <c:formatCode>#,##0.0</c:formatCode>
                <c:ptCount val="1"/>
                <c:pt idx="0">
                  <c:v>10923.1</c:v>
                </c:pt>
              </c:numCache>
            </c:numRef>
          </c:val>
        </c:ser>
        <c:ser>
          <c:idx val="2"/>
          <c:order val="2"/>
          <c:tx>
            <c:strRef>
              <c:f>'14'!$C$4</c:f>
              <c:strCache>
                <c:ptCount val="1"/>
                <c:pt idx="0">
                  <c:v>2017 год</c:v>
                </c:pt>
              </c:strCache>
            </c:strRef>
          </c:tx>
          <c:val>
            <c:numRef>
              <c:f>'14'!$C$2</c:f>
              <c:numCache>
                <c:formatCode>#,##0.0</c:formatCode>
                <c:ptCount val="1"/>
                <c:pt idx="0">
                  <c:v>0</c:v>
                </c:pt>
              </c:numCache>
            </c:numRef>
          </c:val>
        </c:ser>
        <c:ser>
          <c:idx val="3"/>
          <c:order val="3"/>
          <c:tx>
            <c:strRef>
              <c:f>'14'!$D$4</c:f>
              <c:strCache>
                <c:ptCount val="1"/>
                <c:pt idx="0">
                  <c:v>2018 год</c:v>
                </c:pt>
              </c:strCache>
            </c:strRef>
          </c:tx>
          <c:val>
            <c:numRef>
              <c:f>'14'!$D$2</c:f>
              <c:numCache>
                <c:formatCode>#,##0.0</c:formatCode>
                <c:ptCount val="1"/>
                <c:pt idx="0">
                  <c:v>0</c:v>
                </c:pt>
              </c:numCache>
            </c:numRef>
          </c:val>
        </c:ser>
        <c:ser>
          <c:idx val="4"/>
          <c:order val="4"/>
          <c:tx>
            <c:strRef>
              <c:f>'14'!$E$4</c:f>
              <c:strCache>
                <c:ptCount val="1"/>
                <c:pt idx="0">
                  <c:v>2019 год</c:v>
                </c:pt>
              </c:strCache>
            </c:strRef>
          </c:tx>
          <c:val>
            <c:numRef>
              <c:f>'14'!$E$2</c:f>
              <c:numCache>
                <c:formatCode>#,##0.0</c:formatCode>
                <c:ptCount val="1"/>
                <c:pt idx="0">
                  <c:v>0</c:v>
                </c:pt>
              </c:numCache>
            </c:numRef>
          </c:val>
        </c:ser>
        <c:ser>
          <c:idx val="5"/>
          <c:order val="5"/>
          <c:tx>
            <c:strRef>
              <c:f>'14'!$E$1:$E$2</c:f>
              <c:strCache>
                <c:ptCount val="1"/>
                <c:pt idx="0">
                  <c:v>0,0</c:v>
                </c:pt>
              </c:strCache>
            </c:strRef>
          </c:tx>
          <c:cat>
            <c:strRef>
              <c:f>'14'!$A$3:$D$3</c:f>
              <c:strCache>
                <c:ptCount val="4"/>
                <c:pt idx="0">
                  <c:v>14 01</c:v>
                </c:pt>
                <c:pt idx="1">
                  <c:v>14 01</c:v>
                </c:pt>
                <c:pt idx="2">
                  <c:v>14 01</c:v>
                </c:pt>
                <c:pt idx="3">
                  <c:v>14 01</c:v>
                </c:pt>
              </c:strCache>
            </c:strRef>
          </c:cat>
          <c:val>
            <c:numRef>
              <c:f>'14'!$E$3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axId val="67489152"/>
        <c:axId val="67597440"/>
      </c:barChart>
      <c:catAx>
        <c:axId val="67489152"/>
        <c:scaling>
          <c:orientation val="minMax"/>
        </c:scaling>
        <c:delete val="1"/>
        <c:axPos val="b"/>
        <c:tickLblPos val="none"/>
        <c:crossAx val="67597440"/>
        <c:crosses val="autoZero"/>
        <c:auto val="1"/>
        <c:lblAlgn val="ctr"/>
        <c:lblOffset val="100"/>
      </c:catAx>
      <c:valAx>
        <c:axId val="6759744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489152"/>
        <c:crosses val="autoZero"/>
        <c:crossBetween val="between"/>
      </c:valAx>
    </c:plotArea>
    <c:legend>
      <c:legendPos val="b"/>
      <c:legendEntry>
        <c:idx val="5"/>
        <c:delete val="1"/>
      </c:legendEntry>
      <c:layout>
        <c:manualLayout>
          <c:xMode val="edge"/>
          <c:yMode val="edge"/>
          <c:x val="0.1589692197566224"/>
          <c:y val="0.9002777913630361"/>
          <c:w val="0.75236439990455739"/>
          <c:h val="7.487748814006949E-2"/>
        </c:manualLayout>
      </c:layout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percentStacked"/>
        <c:ser>
          <c:idx val="0"/>
          <c:order val="0"/>
          <c:tx>
            <c:strRef>
              <c:f>'виды расходов'!$B$3</c:f>
              <c:strCache>
                <c:ptCount val="1"/>
                <c:pt idx="0">
                  <c:v>2015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расходов'!$B$4:$B$11</c:f>
              <c:numCache>
                <c:formatCode>General</c:formatCode>
                <c:ptCount val="8"/>
                <c:pt idx="0">
                  <c:v>23852.5</c:v>
                </c:pt>
                <c:pt idx="1">
                  <c:v>5864.7</c:v>
                </c:pt>
                <c:pt idx="2">
                  <c:v>14145.9</c:v>
                </c:pt>
                <c:pt idx="3">
                  <c:v>8326.6</c:v>
                </c:pt>
                <c:pt idx="4">
                  <c:v>5807.7</c:v>
                </c:pt>
                <c:pt idx="5" formatCode="0.0">
                  <c:v>136895.1</c:v>
                </c:pt>
                <c:pt idx="6">
                  <c:v>2278.3000000000002</c:v>
                </c:pt>
                <c:pt idx="7">
                  <c:v>201.4</c:v>
                </c:pt>
              </c:numCache>
            </c:numRef>
          </c:val>
        </c:ser>
        <c:ser>
          <c:idx val="1"/>
          <c:order val="1"/>
          <c:tx>
            <c:strRef>
              <c:f>'виды расходов'!$C$3</c:f>
              <c:strCache>
                <c:ptCount val="1"/>
                <c:pt idx="0">
                  <c:v>2016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расходов'!$C$4:$C$11</c:f>
              <c:numCache>
                <c:formatCode>General</c:formatCode>
                <c:ptCount val="8"/>
                <c:pt idx="0">
                  <c:v>19185.3</c:v>
                </c:pt>
                <c:pt idx="1">
                  <c:v>7773.4</c:v>
                </c:pt>
                <c:pt idx="2">
                  <c:v>9997.7000000000007</c:v>
                </c:pt>
                <c:pt idx="3">
                  <c:v>2601.5</c:v>
                </c:pt>
                <c:pt idx="4">
                  <c:v>12550.7</c:v>
                </c:pt>
                <c:pt idx="5">
                  <c:v>138373.89999999985</c:v>
                </c:pt>
                <c:pt idx="6" formatCode="0.0">
                  <c:v>600</c:v>
                </c:pt>
                <c:pt idx="7">
                  <c:v>326.3</c:v>
                </c:pt>
              </c:numCache>
            </c:numRef>
          </c:val>
        </c:ser>
        <c:ser>
          <c:idx val="2"/>
          <c:order val="2"/>
          <c:tx>
            <c:strRef>
              <c:f>'виды расходов'!$D$3</c:f>
              <c:strCache>
                <c:ptCount val="1"/>
                <c:pt idx="0">
                  <c:v>2017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расходов'!$D$4:$D$11</c:f>
              <c:numCache>
                <c:formatCode>General</c:formatCode>
                <c:ptCount val="8"/>
                <c:pt idx="0">
                  <c:v>20788.899999999983</c:v>
                </c:pt>
                <c:pt idx="1">
                  <c:v>3166.7000000000003</c:v>
                </c:pt>
                <c:pt idx="2">
                  <c:v>11492.199999999992</c:v>
                </c:pt>
                <c:pt idx="3">
                  <c:v>1106.8</c:v>
                </c:pt>
                <c:pt idx="4">
                  <c:v>4222.7</c:v>
                </c:pt>
                <c:pt idx="5">
                  <c:v>124490.7</c:v>
                </c:pt>
                <c:pt idx="6" formatCode="0.0">
                  <c:v>600</c:v>
                </c:pt>
                <c:pt idx="7">
                  <c:v>378.5</c:v>
                </c:pt>
              </c:numCache>
            </c:numRef>
          </c:val>
        </c:ser>
        <c:ser>
          <c:idx val="3"/>
          <c:order val="3"/>
          <c:tx>
            <c:strRef>
              <c:f>'виды расходов'!$E$3</c:f>
              <c:strCache>
                <c:ptCount val="1"/>
                <c:pt idx="0">
                  <c:v>2018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расходов'!$E$4:$E$11</c:f>
              <c:numCache>
                <c:formatCode>General</c:formatCode>
                <c:ptCount val="8"/>
                <c:pt idx="0">
                  <c:v>20860.7</c:v>
                </c:pt>
                <c:pt idx="1">
                  <c:v>3404.7000000000003</c:v>
                </c:pt>
                <c:pt idx="2">
                  <c:v>10057</c:v>
                </c:pt>
                <c:pt idx="3">
                  <c:v>1106.8</c:v>
                </c:pt>
                <c:pt idx="4">
                  <c:v>4222.7</c:v>
                </c:pt>
                <c:pt idx="5">
                  <c:v>127423.70000000001</c:v>
                </c:pt>
                <c:pt idx="6" formatCode="0.0">
                  <c:v>650</c:v>
                </c:pt>
                <c:pt idx="7">
                  <c:v>378.5</c:v>
                </c:pt>
              </c:numCache>
            </c:numRef>
          </c:val>
        </c:ser>
        <c:ser>
          <c:idx val="4"/>
          <c:order val="4"/>
          <c:tx>
            <c:strRef>
              <c:f>'виды расходов'!$F$3</c:f>
              <c:strCache>
                <c:ptCount val="1"/>
                <c:pt idx="0">
                  <c:v>2019 год</c:v>
                </c:pt>
              </c:strCache>
            </c:strRef>
          </c:tx>
          <c:marker>
            <c:symbol val="none"/>
          </c:marker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расходов'!$F$4:$F$11</c:f>
              <c:numCache>
                <c:formatCode>General</c:formatCode>
                <c:ptCount val="8"/>
                <c:pt idx="0">
                  <c:v>20914.7</c:v>
                </c:pt>
                <c:pt idx="1">
                  <c:v>3386.4</c:v>
                </c:pt>
                <c:pt idx="2">
                  <c:v>9600.2000000000007</c:v>
                </c:pt>
                <c:pt idx="3">
                  <c:v>1106.8</c:v>
                </c:pt>
                <c:pt idx="4">
                  <c:v>4222.7</c:v>
                </c:pt>
                <c:pt idx="5">
                  <c:v>132011.70000000001</c:v>
                </c:pt>
                <c:pt idx="6" formatCode="0.0">
                  <c:v>650</c:v>
                </c:pt>
                <c:pt idx="7">
                  <c:v>378.5</c:v>
                </c:pt>
              </c:numCache>
            </c:numRef>
          </c:val>
        </c:ser>
        <c:marker val="1"/>
        <c:axId val="67704704"/>
        <c:axId val="67706240"/>
      </c:lineChart>
      <c:catAx>
        <c:axId val="6770470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7706240"/>
        <c:crosses val="autoZero"/>
        <c:auto val="1"/>
        <c:lblAlgn val="ctr"/>
        <c:lblOffset val="100"/>
      </c:catAx>
      <c:valAx>
        <c:axId val="67706240"/>
        <c:scaling>
          <c:orientation val="minMax"/>
        </c:scaling>
        <c:axPos val="l"/>
        <c:majorGridlines/>
        <c:numFmt formatCode="General" sourceLinked="0"/>
        <c:tickLblPos val="nextTo"/>
        <c:crossAx val="67704704"/>
        <c:crosses val="autoZero"/>
        <c:crossBetween val="between"/>
      </c:valAx>
    </c:plotArea>
    <c:legend>
      <c:legendPos val="b"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7E499-9E74-4BAD-B633-87785FB30EC3}" type="doc">
      <dgm:prSet loTypeId="urn:microsoft.com/office/officeart/2005/8/layout/chevron1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540C306-C19E-46E9-B48F-3B839060D38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97E897-E028-4D50-8C8B-9A5D8006CBCB}" type="parTrans" cxnId="{6054A36B-2E40-4140-B114-D89C8D76BED8}">
      <dgm:prSet/>
      <dgm:spPr/>
      <dgm:t>
        <a:bodyPr/>
        <a:lstStyle/>
        <a:p>
          <a:endParaRPr lang="ru-RU"/>
        </a:p>
      </dgm:t>
    </dgm:pt>
    <dgm:pt modelId="{ABDD86EF-DFC7-496F-9A20-6D4B6B7CEA45}" type="sibTrans" cxnId="{6054A36B-2E40-4140-B114-D89C8D76BED8}">
      <dgm:prSet/>
      <dgm:spPr/>
      <dgm:t>
        <a:bodyPr/>
        <a:lstStyle/>
        <a:p>
          <a:endParaRPr lang="ru-RU"/>
        </a:p>
      </dgm:t>
    </dgm:pt>
    <dgm:pt modelId="{5239174B-28A1-49B6-A049-B47A2EFF883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0B3B173-D6D6-4327-9FB2-BFC4C981F2A5}" type="parTrans" cxnId="{5707BCD8-5E37-4972-A8C6-78DA60947E0E}">
      <dgm:prSet/>
      <dgm:spPr/>
      <dgm:t>
        <a:bodyPr/>
        <a:lstStyle/>
        <a:p>
          <a:endParaRPr lang="ru-RU"/>
        </a:p>
      </dgm:t>
    </dgm:pt>
    <dgm:pt modelId="{429087AC-8EBA-450A-BDEC-FDC95108B182}" type="sibTrans" cxnId="{5707BCD8-5E37-4972-A8C6-78DA60947E0E}">
      <dgm:prSet/>
      <dgm:spPr/>
      <dgm:t>
        <a:bodyPr/>
        <a:lstStyle/>
        <a:p>
          <a:endParaRPr lang="ru-RU"/>
        </a:p>
      </dgm:t>
    </dgm:pt>
    <dgm:pt modelId="{A0A430AB-D782-4EEE-AEF8-74AA5B33DA99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6BB64A-AE7C-4CE0-9868-EF6FCB6B4217}" type="parTrans" cxnId="{E6FF88C0-9A22-4B32-8FB7-081D500A9597}">
      <dgm:prSet/>
      <dgm:spPr/>
      <dgm:t>
        <a:bodyPr/>
        <a:lstStyle/>
        <a:p>
          <a:endParaRPr lang="ru-RU"/>
        </a:p>
      </dgm:t>
    </dgm:pt>
    <dgm:pt modelId="{AF60ECFF-7F26-49EA-9425-58351781A155}" type="sibTrans" cxnId="{E6FF88C0-9A22-4B32-8FB7-081D500A9597}">
      <dgm:prSet/>
      <dgm:spPr/>
      <dgm:t>
        <a:bodyPr/>
        <a:lstStyle/>
        <a:p>
          <a:endParaRPr lang="ru-RU"/>
        </a:p>
      </dgm:t>
    </dgm:pt>
    <dgm:pt modelId="{23D6938F-C3DF-48DD-82A4-902731AF8107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24AAF0-EDC5-4F21-BF18-B4FC7362ECA9}" type="parTrans" cxnId="{13B5FC6E-6771-471F-B70A-E2355FDD8116}">
      <dgm:prSet/>
      <dgm:spPr/>
      <dgm:t>
        <a:bodyPr/>
        <a:lstStyle/>
        <a:p>
          <a:endParaRPr lang="ru-RU"/>
        </a:p>
      </dgm:t>
    </dgm:pt>
    <dgm:pt modelId="{E2A02CA7-5885-41FB-870E-7F1CC42BC406}" type="sibTrans" cxnId="{13B5FC6E-6771-471F-B70A-E2355FDD8116}">
      <dgm:prSet/>
      <dgm:spPr/>
      <dgm:t>
        <a:bodyPr/>
        <a:lstStyle/>
        <a:p>
          <a:endParaRPr lang="ru-RU"/>
        </a:p>
      </dgm:t>
    </dgm:pt>
    <dgm:pt modelId="{9D0B1910-D7A0-4311-8706-E5374A651908}" type="pres">
      <dgm:prSet presAssocID="{9DA7E499-9E74-4BAD-B633-87785FB30E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2BB0FC-7494-4F0B-95FD-36506E0E756A}" type="pres">
      <dgm:prSet presAssocID="{2540C306-C19E-46E9-B48F-3B839060D38D}" presName="parTxOnly" presStyleLbl="node1" presStyleIdx="0" presStyleCnt="4" custScaleX="821596" custScaleY="906969" custLinFactY="-700000" custLinFactNeighborX="-14658" custLinFactNeighborY="-7001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59445-DC30-4E46-8A39-2E32934AAA72}" type="pres">
      <dgm:prSet presAssocID="{ABDD86EF-DFC7-496F-9A20-6D4B6B7CEA45}" presName="parTxOnlySpace" presStyleCnt="0"/>
      <dgm:spPr/>
    </dgm:pt>
    <dgm:pt modelId="{59CA886C-DD6F-4787-9E92-119A21A927ED}" type="pres">
      <dgm:prSet presAssocID="{5239174B-28A1-49B6-A049-B47A2EFF8836}" presName="parTxOnly" presStyleLbl="node1" presStyleIdx="1" presStyleCnt="4" custScaleX="934314" custScaleY="904383" custLinFactX="-40383" custLinFactY="-200000" custLinFactNeighborX="-100000" custLinFactNeighborY="-2270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DDC322-42D8-4671-B170-17EFAD5ED109}" type="pres">
      <dgm:prSet presAssocID="{429087AC-8EBA-450A-BDEC-FDC95108B182}" presName="parTxOnlySpace" presStyleCnt="0"/>
      <dgm:spPr/>
    </dgm:pt>
    <dgm:pt modelId="{5B31C1F0-9B47-442F-B273-BD46863F1DBD}" type="pres">
      <dgm:prSet presAssocID="{A0A430AB-D782-4EEE-AEF8-74AA5B33DA99}" presName="parTxOnly" presStyleLbl="node1" presStyleIdx="2" presStyleCnt="4" custScaleX="822464" custScaleY="849272" custLinFactX="-104776" custLinFactY="271175" custLinFactNeighborX="-200000" custLinFactNeighborY="3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5FD8D-3025-4479-9310-C6660C902B2D}" type="pres">
      <dgm:prSet presAssocID="{AF60ECFF-7F26-49EA-9425-58351781A155}" presName="parTxOnlySpace" presStyleCnt="0"/>
      <dgm:spPr/>
    </dgm:pt>
    <dgm:pt modelId="{4A8A5F14-E0FB-4A22-B172-9335B3218535}" type="pres">
      <dgm:prSet presAssocID="{23D6938F-C3DF-48DD-82A4-902731AF8107}" presName="parTxOnly" presStyleLbl="node1" presStyleIdx="3" presStyleCnt="4" custScaleX="1054894" custScaleY="1101381" custLinFactX="-203856" custLinFactY="800000" custLinFactNeighborX="-300000" custLinFactNeighborY="84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6EF8FF-9111-4BBB-9323-DA8154769294}" type="presOf" srcId="{9DA7E499-9E74-4BAD-B633-87785FB30EC3}" destId="{9D0B1910-D7A0-4311-8706-E5374A651908}" srcOrd="0" destOrd="0" presId="urn:microsoft.com/office/officeart/2005/8/layout/chevron1"/>
    <dgm:cxn modelId="{552FF1F8-BEAC-4BFD-945B-62478CCA0925}" type="presOf" srcId="{5239174B-28A1-49B6-A049-B47A2EFF8836}" destId="{59CA886C-DD6F-4787-9E92-119A21A927ED}" srcOrd="0" destOrd="0" presId="urn:microsoft.com/office/officeart/2005/8/layout/chevron1"/>
    <dgm:cxn modelId="{27D50F36-2515-4E5F-B4FA-1535DA7A218D}" type="presOf" srcId="{A0A430AB-D782-4EEE-AEF8-74AA5B33DA99}" destId="{5B31C1F0-9B47-442F-B273-BD46863F1DBD}" srcOrd="0" destOrd="0" presId="urn:microsoft.com/office/officeart/2005/8/layout/chevron1"/>
    <dgm:cxn modelId="{87D7369C-C1F9-4912-8252-7594BAE6103E}" type="presOf" srcId="{23D6938F-C3DF-48DD-82A4-902731AF8107}" destId="{4A8A5F14-E0FB-4A22-B172-9335B3218535}" srcOrd="0" destOrd="0" presId="urn:microsoft.com/office/officeart/2005/8/layout/chevron1"/>
    <dgm:cxn modelId="{6054A36B-2E40-4140-B114-D89C8D76BED8}" srcId="{9DA7E499-9E74-4BAD-B633-87785FB30EC3}" destId="{2540C306-C19E-46E9-B48F-3B839060D38D}" srcOrd="0" destOrd="0" parTransId="{1D97E897-E028-4D50-8C8B-9A5D8006CBCB}" sibTransId="{ABDD86EF-DFC7-496F-9A20-6D4B6B7CEA45}"/>
    <dgm:cxn modelId="{08926AC0-7954-49C5-87A8-C9F80B3A333D}" type="presOf" srcId="{2540C306-C19E-46E9-B48F-3B839060D38D}" destId="{6C2BB0FC-7494-4F0B-95FD-36506E0E756A}" srcOrd="0" destOrd="0" presId="urn:microsoft.com/office/officeart/2005/8/layout/chevron1"/>
    <dgm:cxn modelId="{13B5FC6E-6771-471F-B70A-E2355FDD8116}" srcId="{9DA7E499-9E74-4BAD-B633-87785FB30EC3}" destId="{23D6938F-C3DF-48DD-82A4-902731AF8107}" srcOrd="3" destOrd="0" parTransId="{9B24AAF0-EDC5-4F21-BF18-B4FC7362ECA9}" sibTransId="{E2A02CA7-5885-41FB-870E-7F1CC42BC406}"/>
    <dgm:cxn modelId="{5707BCD8-5E37-4972-A8C6-78DA60947E0E}" srcId="{9DA7E499-9E74-4BAD-B633-87785FB30EC3}" destId="{5239174B-28A1-49B6-A049-B47A2EFF8836}" srcOrd="1" destOrd="0" parTransId="{60B3B173-D6D6-4327-9FB2-BFC4C981F2A5}" sibTransId="{429087AC-8EBA-450A-BDEC-FDC95108B182}"/>
    <dgm:cxn modelId="{E6FF88C0-9A22-4B32-8FB7-081D500A9597}" srcId="{9DA7E499-9E74-4BAD-B633-87785FB30EC3}" destId="{A0A430AB-D782-4EEE-AEF8-74AA5B33DA99}" srcOrd="2" destOrd="0" parTransId="{BC6BB64A-AE7C-4CE0-9868-EF6FCB6B4217}" sibTransId="{AF60ECFF-7F26-49EA-9425-58351781A155}"/>
    <dgm:cxn modelId="{5F5169FD-7327-46BF-8D43-746266ED7D9B}" type="presParOf" srcId="{9D0B1910-D7A0-4311-8706-E5374A651908}" destId="{6C2BB0FC-7494-4F0B-95FD-36506E0E756A}" srcOrd="0" destOrd="0" presId="urn:microsoft.com/office/officeart/2005/8/layout/chevron1"/>
    <dgm:cxn modelId="{FCB781E3-1C2A-455B-A7F8-9E6D5C26E760}" type="presParOf" srcId="{9D0B1910-D7A0-4311-8706-E5374A651908}" destId="{0B359445-DC30-4E46-8A39-2E32934AAA72}" srcOrd="1" destOrd="0" presId="urn:microsoft.com/office/officeart/2005/8/layout/chevron1"/>
    <dgm:cxn modelId="{119ADDA1-F941-4672-AD7B-B2511D8DC735}" type="presParOf" srcId="{9D0B1910-D7A0-4311-8706-E5374A651908}" destId="{59CA886C-DD6F-4787-9E92-119A21A927ED}" srcOrd="2" destOrd="0" presId="urn:microsoft.com/office/officeart/2005/8/layout/chevron1"/>
    <dgm:cxn modelId="{67B796DC-A3C8-4643-9F96-FA5E6AC47B1D}" type="presParOf" srcId="{9D0B1910-D7A0-4311-8706-E5374A651908}" destId="{92DDC322-42D8-4671-B170-17EFAD5ED109}" srcOrd="3" destOrd="0" presId="urn:microsoft.com/office/officeart/2005/8/layout/chevron1"/>
    <dgm:cxn modelId="{73298DA1-2E05-4365-8EAC-9A61680E2E68}" type="presParOf" srcId="{9D0B1910-D7A0-4311-8706-E5374A651908}" destId="{5B31C1F0-9B47-442F-B273-BD46863F1DBD}" srcOrd="4" destOrd="0" presId="urn:microsoft.com/office/officeart/2005/8/layout/chevron1"/>
    <dgm:cxn modelId="{2AD2E6D7-B8E7-45A4-BCF2-9F00D1CB2A01}" type="presParOf" srcId="{9D0B1910-D7A0-4311-8706-E5374A651908}" destId="{5745FD8D-3025-4479-9310-C6660C902B2D}" srcOrd="5" destOrd="0" presId="urn:microsoft.com/office/officeart/2005/8/layout/chevron1"/>
    <dgm:cxn modelId="{17C54127-07EB-4F5C-AB20-C39C43161E3E}" type="presParOf" srcId="{9D0B1910-D7A0-4311-8706-E5374A651908}" destId="{4A8A5F14-E0FB-4A22-B172-9335B321853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2BB0FC-7494-4F0B-95FD-36506E0E756A}">
      <dsp:nvSpPr>
        <dsp:cNvPr id="0" name=""/>
        <dsp:cNvSpPr/>
      </dsp:nvSpPr>
      <dsp:spPr>
        <a:xfrm>
          <a:off x="0" y="335868"/>
          <a:ext cx="2002657" cy="884302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335868"/>
        <a:ext cx="2002657" cy="884302"/>
      </dsp:txXfrm>
    </dsp:sp>
    <dsp:sp modelId="{59CA886C-DD6F-4787-9E92-119A21A927ED}">
      <dsp:nvSpPr>
        <dsp:cNvPr id="0" name=""/>
        <dsp:cNvSpPr/>
      </dsp:nvSpPr>
      <dsp:spPr>
        <a:xfrm>
          <a:off x="1857389" y="1285883"/>
          <a:ext cx="2277409" cy="881780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857389" y="1285883"/>
        <a:ext cx="2277409" cy="881780"/>
      </dsp:txXfrm>
    </dsp:sp>
    <dsp:sp modelId="{5B31C1F0-9B47-442F-B273-BD46863F1DBD}">
      <dsp:nvSpPr>
        <dsp:cNvPr id="0" name=""/>
        <dsp:cNvSpPr/>
      </dsp:nvSpPr>
      <dsp:spPr>
        <a:xfrm>
          <a:off x="3929089" y="2286016"/>
          <a:ext cx="2004773" cy="828047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29089" y="2286016"/>
        <a:ext cx="2004773" cy="828047"/>
      </dsp:txXfrm>
    </dsp:sp>
    <dsp:sp modelId="{4A8A5F14-E0FB-4A22-B172-9335B3218535}">
      <dsp:nvSpPr>
        <dsp:cNvPr id="0" name=""/>
        <dsp:cNvSpPr/>
      </dsp:nvSpPr>
      <dsp:spPr>
        <a:xfrm>
          <a:off x="5643602" y="3212424"/>
          <a:ext cx="2571326" cy="1073855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643602" y="3212424"/>
        <a:ext cx="2571326" cy="1073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0.13462</cdr:x>
      <cdr:y>0.03846</cdr:y>
    </cdr:from>
    <cdr:to>
      <cdr:x>0.96154</cdr:x>
      <cdr:y>0.15734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00132" y="157154"/>
          <a:ext cx="6143668" cy="4857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b="1" dirty="0" smtClean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rPr>
            <a:t>2015 год                      2016 год                      2017 год                       2018 год                         2019 год</a:t>
          </a:r>
          <a:endParaRPr lang="ru-RU" sz="1100" b="1" dirty="0">
            <a:solidFill>
              <a:srgbClr val="B808A3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0.08257</cdr:x>
      <cdr:y>0.03636</cdr:y>
    </cdr:from>
    <cdr:to>
      <cdr:x>0.94495</cdr:x>
      <cdr:y>0.10909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42942" y="142876"/>
          <a:ext cx="6715172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100" b="1" dirty="0" smtClean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rPr>
            <a:t>    2015 год                            2016 год                           2017 год                        2018 год                        2019 год</a:t>
          </a:r>
          <a:endParaRPr lang="ru-RU" sz="1100" b="1" dirty="0">
            <a:solidFill>
              <a:srgbClr val="B808A3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0.15652</cdr:x>
      <cdr:y>0.85714</cdr:y>
    </cdr:from>
    <cdr:to>
      <cdr:x>0.95682</cdr:x>
      <cdr:y>0.97143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5885" y="2143141"/>
          <a:ext cx="6574746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01 06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0.15385</cdr:x>
      <cdr:y>0.875</cdr:y>
    </cdr:from>
    <cdr:to>
      <cdr:x>0.96213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5884" y="2000264"/>
          <a:ext cx="6755835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01 05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01 06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11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0.14783</cdr:x>
      <cdr:y>0.84833</cdr:y>
    </cdr:from>
    <cdr:to>
      <cdr:x>0.95682</cdr:x>
      <cdr:y>0.98658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14446" y="1571636"/>
          <a:ext cx="6646185" cy="25612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01 04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01 11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0.15652</cdr:x>
      <cdr:y>0.84</cdr:y>
    </cdr:from>
    <cdr:to>
      <cdr:x>0.95337</cdr:x>
      <cdr:y>0.96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5884" y="1500198"/>
          <a:ext cx="6546403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01 06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01 11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0.15385</cdr:x>
      <cdr:y>0.82993</cdr:y>
    </cdr:from>
    <cdr:to>
      <cdr:x>0.95385</cdr:x>
      <cdr:y>0.97458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5884" y="1399201"/>
          <a:ext cx="6686629" cy="2438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01 04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01 06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01 11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0.26496</cdr:x>
      <cdr:y>0.77852</cdr:y>
    </cdr:from>
    <cdr:to>
      <cdr:x>0.83362</cdr:x>
      <cdr:y>0.92246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214578" y="1386687"/>
          <a:ext cx="4753023" cy="2563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0.20168</cdr:x>
      <cdr:y>0.86207</cdr:y>
    </cdr:from>
    <cdr:to>
      <cdr:x>0.9046</cdr:x>
      <cdr:y>0.96552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2" y="1785950"/>
          <a:ext cx="5975603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0.27027</cdr:x>
      <cdr:y>0.75</cdr:y>
    </cdr:from>
    <cdr:to>
      <cdr:x>0.83587</cdr:x>
      <cdr:y>0.95833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43140" y="1285884"/>
          <a:ext cx="4484990" cy="3571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0.27288</cdr:x>
      <cdr:y>0.79487</cdr:y>
    </cdr:from>
    <cdr:to>
      <cdr:x>0.82373</cdr:x>
      <cdr:y>0.97436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33525" y="1181101"/>
          <a:ext cx="3095625" cy="2667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>
              <a:latin typeface="Times New Roman" pitchFamily="18" charset="0"/>
              <a:cs typeface="Times New Roman" pitchFamily="18" charset="0"/>
            </a:rPr>
            <a:t>   03 04                                                             03 09</a:t>
          </a:r>
          <a:endParaRPr lang="ru-RU" sz="1100" b="1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0.28114</cdr:x>
      <cdr:y>0.7973</cdr:y>
    </cdr:from>
    <cdr:to>
      <cdr:x>0.83838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90675" y="1123951"/>
          <a:ext cx="3152775" cy="2857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>
              <a:latin typeface="Times New Roman" pitchFamily="18" charset="0"/>
              <a:cs typeface="Times New Roman" pitchFamily="18" charset="0"/>
            </a:rPr>
            <a:t> 03 04                                                       03 09</a:t>
          </a:r>
          <a:endParaRPr lang="ru-RU" sz="1200" b="1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0.26606</cdr:x>
      <cdr:y>0.86667</cdr:y>
    </cdr:from>
    <cdr:to>
      <cdr:x>0.82852</cdr:x>
      <cdr:y>0.95833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71702" y="1857387"/>
          <a:ext cx="4379769" cy="19645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0.29389</cdr:x>
      <cdr:y>0.80952</cdr:y>
    </cdr:from>
    <cdr:to>
      <cdr:x>0.81489</cdr:x>
      <cdr:y>0.97279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66850" y="1133475"/>
          <a:ext cx="2600325" cy="22859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 dirty="0">
              <a:latin typeface="Times New Roman" pitchFamily="18" charset="0"/>
              <a:cs typeface="Times New Roman" pitchFamily="18" charset="0"/>
            </a:rPr>
            <a:t>    04 05              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04 09            </a:t>
          </a:r>
          <a:r>
            <a:rPr lang="ru-RU" sz="1100" b="1" dirty="0" smtClean="0">
              <a:latin typeface="Times New Roman" pitchFamily="18" charset="0"/>
              <a:cs typeface="Times New Roman" pitchFamily="18" charset="0"/>
            </a:rPr>
            <a:t>     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04 12</a:t>
          </a:r>
          <a:endParaRPr lang="ru-RU" sz="11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0.24934</cdr:x>
      <cdr:y>0.83766</cdr:y>
    </cdr:from>
    <cdr:to>
      <cdr:x>0.86998</cdr:x>
      <cdr:y>0.93548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00264" y="1855063"/>
          <a:ext cx="4978867" cy="21663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6.xml><?xml version="1.0" encoding="utf-8"?>
<c:userShapes xmlns:c="http://schemas.openxmlformats.org/drawingml/2006/chart">
  <cdr:relSizeAnchor xmlns:cdr="http://schemas.openxmlformats.org/drawingml/2006/chartDrawing">
    <cdr:from>
      <cdr:x>0.25</cdr:x>
      <cdr:y>0.84375</cdr:y>
    </cdr:from>
    <cdr:to>
      <cdr:x>0.87146</cdr:x>
      <cdr:y>0.9375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00265" y="1928825"/>
          <a:ext cx="4972336" cy="2143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7.xml><?xml version="1.0" encoding="utf-8"?>
<c:userShapes xmlns:c="http://schemas.openxmlformats.org/drawingml/2006/chart">
  <cdr:relSizeAnchor xmlns:cdr="http://schemas.openxmlformats.org/drawingml/2006/chartDrawing">
    <cdr:from>
      <cdr:x>0.24779</cdr:x>
      <cdr:y>0.86486</cdr:y>
    </cdr:from>
    <cdr:to>
      <cdr:x>0.8295</cdr:x>
      <cdr:y>0.97297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00264" y="2286016"/>
          <a:ext cx="4695869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8.xml><?xml version="1.0" encoding="utf-8"?>
<c:userShapes xmlns:c="http://schemas.openxmlformats.org/drawingml/2006/chart">
  <cdr:relSizeAnchor xmlns:cdr="http://schemas.openxmlformats.org/drawingml/2006/chartDrawing">
    <cdr:from>
      <cdr:x>0.57708</cdr:x>
      <cdr:y>0.91667</cdr:y>
    </cdr:from>
    <cdr:to>
      <cdr:x>0.74375</cdr:x>
      <cdr:y>0.98958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638425" y="2514600"/>
          <a:ext cx="762000" cy="2000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200" b="1">
              <a:latin typeface="Times New Roman" pitchFamily="18" charset="0"/>
              <a:cs typeface="Times New Roman" pitchFamily="18" charset="0"/>
            </a:rPr>
            <a:t>05 02</a:t>
          </a:r>
          <a:endParaRPr lang="ru-RU" sz="1200" b="1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9.xml><?xml version="1.0" encoding="utf-8"?>
<c:userShapes xmlns:c="http://schemas.openxmlformats.org/drawingml/2006/chart">
  <cdr:relSizeAnchor xmlns:cdr="http://schemas.openxmlformats.org/drawingml/2006/chartDrawing">
    <cdr:from>
      <cdr:x>0.18493</cdr:x>
      <cdr:y>0.8069</cdr:y>
    </cdr:from>
    <cdr:to>
      <cdr:x>0.93322</cdr:x>
      <cdr:y>0.96552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28700" y="1114425"/>
          <a:ext cx="4162425" cy="2190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>
              <a:latin typeface="Times New Roman" pitchFamily="18" charset="0"/>
              <a:cs typeface="Times New Roman" pitchFamily="18" charset="0"/>
            </a:rPr>
            <a:t>   07 01                      07 02                     07 07                     07 09</a:t>
          </a:r>
          <a:endParaRPr lang="ru-RU" sz="1200" b="1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0.xml><?xml version="1.0" encoding="utf-8"?>
<c:userShapes xmlns:c="http://schemas.openxmlformats.org/drawingml/2006/chart">
  <cdr:relSizeAnchor xmlns:cdr="http://schemas.openxmlformats.org/drawingml/2006/chartDrawing">
    <cdr:from>
      <cdr:x>0.19388</cdr:x>
      <cdr:y>0.82692</cdr:y>
    </cdr:from>
    <cdr:to>
      <cdr:x>0.93197</cdr:x>
      <cdr:y>0.96795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85849" y="1228726"/>
          <a:ext cx="4133851" cy="2095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>
              <a:latin typeface="Times New Roman" pitchFamily="18" charset="0"/>
              <a:cs typeface="Times New Roman" pitchFamily="18" charset="0"/>
            </a:rPr>
            <a:t>  07 01                     </a:t>
          </a:r>
          <a:r>
            <a:rPr lang="en-US" sz="1200" b="1" baseline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>
              <a:latin typeface="Times New Roman" pitchFamily="18" charset="0"/>
              <a:cs typeface="Times New Roman" pitchFamily="18" charset="0"/>
            </a:rPr>
            <a:t> 07 02                     07</a:t>
          </a:r>
          <a:r>
            <a:rPr lang="en-US" sz="1200" b="1" baseline="0">
              <a:latin typeface="Times New Roman" pitchFamily="18" charset="0"/>
              <a:cs typeface="Times New Roman" pitchFamily="18" charset="0"/>
            </a:rPr>
            <a:t> 07                      07 09</a:t>
          </a:r>
          <a:endParaRPr lang="ru-RU" sz="1200" b="1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1.xml><?xml version="1.0" encoding="utf-8"?>
<c:userShapes xmlns:c="http://schemas.openxmlformats.org/drawingml/2006/chart">
  <cdr:relSizeAnchor xmlns:cdr="http://schemas.openxmlformats.org/drawingml/2006/chartDrawing">
    <cdr:from>
      <cdr:x>0.18182</cdr:x>
      <cdr:y>0.84615</cdr:y>
    </cdr:from>
    <cdr:to>
      <cdr:x>0.9198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8760" y="1571636"/>
          <a:ext cx="5799194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07 01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07 07      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2.xml><?xml version="1.0" encoding="utf-8"?>
<c:userShapes xmlns:c="http://schemas.openxmlformats.org/drawingml/2006/chart">
  <cdr:relSizeAnchor xmlns:cdr="http://schemas.openxmlformats.org/drawingml/2006/chartDrawing">
    <cdr:from>
      <cdr:x>0.18182</cdr:x>
      <cdr:y>0.84</cdr:y>
    </cdr:from>
    <cdr:to>
      <cdr:x>0.9373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8760" y="1500198"/>
          <a:ext cx="5936719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0707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3.xml><?xml version="1.0" encoding="utf-8"?>
<c:userShapes xmlns:c="http://schemas.openxmlformats.org/drawingml/2006/chart">
  <cdr:relSizeAnchor xmlns:cdr="http://schemas.openxmlformats.org/drawingml/2006/chartDrawing">
    <cdr:from>
      <cdr:x>0.18018</cdr:x>
      <cdr:y>0.875</cdr:y>
    </cdr:from>
    <cdr:to>
      <cdr:x>0.95756</cdr:x>
      <cdr:y>0.98684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8760" y="1500198"/>
          <a:ext cx="6164325" cy="1917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07 07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4.xml><?xml version="1.0" encoding="utf-8"?>
<c:userShapes xmlns:c="http://schemas.openxmlformats.org/drawingml/2006/chart">
  <cdr:relSizeAnchor xmlns:cdr="http://schemas.openxmlformats.org/drawingml/2006/chartDrawing">
    <cdr:from>
      <cdr:x>0.17486</cdr:x>
      <cdr:y>0.87898</cdr:y>
    </cdr:from>
    <cdr:to>
      <cdr:x>0.91075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914401" y="2628900"/>
          <a:ext cx="3848100" cy="3619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/>
        </a:p>
      </cdr:txBody>
    </cdr:sp>
  </cdr:relSizeAnchor>
  <cdr:relSizeAnchor xmlns:cdr="http://schemas.openxmlformats.org/drawingml/2006/chartDrawing">
    <cdr:from>
      <cdr:x>0.15665</cdr:x>
      <cdr:y>0.8042</cdr:y>
    </cdr:from>
    <cdr:to>
      <cdr:x>0.95628</cdr:x>
      <cdr:y>0.98089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966867" y="1095375"/>
          <a:ext cx="4935512" cy="2406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10 01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5.xml><?xml version="1.0" encoding="utf-8"?>
<c:userShapes xmlns:c="http://schemas.openxmlformats.org/drawingml/2006/chart">
  <cdr:relSizeAnchor xmlns:cdr="http://schemas.openxmlformats.org/drawingml/2006/chartDrawing">
    <cdr:from>
      <cdr:x>0.16847</cdr:x>
      <cdr:y>0.84896</cdr:y>
    </cdr:from>
    <cdr:to>
      <cdr:x>0.92427</cdr:x>
      <cdr:y>0.99244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038224" y="1552575"/>
          <a:ext cx="4657725" cy="262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10 01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6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0.00393</cdr:x>
      <cdr:y>0.01333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24386" cy="2438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0.29339</cdr:x>
      <cdr:y>0.84896</cdr:y>
    </cdr:from>
    <cdr:to>
      <cdr:x>0.80338</cdr:x>
      <cdr:y>0.98438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819276" y="1552575"/>
          <a:ext cx="3162300" cy="2476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7.xml><?xml version="1.0" encoding="utf-8"?>
<c:userShapes xmlns:c="http://schemas.openxmlformats.org/drawingml/2006/chart">
  <cdr:relSizeAnchor xmlns:cdr="http://schemas.openxmlformats.org/drawingml/2006/chartDrawing">
    <cdr:from>
      <cdr:x>0.30495</cdr:x>
      <cdr:y>0.80822</cdr:y>
    </cdr:from>
    <cdr:to>
      <cdr:x>0.78793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418137" y="1123953"/>
          <a:ext cx="3829846" cy="26669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10  03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8.xml><?xml version="1.0" encoding="utf-8"?>
<c:userShapes xmlns:c="http://schemas.openxmlformats.org/drawingml/2006/chart">
  <cdr:relSizeAnchor xmlns:cdr="http://schemas.openxmlformats.org/drawingml/2006/chartDrawing">
    <cdr:from>
      <cdr:x>0.29141</cdr:x>
      <cdr:y>0.85938</cdr:y>
    </cdr:from>
    <cdr:to>
      <cdr:x>0.81595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09750" y="1571625"/>
          <a:ext cx="3257550" cy="2571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10 01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03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EB84A37-81E2-41C9-BCF5-ECB1E5C9D5F2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BDF284A-CE2B-4CBF-9220-24A2AF6900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54EC4-8D35-498E-BFC3-E2FE09A9DE9E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67120-082A-4860-869F-BE7A42853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86C0-D9B7-43C7-8601-BFDA4D7747D3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5C10-C304-468F-BD9E-1F0A010F2D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1DB62-DE89-4B37-A636-32B85134847F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2BFB1-F2E5-46CB-9F70-233E48F9A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A8CB-638D-481D-BA3D-FF59424375F4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29C36-04F4-4D00-8643-9241CA219F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C7FE-093B-4A77-89EF-0EB174084684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1D2BD-0E1E-4046-93F0-81596ABA50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63FE3-6015-4777-86CA-E819FA8FB458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4E59D-0488-4C47-A9FB-A0E18ADC1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A271-EAF4-44A3-98AA-E11B4C402902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3F38F-333F-4CC9-B2A5-A550B57E2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B7E3C-9736-42B4-AD1A-EE60E5E4A80C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F3E09-1D9D-4292-8125-834879E1C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6C4EF-012F-4886-9AC4-EA561E25979F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7B37F-E5A4-415A-8512-90B49910B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A5600-1748-4002-9C96-C6CCCF77963D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278A-74B3-4CFA-9C5C-119DC0B8E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526A-7C20-4CEB-9101-45F5F039CA9D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B2D6B-6323-4E3D-8274-26F26DE1A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35163"/>
            <a:ext cx="8229600" cy="4389437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12B7B-14D7-41CE-8DC1-B39FA8774C9A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DBF90-A48A-425D-91F3-CE05D5790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6F037F-334E-46FA-B177-12398E5E2746}" type="datetimeFigureOut">
              <a:rPr lang="ru-RU"/>
              <a:pPr>
                <a:defRPr/>
              </a:pPr>
              <a:t>22.04.2019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2CEB04-9F8D-45FC-9531-31D4A48FF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87" r:id="rId2"/>
    <p:sldLayoutId id="2147483890" r:id="rId3"/>
    <p:sldLayoutId id="2147483886" r:id="rId4"/>
    <p:sldLayoutId id="2147483885" r:id="rId5"/>
    <p:sldLayoutId id="2147483884" r:id="rId6"/>
    <p:sldLayoutId id="2147483883" r:id="rId7"/>
    <p:sldLayoutId id="2147483882" r:id="rId8"/>
    <p:sldLayoutId id="2147483891" r:id="rId9"/>
    <p:sldLayoutId id="2147483881" r:id="rId10"/>
    <p:sldLayoutId id="2147483880" r:id="rId11"/>
    <p:sldLayoutId id="214748388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5.xml"/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9.xml"/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1.xml"/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5.xml"/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7.xml"/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9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0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1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hyperlink" Target="mailto:fu04@mfrm.moris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3863975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  МУНИЦИПАЛЬНОГО  РАЙОНА</a:t>
            </a:r>
            <a:endParaRPr lang="ru-RU" sz="4400" dirty="0" smtClean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 2017 ГОД И ПЛАНОВЫЙ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2018 2019 ГОДОВ 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endParaRPr lang="ru-RU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4338" name="Picture 2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714375"/>
            <a:ext cx="863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714375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/>
          <a:lstStyle/>
          <a:p>
            <a:pPr algn="ctr"/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Уважаемые жители Большеберезниковского района</a:t>
            </a:r>
            <a:endParaRPr lang="ru-RU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Вашему вниманию предоставлен «Бюджет для граждан», который познакомит вас с положениями основного финансового документа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 на 2017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 и плановый период 2018 и 2019 годов.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Бюджет для граждан – это упрощенная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района во время бюджетного года. Он создается для повышения финансовой грамотности населения и активности общественного контроля за муниципальными расходами.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Представленная информация предназначена для широкого круга пользователей и будет интересна всем категориям населения.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уважением,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И.И.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Игонов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по финансово – экономической работе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929187"/>
          </a:xfrm>
        </p:spPr>
        <p:txBody>
          <a:bodyPr>
            <a:no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обеспечение достойного уровня жизни его граждан. Многочисленные функции по обеспечению образования, безопасности граждан государство осуществляет при помощи государственного бюджета.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1. В ходе составления бюджета планируются расходы на реализацию мероприятий предстоящего периода.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2. В ходе исполнения бюджета 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3. После завершения года 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Перед вами брошюра «Бюджет для граждан», созданная для того, чтобы каждый житель Больших Березников был осведомлен, как формируется и расходуется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бюджет, в каком объеме средства поступают в бюджет и на какие направления они расходуются, и наконец, что планируется сделать на предстоящий период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7-2019 годов.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района Республики Мордовия</a:t>
            </a:r>
            <a:endParaRPr lang="ru-RU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характеристики проекта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Доходы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Взаимодействие с общественностью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2530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48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1. Основные социально-экономические показатели Большеберезниковского муниципального района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428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428735"/>
            <a:ext cx="8715375" cy="5286389"/>
          </a:xfrm>
        </p:spPr>
        <p:txBody>
          <a:bodyPr>
            <a:normAutofit fontScale="25000" lnSpcReduction="200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Административно - территориальное деление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развитие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2015-2016 гг. и прогноз до 2019 года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3.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Глоссарий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4.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муниципальном районе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5.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2017 год и на плановый период 2018 и 2019 годов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51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состоянию на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01.10.2016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года</a:t>
            </a:r>
          </a:p>
        </p:txBody>
      </p:sp>
      <p:pic>
        <p:nvPicPr>
          <p:cNvPr id="20482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625" y="1935163"/>
            <a:ext cx="8286750" cy="4494212"/>
          </a:xfrm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928688" y="2286000"/>
            <a:ext cx="2428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муниципальный район</a:t>
            </a: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6286500" y="5000625"/>
            <a:ext cx="1857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15 сельских поселений</a:t>
            </a:r>
          </a:p>
        </p:txBody>
      </p: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4500563" y="5929313"/>
            <a:ext cx="3571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>
                <a:latin typeface="Times New Roman" pitchFamily="18" charset="0"/>
                <a:cs typeface="Times New Roman" pitchFamily="18" charset="0"/>
              </a:rPr>
              <a:t>Оценка численности постоянного населения Большеберезниковского муниципального района  12 831 человек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8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2015 год и прогноз до 2019 года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636591616"/>
              </p:ext>
            </p:extLst>
          </p:nvPr>
        </p:nvGraphicFramePr>
        <p:xfrm>
          <a:off x="214282" y="1608935"/>
          <a:ext cx="8786872" cy="49605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8"/>
                <a:gridCol w="785818"/>
                <a:gridCol w="714380"/>
                <a:gridCol w="642942"/>
                <a:gridCol w="785818"/>
                <a:gridCol w="642942"/>
                <a:gridCol w="857256"/>
                <a:gridCol w="642942"/>
                <a:gridCol w="785818"/>
                <a:gridCol w="714378"/>
              </a:tblGrid>
              <a:tr h="32595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за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2015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626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2017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47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83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Индекс потребительских цен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92,8%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97,9%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99,3%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99,2%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2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Прибыль прибыльных организаций,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12655,0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23529,0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185,9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103284,0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4 раза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129342,0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125,2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148650,0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114,9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03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Фонд оплаты труда,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501203,0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427342,0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413777,0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461775,0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506075,0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Закупки скота и птицы от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сельскохозяйственных товаропроизводителей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183,4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Закупки  молока от сельскохозяйственных товаропроизводителей,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3874,4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4320,0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4896,0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32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Производство зерна,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21717,0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30614,0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29014,0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3052,0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30620,0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Общая площадь введенного жилья с учетом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индивидуального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строительства, кв.м.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4214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4430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4560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Объем отгруженных товаров собственного производства,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245704,0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396985,0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161,5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549801,0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138,5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661543,7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120,3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731502,0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Объем оборота розничной торговли во всех каналах реализации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791400,0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926844,0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117,1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1025721,0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1131106,1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1246160,0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Реализация водки и ЛВИ производства Республики Мордовия дал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7412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7214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7085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6962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6851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571500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357812"/>
          </a:xfrm>
        </p:spPr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предстоящий финансовый год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свод районного и сельских поселений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857250" y="15001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009650" y="16525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0063" y="2786063"/>
            <a:ext cx="1655762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dirty="0"/>
              <a:t>трансферты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00063" y="3714750"/>
            <a:ext cx="1785937" cy="1006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86188" y="2143125"/>
            <a:ext cx="1878012" cy="12430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Федеральный бюджет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00375" y="3571875"/>
            <a:ext cx="2663825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 субъекта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00375" y="4214813"/>
            <a:ext cx="2663825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Местный бюджет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43625" y="2143125"/>
            <a:ext cx="1871663" cy="2428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Бюджеты государственных внебюджетных фондов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500438" y="5429250"/>
            <a:ext cx="4103687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Бюджетная система Российской Федерации</a:t>
            </a:r>
          </a:p>
        </p:txBody>
      </p:sp>
      <p:sp>
        <p:nvSpPr>
          <p:cNvPr id="31" name="Правая фигурная скобка 30"/>
          <p:cNvSpPr/>
          <p:nvPr/>
        </p:nvSpPr>
        <p:spPr>
          <a:xfrm rot="5400000">
            <a:off x="5250656" y="2678907"/>
            <a:ext cx="428625" cy="4500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авая фигурная скобка 31"/>
          <p:cNvSpPr/>
          <p:nvPr/>
        </p:nvSpPr>
        <p:spPr>
          <a:xfrm rot="10800000">
            <a:off x="2500313" y="3643313"/>
            <a:ext cx="357187" cy="10001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Выгнутая влево стрелка 33"/>
          <p:cNvSpPr/>
          <p:nvPr/>
        </p:nvSpPr>
        <p:spPr>
          <a:xfrm rot="1233417">
            <a:off x="2384425" y="2279650"/>
            <a:ext cx="1011238" cy="12858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928688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</a:t>
            </a:r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214313" y="1643063"/>
            <a:ext cx="8715375" cy="46815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1800" i="1" smtClean="0">
                <a:latin typeface="Times New Roman" pitchFamily="18" charset="0"/>
                <a:cs typeface="Times New Roman" pitchFamily="18" charset="0"/>
              </a:rPr>
              <a:t>В ходе бюджетного процесса проект бюджета проходит следующие стадии: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42844" y="2285992"/>
          <a:ext cx="8786874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24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(на примере 2017 года)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3" y="1541201"/>
          <a:ext cx="8643997" cy="504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720"/>
                <a:gridCol w="2198910"/>
                <a:gridCol w="1440664"/>
                <a:gridCol w="4018703"/>
              </a:tblGrid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smtClean="0">
                          <a:latin typeface="Times New Roman" pitchFamily="18" charset="0"/>
                          <a:cs typeface="Times New Roman" pitchFamily="18" charset="0"/>
                        </a:rPr>
                        <a:t>Бюджет 2016 г.</a:t>
                      </a:r>
                      <a:endParaRPr lang="ru-RU" sz="9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2017 – 2019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на 2018 2020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707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Январь-Март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Составление отчета об исполнении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бюджета, составление отчетов об исполнении бюджета за 1 квартал, полугодие и 9 месяцев текущего года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основных подходов к формированию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34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Проверка отчета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Разработка/корректировка методики и нормативов планирования бюджетных ассигнований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отчета на рассмотрение сессии Совета депутатов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142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Июнь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Рассмотрение годового отчета Государственным Собранием РМ. Утверждение либо отклонение закона об исполнении республиканского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отделов по подготовке и обоснованию бюджетных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ассигнований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421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99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Август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направления бюджетной политики. Прогноз социально-экономического развития.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564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279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 администрацией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проекта о бюджете 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в Совет депутатов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Рассмотрение Советом депутатов проекта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 бюджете </a:t>
                      </a:r>
                      <a:r>
                        <a:rPr lang="ru-RU" sz="9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Проведение публичных слушаний по проекту о бюджете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Утверждение бюджета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сессии Совета депутатов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571500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проекта бюджета основывается на</a:t>
            </a:r>
            <a:endParaRPr 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отдел экономического развития предпринимательства и торговли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Основных направлениях бюджетной политики, основных направлениях налоговой политики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управление финансов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Муниципальных программах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(проектах муниципальных) программ, проектах изменений указанных программ) – разрабатывают отраслевые отделы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38"/>
            <a:ext cx="8229600" cy="8572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2017 год и на плановый период 2018 и 2019 годов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571625"/>
            <a:ext cx="8643937" cy="5000625"/>
          </a:xfrm>
        </p:spPr>
        <p:txBody>
          <a:bodyPr>
            <a:normAutofit fontScale="92500" lnSpcReduction="1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1) обеспечение долгосрочной сбалансированности и финансовой устойчивости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бюджета в условиях ограниченности его доходных источников;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2) обеспечение стабильности налоговых поступлений в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бюджет и роста собственных доходов;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3) совершенствование программно-целевого принципа планирования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бюджета;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4) формирование бюджетных параметров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5)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6) соблюдение ограничений допустимого уровня дефицита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бюджета и предельного объема муниципального долга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района, установленных Бюджетным кодексом Российской Федерации;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7) повышение доступности и качества оказания (выполнения) муниципальных услуг (работ);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8) повышение муниципальными учреждениями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района эффективности их деятельности за счет всех источников доходов муниципального учреждения, в том числе за счет доходов, полученных ими от приносящей доход деятельности, направляемых на достижение целей деятельности муниципальных учреждений, определенных уставами; 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9) повышение эффективности и качества осуществления государственного финансового контроля и финансового аудита;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10) Совершенствование и развитие межбюджетных отношений;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11) Обеспечение прозрачности и открытости государственных финансов, повышение доступности и понятности информации о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бюджете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Содержимое 3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510381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2. Основные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характеристики проекта </a:t>
            </a: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4286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038725"/>
          </a:xfrm>
        </p:spPr>
        <p:txBody>
          <a:bodyPr>
            <a:normAutofit fontScale="925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Исполнение консолидированных бюджетов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2. Основные характеристики консолидированного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3. Основные характеристики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4. Дефицит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5. Межбюджетные трансферты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6. Программный бюджет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районе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7. Доля расходов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бюджета на социальную сферу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Большеберезниковского муниципального района Республики Мордовия на 01.01.2016 г., тыс. рублей</a:t>
            </a:r>
            <a:endParaRPr lang="ru-RU" sz="2800" b="1" smtClean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42844" y="2214554"/>
          <a:ext cx="5357850" cy="4143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5357818" y="2285992"/>
          <a:ext cx="3514725" cy="4152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Большеберезниковского муниципального района Республики Мордовия на 01.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.2016 г., тыс. рублей</a:t>
            </a:r>
            <a:endParaRPr lang="ru-RU" sz="2800" smtClean="0"/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214283" y="2071678"/>
          <a:ext cx="5857915" cy="4086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929322" y="2071678"/>
          <a:ext cx="3071834" cy="4095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>
          <a:xfrm>
            <a:off x="457200" y="476250"/>
            <a:ext cx="8229600" cy="100806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Основные характеристики консолидированного бюджета Большеберезниковского района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857224" y="2057400"/>
          <a:ext cx="7429552" cy="40862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85918" y="6215082"/>
            <a:ext cx="6643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Данные 2016 года предоставлены по состоянию на 01.11.2016 года.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бюджета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714348" y="1643050"/>
          <a:ext cx="7786742" cy="3929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28596" y="5500702"/>
            <a:ext cx="84296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Здесь и далее, если не указано иное, данные предоставлены в соответствии с :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2015 г. – Решение сессии совета депутатов пятого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22.04.2016 г. № 11 «Об  исполнении  бюджета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 за  2015 год»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2016 г. -  Решение сессии совета депутатов пятого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29.12.2015 г. №  131 «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 на 2016 год» ( с изменениями и дополнениями 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23.06.2016 г. № 36)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2017-2019 гг. – проект бюджета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2017 год и плановый период 2018 и 2019 годов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658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Дефицит Большеберезниковского бюджета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71500" y="1928813"/>
          <a:ext cx="7643837" cy="3498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2107"/>
                <a:gridCol w="1042346"/>
                <a:gridCol w="1042346"/>
                <a:gridCol w="1042346"/>
                <a:gridCol w="1042346"/>
                <a:gridCol w="1042346"/>
              </a:tblGrid>
              <a:tr h="511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	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Дефицит,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20 071,9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3 509,5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650,0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700,0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700,0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38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Бюджетные кредиты</a:t>
                      </a: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31 007,9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2 859,5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algn="l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источники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650,0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650,0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700,0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700,0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 остатков средств</a:t>
                      </a:r>
                      <a:endParaRPr kumimoji="0" lang="ru-RU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794,2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Межбюджетные трансферты</a:t>
            </a:r>
            <a:r>
              <a:rPr lang="ru-RU" sz="2800" smtClean="0">
                <a:latin typeface="Times New Roman" pitchFamily="18" charset="0"/>
              </a:rPr>
              <a:t> – помощь, передаваемая бюджету другого уровня</a:t>
            </a:r>
          </a:p>
        </p:txBody>
      </p:sp>
      <p:graphicFrame>
        <p:nvGraphicFramePr>
          <p:cNvPr id="98327" name="Group 23"/>
          <p:cNvGraphicFramePr>
            <a:graphicFrameLocks noGrp="1"/>
          </p:cNvGraphicFramePr>
          <p:nvPr>
            <p:ph idx="1"/>
          </p:nvPr>
        </p:nvGraphicFramePr>
        <p:xfrm>
          <a:off x="457200" y="2276475"/>
          <a:ext cx="8229600" cy="3397251"/>
        </p:xfrm>
        <a:graphic>
          <a:graphicData uri="http://schemas.openxmlformats.org/drawingml/2006/table">
            <a:tbl>
              <a:tblPr/>
              <a:tblGrid>
                <a:gridCol w="2890838"/>
                <a:gridCol w="5338762"/>
              </a:tblGrid>
              <a:tr h="436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Межбюджетный трансферт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Характеристика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9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в порядке, предусмотренных бюджетным законодательством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Межбюджетные трансферты, передаваемые из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бюджета сельским поселениям: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785786" y="2285992"/>
          <a:ext cx="7715304" cy="3786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Программный бюджет в Большеберезниковском районе</a:t>
            </a:r>
          </a:p>
        </p:txBody>
      </p:sp>
      <p:sp>
        <p:nvSpPr>
          <p:cNvPr id="10137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sz="1400" dirty="0" smtClean="0">
                <a:latin typeface="Times New Roman" pitchFamily="18" charset="0"/>
              </a:rPr>
              <a:t>Муниципальная программа – стратегический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Решением сессии о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бюдже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2017-2019 годы предусмотрено реализация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 муниципальных программ</a:t>
            </a:r>
            <a:endParaRPr lang="ru-RU" sz="1400" dirty="0" smtClean="0">
              <a:latin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34" y="3786190"/>
          <a:ext cx="81439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3725"/>
                <a:gridCol w="1203861"/>
                <a:gridCol w="928694"/>
                <a:gridCol w="1000132"/>
                <a:gridCol w="928694"/>
                <a:gridCol w="928694"/>
                <a:gridCol w="10001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197 372,2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191 408,8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165 596,5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167 404,1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171 571,0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29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  в том числе в рамках муниципальных программ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2 825,5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102 847,3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103 319,3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608,2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программ в общих расходах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62,1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61,7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63,3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Доля расходов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на социальную сферу</a:t>
            </a:r>
            <a:endParaRPr lang="ru-RU" sz="2800" b="1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571472" y="2057400"/>
          <a:ext cx="7715304" cy="2943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14348" y="5286388"/>
            <a:ext cx="77867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 Включает данные по разделам бюджетной классификации расходов: «образование», «культура, кинематография», «физическая культура и спорт»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2786082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Доходы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5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Доходная часть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Доходная часть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endParaRPr lang="ru-RU" sz="2800" b="1" dirty="0" smtClean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642910" y="2214554"/>
          <a:ext cx="7858180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928826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района Республики Мордовия</a:t>
            </a:r>
            <a:endParaRPr lang="ru-RU" sz="2800" b="1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500034" y="2357430"/>
          <a:ext cx="8001056" cy="37862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64307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endParaRPr lang="ru-RU" sz="2800" b="1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428596" y="2357430"/>
          <a:ext cx="8215370" cy="39052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4. Расходы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481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Группировка расходов в проекте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Программная структура расходов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Структура расходов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бюджета по видам расходов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14375"/>
          </a:xfrm>
        </p:spPr>
        <p:txBody>
          <a:bodyPr/>
          <a:lstStyle/>
          <a:p>
            <a:pPr algn="ctr"/>
            <a:r>
              <a:rPr lang="ru-RU" sz="2400" b="1" smtClean="0">
                <a:latin typeface="Times New Roman" pitchFamily="18" charset="0"/>
                <a:cs typeface="Times New Roman" pitchFamily="18" charset="0"/>
              </a:rPr>
              <a:t>В проекте бюджета о Большеберезниковском бюджете расходы предоставлены тремя способами: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329613" cy="578643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Функциональная структура – по направлениям расходования средств (разделам бюджетной классификации)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17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Ведомственная структура – по министерствам (ведомствам), осуществляющим расходы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20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 Программная структура – по реализуемым муниципальным программам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20 знаков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63" y="1428750"/>
          <a:ext cx="8293242" cy="9553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4"/>
                <a:gridCol w="214314"/>
                <a:gridCol w="459103"/>
                <a:gridCol w="326715"/>
                <a:gridCol w="601979"/>
                <a:gridCol w="541029"/>
                <a:gridCol w="1022667"/>
                <a:gridCol w="458746"/>
                <a:gridCol w="612824"/>
                <a:gridCol w="345286"/>
                <a:gridCol w="479055"/>
                <a:gridCol w="479055"/>
                <a:gridCol w="479055"/>
                <a:gridCol w="676916"/>
                <a:gridCol w="428628"/>
                <a:gridCol w="428628"/>
                <a:gridCol w="382048"/>
              </a:tblGrid>
              <a:tr h="263547"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264"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54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Левая фигурная скобка 5"/>
          <p:cNvSpPr/>
          <p:nvPr/>
        </p:nvSpPr>
        <p:spPr>
          <a:xfrm rot="5400000" flipH="1">
            <a:off x="4429125" y="-1714500"/>
            <a:ext cx="357188" cy="8358188"/>
          </a:xfrm>
          <a:prstGeom prst="leftBrace">
            <a:avLst>
              <a:gd name="adj1" fmla="val 8333"/>
              <a:gd name="adj2" fmla="val 5010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63" y="3143250"/>
          <a:ext cx="8286820" cy="1136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414341"/>
                <a:gridCol w="314328"/>
                <a:gridCol w="357190"/>
                <a:gridCol w="214314"/>
                <a:gridCol w="357190"/>
                <a:gridCol w="500066"/>
                <a:gridCol w="500066"/>
                <a:gridCol w="500066"/>
                <a:gridCol w="777569"/>
                <a:gridCol w="436877"/>
                <a:gridCol w="357190"/>
                <a:gridCol w="357190"/>
                <a:gridCol w="428628"/>
                <a:gridCol w="428628"/>
                <a:gridCol w="357190"/>
                <a:gridCol w="357190"/>
                <a:gridCol w="357190"/>
                <a:gridCol w="442925"/>
                <a:gridCol w="414341"/>
              </a:tblGrid>
              <a:tr h="293927"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3717"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92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Левая фигурная скобка 9"/>
          <p:cNvSpPr/>
          <p:nvPr/>
        </p:nvSpPr>
        <p:spPr>
          <a:xfrm rot="16200000">
            <a:off x="4429125" y="285751"/>
            <a:ext cx="357187" cy="82153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00063" y="5143500"/>
          <a:ext cx="8286820" cy="1148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514353"/>
                <a:gridCol w="785818"/>
                <a:gridCol w="642942"/>
                <a:gridCol w="357190"/>
                <a:gridCol w="285752"/>
                <a:gridCol w="285752"/>
                <a:gridCol w="357190"/>
                <a:gridCol w="285752"/>
                <a:gridCol w="428628"/>
                <a:gridCol w="357190"/>
                <a:gridCol w="357190"/>
                <a:gridCol w="357190"/>
                <a:gridCol w="371486"/>
                <a:gridCol w="485770"/>
                <a:gridCol w="342912"/>
                <a:gridCol w="514344"/>
                <a:gridCol w="314338"/>
                <a:gridCol w="414341"/>
                <a:gridCol w="414341"/>
              </a:tblGrid>
              <a:tr h="291448"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5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1448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Левая фигурная скобка 12"/>
          <p:cNvSpPr/>
          <p:nvPr/>
        </p:nvSpPr>
        <p:spPr>
          <a:xfrm rot="16200000">
            <a:off x="4393406" y="2107407"/>
            <a:ext cx="500063" cy="82867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85812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Большеберезниковского бюджета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00063" y="1643063"/>
          <a:ext cx="8229599" cy="4422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2643206"/>
                <a:gridCol w="1000132"/>
                <a:gridCol w="928694"/>
                <a:gridCol w="857256"/>
                <a:gridCol w="1000132"/>
                <a:gridCol w="942923"/>
              </a:tblGrid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Номер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расходов,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197 372,2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191 408,8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166 246,5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168 104,1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172 271,0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31 037,5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22 233,8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23 463,8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23 742,3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23 725,0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70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1 871,7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1 562,8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1 750,1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1 770,8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1 813,3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7 142,8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5 837,6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5 517,4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5 254,1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5 601,3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864,0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126 082,7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129 494,7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115 251,5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117 499,8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121 126,7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7 778,8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8 615,5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8 256,4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8 946,3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9 912,8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15 891,1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11 135,5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11 309,9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10 138,0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9 334,0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3 433,8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141,8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102,8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107,9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2 278,3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650,0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650,0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1 855,5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10 923,1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>
          <a:xfrm>
            <a:off x="457200" y="285750"/>
            <a:ext cx="8229600" cy="10001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«Общегосударственные вопросы»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3000375" y="1785938"/>
            <a:ext cx="2428875" cy="2286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3" name="TextBox 4"/>
          <p:cNvSpPr txBox="1">
            <a:spLocks noChangeArrowheads="1"/>
          </p:cNvSpPr>
          <p:nvPr/>
        </p:nvSpPr>
        <p:spPr bwMode="auto">
          <a:xfrm>
            <a:off x="3357563" y="2571750"/>
            <a:ext cx="1857375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01 «Общегосударственные вопросы»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214313" y="1357313"/>
            <a:ext cx="2071687" cy="19288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357188" y="3786188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143625" y="1143000"/>
            <a:ext cx="2786063" cy="2714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04 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3214688" y="4572000"/>
            <a:ext cx="2286000" cy="21431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8" name="TextBox 9"/>
          <p:cNvSpPr txBox="1">
            <a:spLocks noChangeArrowheads="1"/>
          </p:cNvSpPr>
          <p:nvPr/>
        </p:nvSpPr>
        <p:spPr bwMode="auto">
          <a:xfrm>
            <a:off x="214313" y="1785938"/>
            <a:ext cx="20716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01 13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Другие общегосударственные вопросы</a:t>
            </a: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51209" name="TextBox 10"/>
          <p:cNvSpPr txBox="1">
            <a:spLocks noChangeArrowheads="1"/>
          </p:cNvSpPr>
          <p:nvPr/>
        </p:nvSpPr>
        <p:spPr bwMode="auto">
          <a:xfrm>
            <a:off x="3357563" y="4714875"/>
            <a:ext cx="20716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01 06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Обеспечение деятельности финансовых, налоговых и таможенных органов и органов финансового (финансово-бюджетного надзора)</a:t>
            </a:r>
          </a:p>
        </p:txBody>
      </p:sp>
      <p:sp>
        <p:nvSpPr>
          <p:cNvPr id="51210" name="TextBox 11"/>
          <p:cNvSpPr txBox="1">
            <a:spLocks noChangeArrowheads="1"/>
          </p:cNvSpPr>
          <p:nvPr/>
        </p:nvSpPr>
        <p:spPr bwMode="auto">
          <a:xfrm>
            <a:off x="571500" y="4429125"/>
            <a:ext cx="1428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01 11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Резервные фонды</a:t>
            </a:r>
          </a:p>
        </p:txBody>
      </p:sp>
      <p:sp>
        <p:nvSpPr>
          <p:cNvPr id="13" name="Стрелка влево 12"/>
          <p:cNvSpPr/>
          <p:nvPr/>
        </p:nvSpPr>
        <p:spPr>
          <a:xfrm rot="916751">
            <a:off x="2352675" y="2344738"/>
            <a:ext cx="523875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9775118">
            <a:off x="2325688" y="3657600"/>
            <a:ext cx="493712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20617975">
            <a:off x="5497513" y="2293938"/>
            <a:ext cx="642937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798931">
            <a:off x="5532438" y="3714750"/>
            <a:ext cx="500062" cy="6429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6215063" y="4000500"/>
            <a:ext cx="1785937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16" name="TextBox 17"/>
          <p:cNvSpPr txBox="1">
            <a:spLocks noChangeArrowheads="1"/>
          </p:cNvSpPr>
          <p:nvPr/>
        </p:nvSpPr>
        <p:spPr bwMode="auto">
          <a:xfrm>
            <a:off x="6643688" y="4500563"/>
            <a:ext cx="9286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01 05  Судебная система</a:t>
            </a:r>
          </a:p>
        </p:txBody>
      </p:sp>
      <p:sp>
        <p:nvSpPr>
          <p:cNvPr id="19" name="Стрелка влево 18"/>
          <p:cNvSpPr/>
          <p:nvPr/>
        </p:nvSpPr>
        <p:spPr>
          <a:xfrm rot="16200000">
            <a:off x="4144169" y="4142581"/>
            <a:ext cx="357188" cy="3587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«Общегосударственные вопросы» в 2015-2019 гг. (тыс. рублей)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428596" y="1643050"/>
          <a:ext cx="8215370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428596" y="4286256"/>
          <a:ext cx="8358246" cy="2428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2228" name="TextBox 5"/>
          <p:cNvSpPr txBox="1">
            <a:spLocks noChangeArrowheads="1"/>
          </p:cNvSpPr>
          <p:nvPr/>
        </p:nvSpPr>
        <p:spPr bwMode="auto">
          <a:xfrm>
            <a:off x="3786188" y="1357313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2015 год</a:t>
            </a:r>
          </a:p>
        </p:txBody>
      </p:sp>
      <p:sp>
        <p:nvSpPr>
          <p:cNvPr id="52229" name="TextBox 6"/>
          <p:cNvSpPr txBox="1">
            <a:spLocks noChangeArrowheads="1"/>
          </p:cNvSpPr>
          <p:nvPr/>
        </p:nvSpPr>
        <p:spPr bwMode="auto">
          <a:xfrm>
            <a:off x="4000500" y="4143375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428596" y="714356"/>
          <a:ext cx="8215370" cy="1852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3250" name="TextBox 4"/>
          <p:cNvSpPr txBox="1">
            <a:spLocks noChangeArrowheads="1"/>
          </p:cNvSpPr>
          <p:nvPr/>
        </p:nvSpPr>
        <p:spPr bwMode="auto">
          <a:xfrm>
            <a:off x="3857625" y="428625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год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428596" y="2786058"/>
          <a:ext cx="8215370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3252" name="TextBox 6"/>
          <p:cNvSpPr txBox="1">
            <a:spLocks noChangeArrowheads="1"/>
          </p:cNvSpPr>
          <p:nvPr/>
        </p:nvSpPr>
        <p:spPr bwMode="auto">
          <a:xfrm>
            <a:off x="3929063" y="2500313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год</a:t>
            </a: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285720" y="4857760"/>
          <a:ext cx="8358246" cy="16859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3254" name="TextBox 8"/>
          <p:cNvSpPr txBox="1">
            <a:spLocks noChangeArrowheads="1"/>
          </p:cNvSpPr>
          <p:nvPr/>
        </p:nvSpPr>
        <p:spPr bwMode="auto">
          <a:xfrm>
            <a:off x="3786188" y="4643438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год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457200" y="357188"/>
            <a:ext cx="8229600" cy="128587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500438" y="2500313"/>
            <a:ext cx="2000250" cy="185737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429375" y="3143250"/>
            <a:ext cx="1500188" cy="15001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714375" y="4286250"/>
            <a:ext cx="2357438" cy="22145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77" name="TextBox 6"/>
          <p:cNvSpPr txBox="1">
            <a:spLocks noChangeArrowheads="1"/>
          </p:cNvSpPr>
          <p:nvPr/>
        </p:nvSpPr>
        <p:spPr bwMode="auto">
          <a:xfrm>
            <a:off x="3571875" y="2786063"/>
            <a:ext cx="18573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03 «Национальная безопасность и правоохранительная деятельность»</a:t>
            </a:r>
          </a:p>
        </p:txBody>
      </p:sp>
      <p:sp>
        <p:nvSpPr>
          <p:cNvPr id="54278" name="TextBox 7"/>
          <p:cNvSpPr txBox="1">
            <a:spLocks noChangeArrowheads="1"/>
          </p:cNvSpPr>
          <p:nvPr/>
        </p:nvSpPr>
        <p:spPr bwMode="auto">
          <a:xfrm>
            <a:off x="6786563" y="3571875"/>
            <a:ext cx="8572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03 04 Органы юстиции</a:t>
            </a:r>
          </a:p>
        </p:txBody>
      </p:sp>
      <p:sp>
        <p:nvSpPr>
          <p:cNvPr id="54279" name="TextBox 8"/>
          <p:cNvSpPr txBox="1">
            <a:spLocks noChangeArrowheads="1"/>
          </p:cNvSpPr>
          <p:nvPr/>
        </p:nvSpPr>
        <p:spPr bwMode="auto">
          <a:xfrm>
            <a:off x="857250" y="4500563"/>
            <a:ext cx="20002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03 09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Защита населения и территории от чрезвычайных ситуаций природного и техногенного характера, гражданская оборона</a:t>
            </a:r>
          </a:p>
        </p:txBody>
      </p:sp>
      <p:sp>
        <p:nvSpPr>
          <p:cNvPr id="10" name="Стрелка вправо 9"/>
          <p:cNvSpPr/>
          <p:nvPr/>
        </p:nvSpPr>
        <p:spPr>
          <a:xfrm rot="8291433">
            <a:off x="3086100" y="4064000"/>
            <a:ext cx="407988" cy="5191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670030">
            <a:off x="5638800" y="3379788"/>
            <a:ext cx="728663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500063" y="1571625"/>
            <a:ext cx="2071687" cy="2000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83" name="TextBox 12"/>
          <p:cNvSpPr txBox="1">
            <a:spLocks noChangeArrowheads="1"/>
          </p:cNvSpPr>
          <p:nvPr/>
        </p:nvSpPr>
        <p:spPr bwMode="auto">
          <a:xfrm>
            <a:off x="500063" y="1857375"/>
            <a:ext cx="21431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03 14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Другие вопросы в области национальной безопасности и правоохранительной деятельности</a:t>
            </a:r>
          </a:p>
        </p:txBody>
      </p:sp>
      <p:sp>
        <p:nvSpPr>
          <p:cNvPr id="14" name="Стрелка влево 13"/>
          <p:cNvSpPr/>
          <p:nvPr/>
        </p:nvSpPr>
        <p:spPr>
          <a:xfrm rot="1086151">
            <a:off x="2854325" y="2587625"/>
            <a:ext cx="392113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1643062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 в 2015-2019 гг. (тыс. рублей)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357158" y="2500306"/>
          <a:ext cx="8358246" cy="17811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5299" name="TextBox 4"/>
          <p:cNvSpPr txBox="1">
            <a:spLocks noChangeArrowheads="1"/>
          </p:cNvSpPr>
          <p:nvPr/>
        </p:nvSpPr>
        <p:spPr bwMode="auto">
          <a:xfrm>
            <a:off x="3571875" y="2214563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2015 год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285720" y="4572008"/>
          <a:ext cx="8501122" cy="20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5301" name="TextBox 6"/>
          <p:cNvSpPr txBox="1">
            <a:spLocks noChangeArrowheads="1"/>
          </p:cNvSpPr>
          <p:nvPr/>
        </p:nvSpPr>
        <p:spPr bwMode="auto">
          <a:xfrm>
            <a:off x="3643313" y="4286250"/>
            <a:ext cx="2071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571472" y="857232"/>
          <a:ext cx="7929618" cy="1714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6322" name="TextBox 4"/>
          <p:cNvSpPr txBox="1">
            <a:spLocks noChangeArrowheads="1"/>
          </p:cNvSpPr>
          <p:nvPr/>
        </p:nvSpPr>
        <p:spPr bwMode="auto">
          <a:xfrm>
            <a:off x="3786188" y="64293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год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571472" y="2786058"/>
          <a:ext cx="7858180" cy="1714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6324" name="TextBox 6"/>
          <p:cNvSpPr txBox="1">
            <a:spLocks noChangeArrowheads="1"/>
          </p:cNvSpPr>
          <p:nvPr/>
        </p:nvSpPr>
        <p:spPr bwMode="auto">
          <a:xfrm>
            <a:off x="3786188" y="2500313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год</a:t>
            </a: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571472" y="4857760"/>
          <a:ext cx="7929618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6326" name="TextBox 8"/>
          <p:cNvSpPr txBox="1">
            <a:spLocks noChangeArrowheads="1"/>
          </p:cNvSpPr>
          <p:nvPr/>
        </p:nvSpPr>
        <p:spPr bwMode="auto">
          <a:xfrm>
            <a:off x="3714750" y="4500563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год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714750" y="2857500"/>
            <a:ext cx="1428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04 «Национальная экономика»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929438" y="1928813"/>
            <a:ext cx="1714500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05 Сельское хозяйство и рыболовство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3214688" y="4857750"/>
            <a:ext cx="1928812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428625" y="2214563"/>
            <a:ext cx="1785938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1" name="TextBox 8"/>
          <p:cNvSpPr txBox="1">
            <a:spLocks noChangeArrowheads="1"/>
          </p:cNvSpPr>
          <p:nvPr/>
        </p:nvSpPr>
        <p:spPr bwMode="auto">
          <a:xfrm>
            <a:off x="3500438" y="5286375"/>
            <a:ext cx="1428750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04 12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Другие вопросы в области национальной экономики</a:t>
            </a:r>
          </a:p>
        </p:txBody>
      </p:sp>
      <p:sp>
        <p:nvSpPr>
          <p:cNvPr id="57352" name="TextBox 9"/>
          <p:cNvSpPr txBox="1">
            <a:spLocks noChangeArrowheads="1"/>
          </p:cNvSpPr>
          <p:nvPr/>
        </p:nvSpPr>
        <p:spPr bwMode="auto">
          <a:xfrm>
            <a:off x="500063" y="2714625"/>
            <a:ext cx="16430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04 09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Дорожное хозяйство (дорожные фонды)</a:t>
            </a:r>
          </a:p>
        </p:txBody>
      </p:sp>
      <p:sp>
        <p:nvSpPr>
          <p:cNvPr id="11" name="Стрелка вправо 10"/>
          <p:cNvSpPr/>
          <p:nvPr/>
        </p:nvSpPr>
        <p:spPr>
          <a:xfrm rot="11000783">
            <a:off x="2525713" y="3141663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6000750" y="2786063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 rot="5656162">
            <a:off x="4066381" y="4347369"/>
            <a:ext cx="500063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экономика» в 2015-2019 гг. (тыс. рублей)</a:t>
            </a:r>
          </a:p>
        </p:txBody>
      </p:sp>
      <p:graphicFrame>
        <p:nvGraphicFramePr>
          <p:cNvPr id="3" name="Диаграмма 2"/>
          <p:cNvGraphicFramePr>
            <a:graphicFrameLocks/>
          </p:cNvGraphicFramePr>
          <p:nvPr/>
        </p:nvGraphicFramePr>
        <p:xfrm>
          <a:off x="642910" y="2428868"/>
          <a:ext cx="7786742" cy="2143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9000" y="20716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2015 </a:t>
            </a:r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571472" y="4929198"/>
          <a:ext cx="7858180" cy="1714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8373" name="TextBox 5"/>
          <p:cNvSpPr txBox="1">
            <a:spLocks noChangeArrowheads="1"/>
          </p:cNvSpPr>
          <p:nvPr/>
        </p:nvSpPr>
        <p:spPr bwMode="auto">
          <a:xfrm>
            <a:off x="3357563" y="4643438"/>
            <a:ext cx="2857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714348" y="1000108"/>
          <a:ext cx="8022174" cy="22145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9394" name="TextBox 4"/>
          <p:cNvSpPr txBox="1">
            <a:spLocks noChangeArrowheads="1"/>
          </p:cNvSpPr>
          <p:nvPr/>
        </p:nvSpPr>
        <p:spPr bwMode="auto">
          <a:xfrm>
            <a:off x="3714750" y="714375"/>
            <a:ext cx="19288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год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714348" y="3643314"/>
          <a:ext cx="8001056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9396" name="TextBox 6"/>
          <p:cNvSpPr txBox="1">
            <a:spLocks noChangeArrowheads="1"/>
          </p:cNvSpPr>
          <p:nvPr/>
        </p:nvSpPr>
        <p:spPr bwMode="auto">
          <a:xfrm>
            <a:off x="3857625" y="3214688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год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571472" y="2000240"/>
          <a:ext cx="8072493" cy="26432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0418" name="TextBox 4"/>
          <p:cNvSpPr txBox="1">
            <a:spLocks noChangeArrowheads="1"/>
          </p:cNvSpPr>
          <p:nvPr/>
        </p:nvSpPr>
        <p:spPr bwMode="auto">
          <a:xfrm>
            <a:off x="3571875" y="1214438"/>
            <a:ext cx="2286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год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«Жилищно-коммунальное хозяйство»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2500313" y="3357563"/>
            <a:ext cx="2071687" cy="1928812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215063" y="2143125"/>
            <a:ext cx="1643062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1444" name="TextBox 5"/>
          <p:cNvSpPr txBox="1">
            <a:spLocks noChangeArrowheads="1"/>
          </p:cNvSpPr>
          <p:nvPr/>
        </p:nvSpPr>
        <p:spPr bwMode="auto">
          <a:xfrm>
            <a:off x="2571750" y="3857625"/>
            <a:ext cx="192881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05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«Жилищно-коммунальное хозяйство»</a:t>
            </a:r>
          </a:p>
        </p:txBody>
      </p:sp>
      <p:sp>
        <p:nvSpPr>
          <p:cNvPr id="61445" name="TextBox 6"/>
          <p:cNvSpPr txBox="1">
            <a:spLocks noChangeArrowheads="1"/>
          </p:cNvSpPr>
          <p:nvPr/>
        </p:nvSpPr>
        <p:spPr bwMode="auto">
          <a:xfrm>
            <a:off x="6357938" y="2571750"/>
            <a:ext cx="135731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05 02 Коммунальное хозяйство</a:t>
            </a:r>
          </a:p>
        </p:txBody>
      </p:sp>
      <p:sp>
        <p:nvSpPr>
          <p:cNvPr id="8" name="Стрелка вправо 7"/>
          <p:cNvSpPr/>
          <p:nvPr/>
        </p:nvSpPr>
        <p:spPr>
          <a:xfrm rot="20129435">
            <a:off x="4924425" y="3019425"/>
            <a:ext cx="1216025" cy="9286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05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«Жилищно-коммунальное хозяйство» в 2015-2019 гг. (тыс. рублей)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642910" y="2857496"/>
          <a:ext cx="771530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2467" name="TextBox 4"/>
          <p:cNvSpPr txBox="1">
            <a:spLocks noChangeArrowheads="1"/>
          </p:cNvSpPr>
          <p:nvPr/>
        </p:nvSpPr>
        <p:spPr bwMode="auto">
          <a:xfrm>
            <a:off x="3571875" y="2500313"/>
            <a:ext cx="25003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928687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07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«Образование»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214688" y="2357438"/>
            <a:ext cx="1857375" cy="17859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1" name="TextBox 4"/>
          <p:cNvSpPr txBox="1">
            <a:spLocks noChangeArrowheads="1"/>
          </p:cNvSpPr>
          <p:nvPr/>
        </p:nvSpPr>
        <p:spPr bwMode="auto">
          <a:xfrm>
            <a:off x="3500438" y="2857500"/>
            <a:ext cx="13573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07 «Образование»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929313" y="1357313"/>
            <a:ext cx="1643062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01 Дошкольное образование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6000750" y="4286250"/>
            <a:ext cx="1714500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85813" y="4429125"/>
            <a:ext cx="1857375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500063" y="1428750"/>
            <a:ext cx="1785937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6" name="TextBox 9"/>
          <p:cNvSpPr txBox="1">
            <a:spLocks noChangeArrowheads="1"/>
          </p:cNvSpPr>
          <p:nvPr/>
        </p:nvSpPr>
        <p:spPr bwMode="auto">
          <a:xfrm>
            <a:off x="6215063" y="4786313"/>
            <a:ext cx="12858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07 02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Общее образование</a:t>
            </a:r>
          </a:p>
        </p:txBody>
      </p:sp>
      <p:sp>
        <p:nvSpPr>
          <p:cNvPr id="63497" name="TextBox 10"/>
          <p:cNvSpPr txBox="1">
            <a:spLocks noChangeArrowheads="1"/>
          </p:cNvSpPr>
          <p:nvPr/>
        </p:nvSpPr>
        <p:spPr bwMode="auto">
          <a:xfrm>
            <a:off x="1000125" y="4929188"/>
            <a:ext cx="15001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07 07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 Молодежная политика</a:t>
            </a:r>
          </a:p>
        </p:txBody>
      </p:sp>
      <p:sp>
        <p:nvSpPr>
          <p:cNvPr id="63498" name="TextBox 11"/>
          <p:cNvSpPr txBox="1">
            <a:spLocks noChangeArrowheads="1"/>
          </p:cNvSpPr>
          <p:nvPr/>
        </p:nvSpPr>
        <p:spPr bwMode="auto">
          <a:xfrm>
            <a:off x="571500" y="1928813"/>
            <a:ext cx="1571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07 09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Другие вопросы в области образования</a:t>
            </a:r>
          </a:p>
        </p:txBody>
      </p:sp>
      <p:sp>
        <p:nvSpPr>
          <p:cNvPr id="13" name="Стрелка вправо 12"/>
          <p:cNvSpPr/>
          <p:nvPr/>
        </p:nvSpPr>
        <p:spPr>
          <a:xfrm rot="20372200">
            <a:off x="5105400" y="2378075"/>
            <a:ext cx="612775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1820097">
            <a:off x="5207000" y="3875088"/>
            <a:ext cx="785813" cy="606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7957534">
            <a:off x="2596357" y="3963194"/>
            <a:ext cx="806450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1936201">
            <a:off x="2360613" y="2547938"/>
            <a:ext cx="828675" cy="592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07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«Образование» в 2015-2019 гг.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642910" y="2428869"/>
          <a:ext cx="7786742" cy="17859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642910" y="4643446"/>
          <a:ext cx="7715304" cy="1714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6" name="TextBox 5"/>
          <p:cNvSpPr txBox="1">
            <a:spLocks noChangeArrowheads="1"/>
          </p:cNvSpPr>
          <p:nvPr/>
        </p:nvSpPr>
        <p:spPr bwMode="auto">
          <a:xfrm>
            <a:off x="3857625" y="2071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2015 год</a:t>
            </a:r>
          </a:p>
        </p:txBody>
      </p:sp>
      <p:sp>
        <p:nvSpPr>
          <p:cNvPr id="64517" name="TextBox 6"/>
          <p:cNvSpPr txBox="1">
            <a:spLocks noChangeArrowheads="1"/>
          </p:cNvSpPr>
          <p:nvPr/>
        </p:nvSpPr>
        <p:spPr bwMode="auto">
          <a:xfrm>
            <a:off x="3857625" y="435768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642910" y="857232"/>
          <a:ext cx="7858180" cy="1857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5538" name="TextBox 4"/>
          <p:cNvSpPr txBox="1">
            <a:spLocks noChangeArrowheads="1"/>
          </p:cNvSpPr>
          <p:nvPr/>
        </p:nvSpPr>
        <p:spPr bwMode="auto">
          <a:xfrm>
            <a:off x="3357563" y="571500"/>
            <a:ext cx="1785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год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642910" y="2928934"/>
          <a:ext cx="7858180" cy="17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5540" name="TextBox 6"/>
          <p:cNvSpPr txBox="1">
            <a:spLocks noChangeArrowheads="1"/>
          </p:cNvSpPr>
          <p:nvPr/>
        </p:nvSpPr>
        <p:spPr bwMode="auto">
          <a:xfrm>
            <a:off x="3571875" y="2643188"/>
            <a:ext cx="1500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8 год</a:t>
            </a: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571472" y="4929198"/>
          <a:ext cx="7929618" cy="1714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5542" name="TextBox 8"/>
          <p:cNvSpPr txBox="1">
            <a:spLocks noChangeArrowheads="1"/>
          </p:cNvSpPr>
          <p:nvPr/>
        </p:nvSpPr>
        <p:spPr bwMode="auto">
          <a:xfrm>
            <a:off x="3786188" y="4643438"/>
            <a:ext cx="1143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год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1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«Культура, кинематография»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500688" y="2071688"/>
            <a:ext cx="2214562" cy="214312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1500188" y="4000500"/>
            <a:ext cx="1857375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564" name="TextBox 6"/>
          <p:cNvSpPr txBox="1">
            <a:spLocks noChangeArrowheads="1"/>
          </p:cNvSpPr>
          <p:nvPr/>
        </p:nvSpPr>
        <p:spPr bwMode="auto">
          <a:xfrm>
            <a:off x="5643563" y="2643188"/>
            <a:ext cx="18573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08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«Культура, кинематография»</a:t>
            </a:r>
          </a:p>
        </p:txBody>
      </p:sp>
      <p:sp>
        <p:nvSpPr>
          <p:cNvPr id="66565" name="TextBox 7"/>
          <p:cNvSpPr txBox="1">
            <a:spLocks noChangeArrowheads="1"/>
          </p:cNvSpPr>
          <p:nvPr/>
        </p:nvSpPr>
        <p:spPr bwMode="auto">
          <a:xfrm>
            <a:off x="1643063" y="4429125"/>
            <a:ext cx="1571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08 01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Культура</a:t>
            </a:r>
          </a:p>
        </p:txBody>
      </p:sp>
      <p:sp>
        <p:nvSpPr>
          <p:cNvPr id="9" name="Стрелка вправо 8"/>
          <p:cNvSpPr/>
          <p:nvPr/>
        </p:nvSpPr>
        <p:spPr>
          <a:xfrm rot="8868726">
            <a:off x="3819525" y="3392488"/>
            <a:ext cx="1271588" cy="857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7635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«Культура, кинематография» </a:t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в 2015-2019 гг. (тыс. рублей)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857224" y="2285992"/>
          <a:ext cx="7500990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0001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«Социальная политика»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00063" y="1571625"/>
            <a:ext cx="1928812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1" name="TextBox 4"/>
          <p:cNvSpPr txBox="1">
            <a:spLocks noChangeArrowheads="1"/>
          </p:cNvSpPr>
          <p:nvPr/>
        </p:nvSpPr>
        <p:spPr bwMode="auto">
          <a:xfrm>
            <a:off x="642938" y="2143125"/>
            <a:ext cx="1643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10 «Социальная политика»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0625" y="1857375"/>
            <a:ext cx="1571625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929188" y="3929063"/>
            <a:ext cx="1928812" cy="2000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1071563" y="4500563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5" name="TextBox 9"/>
          <p:cNvSpPr txBox="1">
            <a:spLocks noChangeArrowheads="1"/>
          </p:cNvSpPr>
          <p:nvPr/>
        </p:nvSpPr>
        <p:spPr bwMode="auto">
          <a:xfrm>
            <a:off x="5143500" y="2286000"/>
            <a:ext cx="13573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10 01 Пенсионное обеспечение</a:t>
            </a:r>
          </a:p>
        </p:txBody>
      </p:sp>
      <p:sp>
        <p:nvSpPr>
          <p:cNvPr id="68616" name="TextBox 10"/>
          <p:cNvSpPr txBox="1">
            <a:spLocks noChangeArrowheads="1"/>
          </p:cNvSpPr>
          <p:nvPr/>
        </p:nvSpPr>
        <p:spPr bwMode="auto">
          <a:xfrm>
            <a:off x="5143500" y="4500563"/>
            <a:ext cx="15001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10 03 Социальное обеспечение населения</a:t>
            </a:r>
          </a:p>
        </p:txBody>
      </p:sp>
      <p:sp>
        <p:nvSpPr>
          <p:cNvPr id="68617" name="TextBox 11"/>
          <p:cNvSpPr txBox="1">
            <a:spLocks noChangeArrowheads="1"/>
          </p:cNvSpPr>
          <p:nvPr/>
        </p:nvSpPr>
        <p:spPr bwMode="auto">
          <a:xfrm>
            <a:off x="1214438" y="5072063"/>
            <a:ext cx="15001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10 04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 Охрана семьи и детства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3143250" y="2143125"/>
            <a:ext cx="1214438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95033">
            <a:off x="2601913" y="3160713"/>
            <a:ext cx="2335212" cy="1000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4759197">
            <a:off x="1515269" y="3671094"/>
            <a:ext cx="649287" cy="714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«Социальная политика» в 2015-2019 гг. (тыс. рублей)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500034" y="2428868"/>
          <a:ext cx="8215370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571472" y="4572008"/>
          <a:ext cx="8215370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9636" name="TextBox 7"/>
          <p:cNvSpPr txBox="1">
            <a:spLocks noChangeArrowheads="1"/>
          </p:cNvSpPr>
          <p:nvPr/>
        </p:nvSpPr>
        <p:spPr bwMode="auto">
          <a:xfrm>
            <a:off x="3500438" y="2143125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2015 год</a:t>
            </a:r>
          </a:p>
        </p:txBody>
      </p:sp>
      <p:sp>
        <p:nvSpPr>
          <p:cNvPr id="69637" name="TextBox 8"/>
          <p:cNvSpPr txBox="1">
            <a:spLocks noChangeArrowheads="1"/>
          </p:cNvSpPr>
          <p:nvPr/>
        </p:nvSpPr>
        <p:spPr bwMode="auto">
          <a:xfrm>
            <a:off x="3714750" y="407193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571472" y="928670"/>
          <a:ext cx="8001056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571472" y="2733674"/>
          <a:ext cx="7929617" cy="15525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571472" y="4714884"/>
          <a:ext cx="8001056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0660" name="TextBox 6"/>
          <p:cNvSpPr txBox="1">
            <a:spLocks noChangeArrowheads="1"/>
          </p:cNvSpPr>
          <p:nvPr/>
        </p:nvSpPr>
        <p:spPr bwMode="auto">
          <a:xfrm>
            <a:off x="3500438" y="642938"/>
            <a:ext cx="2000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год</a:t>
            </a:r>
          </a:p>
        </p:txBody>
      </p:sp>
      <p:sp>
        <p:nvSpPr>
          <p:cNvPr id="70661" name="TextBox 7"/>
          <p:cNvSpPr txBox="1">
            <a:spLocks noChangeArrowheads="1"/>
          </p:cNvSpPr>
          <p:nvPr/>
        </p:nvSpPr>
        <p:spPr bwMode="auto">
          <a:xfrm>
            <a:off x="3714750" y="2500313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год</a:t>
            </a:r>
          </a:p>
        </p:txBody>
      </p:sp>
      <p:sp>
        <p:nvSpPr>
          <p:cNvPr id="70662" name="TextBox 8"/>
          <p:cNvSpPr txBox="1">
            <a:spLocks noChangeArrowheads="1"/>
          </p:cNvSpPr>
          <p:nvPr/>
        </p:nvSpPr>
        <p:spPr bwMode="auto">
          <a:xfrm>
            <a:off x="3786188" y="4357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год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«Физическая культура и спорт»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286375" y="2000250"/>
            <a:ext cx="2286000" cy="2214563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3" name="TextBox 4"/>
          <p:cNvSpPr txBox="1">
            <a:spLocks noChangeArrowheads="1"/>
          </p:cNvSpPr>
          <p:nvPr/>
        </p:nvSpPr>
        <p:spPr bwMode="auto">
          <a:xfrm>
            <a:off x="5643563" y="2571750"/>
            <a:ext cx="1714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11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«Физическая культура и спорт»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785813" y="3929063"/>
            <a:ext cx="1928812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5" name="TextBox 6"/>
          <p:cNvSpPr txBox="1">
            <a:spLocks noChangeArrowheads="1"/>
          </p:cNvSpPr>
          <p:nvPr/>
        </p:nvSpPr>
        <p:spPr bwMode="auto">
          <a:xfrm>
            <a:off x="1214438" y="4357688"/>
            <a:ext cx="1143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11 01 Физическая культура</a:t>
            </a:r>
          </a:p>
        </p:txBody>
      </p:sp>
      <p:sp>
        <p:nvSpPr>
          <p:cNvPr id="8" name="Стрелка вправо 7"/>
          <p:cNvSpPr/>
          <p:nvPr/>
        </p:nvSpPr>
        <p:spPr>
          <a:xfrm rot="9370098">
            <a:off x="3155950" y="3676650"/>
            <a:ext cx="2087563" cy="857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75"/>
            <a:ext cx="8229600" cy="12144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 в 2015-2019 гг.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714348" y="2643182"/>
          <a:ext cx="7643866" cy="3514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 муниципального долга»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13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13 01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Обслуживание государственного внутреннего и муниципального долга</a:t>
            </a: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144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 в 2015-2019 гг.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571472" y="2500306"/>
          <a:ext cx="7934162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4755" name="TextBox 4"/>
          <p:cNvSpPr txBox="1">
            <a:spLocks noChangeArrowheads="1"/>
          </p:cNvSpPr>
          <p:nvPr/>
        </p:nvSpPr>
        <p:spPr bwMode="auto">
          <a:xfrm>
            <a:off x="500063" y="1857375"/>
            <a:ext cx="80724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i="1">
                <a:latin typeface="Times New Roman" pitchFamily="18" charset="0"/>
                <a:cs typeface="Times New Roman" pitchFamily="18" charset="0"/>
              </a:rPr>
              <a:t>(Подраздел 13 01 «Обслуживание государственного внутреннего и муниципального долга», тыс. рублей)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«Межбюджетные трансферты»</a:t>
            </a:r>
            <a:endParaRPr lang="ru-RU" sz="2800" smtClean="0"/>
          </a:p>
        </p:txBody>
      </p:sp>
      <p:sp>
        <p:nvSpPr>
          <p:cNvPr id="5" name="Блок-схема: узел 4"/>
          <p:cNvSpPr/>
          <p:nvPr/>
        </p:nvSpPr>
        <p:spPr>
          <a:xfrm>
            <a:off x="5357813" y="1785938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71500" y="3500438"/>
            <a:ext cx="2286000" cy="2286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5780" name="TextBox 6"/>
          <p:cNvSpPr txBox="1">
            <a:spLocks noChangeArrowheads="1"/>
          </p:cNvSpPr>
          <p:nvPr/>
        </p:nvSpPr>
        <p:spPr bwMode="auto">
          <a:xfrm>
            <a:off x="5643563" y="2357438"/>
            <a:ext cx="178593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Раздел 14 «Межбюджетные трансферты»</a:t>
            </a:r>
          </a:p>
        </p:txBody>
      </p:sp>
      <p:sp>
        <p:nvSpPr>
          <p:cNvPr id="75781" name="TextBox 7"/>
          <p:cNvSpPr txBox="1">
            <a:spLocks noChangeArrowheads="1"/>
          </p:cNvSpPr>
          <p:nvPr/>
        </p:nvSpPr>
        <p:spPr bwMode="auto">
          <a:xfrm>
            <a:off x="714375" y="3643313"/>
            <a:ext cx="20002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14 01 </a:t>
            </a:r>
          </a:p>
          <a:p>
            <a:pPr algn="ctr"/>
            <a:r>
              <a:rPr lang="ru-RU" sz="1400">
                <a:latin typeface="Times New Roman" pitchFamily="18" charset="0"/>
                <a:cs typeface="Times New Roman" pitchFamily="18" charset="0"/>
              </a:rPr>
              <a:t>Дотации на выравнивание бюджетной обеспеченности субъектов Российской Федерации и муниципальных образований</a:t>
            </a:r>
          </a:p>
        </p:txBody>
      </p:sp>
      <p:sp>
        <p:nvSpPr>
          <p:cNvPr id="9" name="Стрелка влево 8"/>
          <p:cNvSpPr/>
          <p:nvPr/>
        </p:nvSpPr>
        <p:spPr>
          <a:xfrm rot="20401291">
            <a:off x="3217863" y="3463925"/>
            <a:ext cx="2136775" cy="11430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35731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«Межбюджетные трансферты»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в 2015-2019 гг. (тыс. рублей)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1071538" y="2285992"/>
          <a:ext cx="7072362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 по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Большеберезниковскому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 на 2017 – 2019 годы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043890" cy="440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338"/>
                <a:gridCol w="3500462"/>
                <a:gridCol w="1143008"/>
                <a:gridCol w="1357322"/>
                <a:gridCol w="14287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программы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социальной сферы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2016-2019 годы"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87 067,1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86 665,1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89 470,8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2016-2018 годы"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15 360,2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16 654,2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19 137,4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экономики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"Устойчивое  развитие сельских  территорий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на 2014 - 2017 годы и  на период до 2020 года"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270,0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инфраструктуры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 "Жилище" на  2015-2020 годы"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150,0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расходов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видам расходов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714348" y="1357298"/>
          <a:ext cx="7715304" cy="3143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42910" y="4643446"/>
            <a:ext cx="8072494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Виды расходов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являются последним детализирующим элементом кода бюджетной классификации расходов и имеют следующие коды: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– 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Закупка товаров, работ и услуг для обеспечения государственных (муниципальных) нужд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300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– Социальное обеспечение и иные выплаты населению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400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Капитальные вложения в объекты государственной (муниципальной) собственности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Межбюджетные трансферты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600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Предоставление субсидий бюджетным, автономным учреждениям и иным некоммерческим организациям 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700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Обслуживание государственного (муниципального) долга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800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– Иные бюджетные ассигнования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71702"/>
          </a:xfrm>
        </p:spPr>
        <p:txBody>
          <a:bodyPr/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5. Взаимодействие с общественностью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7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поддержка местных инициатив граждан, проживающих в сельской местности</a:t>
            </a:r>
          </a:p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</a:p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поддержка местных инициатив граждан, проживающих в сельской местности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2357422" y="4429132"/>
            <a:ext cx="2000264" cy="192882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571736" y="5072074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Грант предоставляется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714348" y="2071678"/>
            <a:ext cx="2000264" cy="192882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000100" y="2571744"/>
            <a:ext cx="15001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Бюджетам сельских поселений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5357818" y="2428868"/>
            <a:ext cx="3071834" cy="292895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5786446" y="2714620"/>
            <a:ext cx="2357454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Муниципальная  программа "Устойчивое  развитие сельских  территорий </a:t>
            </a:r>
            <a:r>
              <a:rPr lang="ru-RU" sz="11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2014 - 2017 годы и  на период до 2020 года« (утверждена Постановлением Администрации </a:t>
            </a:r>
            <a:r>
              <a:rPr lang="ru-RU" sz="11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24.03.2014 г. № 160 а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20387629">
            <a:off x="4427807" y="4429055"/>
            <a:ext cx="928694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323134">
            <a:off x="2101974" y="3907573"/>
            <a:ext cx="785818" cy="6801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7637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6429388" y="1357298"/>
            <a:ext cx="1643074" cy="157163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643702" y="1785926"/>
            <a:ext cx="1285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Публичные слушания проводятся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5929322" y="3786190"/>
            <a:ext cx="2643206" cy="24288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000760" y="4357694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Подробная информация о сроках и порядке проведения публичных слушаний размещена на официальном сайте  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http://bberezniki.e-mordovia.ru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1500166" y="3571876"/>
            <a:ext cx="3214710" cy="30718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85918" y="3857628"/>
            <a:ext cx="27146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проекту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«О бюджете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очередной финансовый год и на плановый период»</a:t>
            </a:r>
          </a:p>
          <a:p>
            <a:pPr algn="ctr">
              <a:buFont typeface="Arial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годовому отчету об исполнении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отчетный финансовый год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714348" y="1214422"/>
            <a:ext cx="2286016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57224" y="1428736"/>
            <a:ext cx="20002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В соответствии с Решением сессии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от 18.11.2016 г. № 23 «Об утверждении Положения о бюджетном процессе в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муниципальном районе </a:t>
            </a:r>
          </a:p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Республики Мордовия»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4301113">
            <a:off x="4635104" y="2104908"/>
            <a:ext cx="964283" cy="201681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>
            <a:off x="4000496" y="1643050"/>
            <a:ext cx="2143140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6200000">
            <a:off x="7000892" y="3143248"/>
            <a:ext cx="571504" cy="42862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714488"/>
            <a:ext cx="807249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по финансово – экономической работе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Факс 8 (83436) 2-30-85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fu04@mfrm.moris.ru</a:t>
            </a:r>
            <a:endParaRPr lang="en-US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4259</TotalTime>
  <Words>3453</Words>
  <Application>Microsoft Office PowerPoint</Application>
  <PresentationFormat>Экран (4:3)</PresentationFormat>
  <Paragraphs>790</Paragraphs>
  <Slides>67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67</vt:i4>
      </vt:variant>
    </vt:vector>
  </HeadingPairs>
  <TitlesOfParts>
    <vt:vector size="68" baseType="lpstr">
      <vt:lpstr>Поток</vt:lpstr>
      <vt:lpstr>Слайд 1</vt:lpstr>
      <vt:lpstr>Уважаемые жители Большеберезниковского района</vt:lpstr>
      <vt:lpstr>Обращение Заместителя Главы Большеберезниковского муниципального района – начальника управления по финансово – экономической работе</vt:lpstr>
      <vt:lpstr>Оглавление</vt:lpstr>
      <vt:lpstr>Слайд 5</vt:lpstr>
      <vt:lpstr>Оглавление раздела</vt:lpstr>
      <vt:lpstr>Административно-территориальное деление Большеберезниковского муниципального района Республики Мордовия  по состоянию на 01.10.2016 года</vt:lpstr>
      <vt:lpstr>Основные социально-экономические показатели Большеберезниковского муниципального района Республики Мордовия за 2015 год и прогноз до 2019 года</vt:lpstr>
      <vt:lpstr>Глоссарий</vt:lpstr>
      <vt:lpstr>Слайд 10</vt:lpstr>
      <vt:lpstr>Бюджетный процесс – ежегодное формирование и исполнение бюджета</vt:lpstr>
      <vt:lpstr>Бюджетный процесс в Большеберезниковском муниципальном районе (на примере 2017 года)</vt:lpstr>
      <vt:lpstr>Составление проекта бюджета основывается на</vt:lpstr>
      <vt:lpstr>Основные направления бюджетной политики Большеберезниковского муниципального района Республики Мордовия на 2017 год и на плановый период 2018 и 2019 годов</vt:lpstr>
      <vt:lpstr>Слайд 15</vt:lpstr>
      <vt:lpstr>Оглавление раздела</vt:lpstr>
      <vt:lpstr>Исполнение консолидированных бюджетов Большеберезниковского муниципального района Республики Мордовия на 01.01.2016 г., тыс. рублей</vt:lpstr>
      <vt:lpstr>Исполнение консолидированных бюджетов Большеберезниковского муниципального района Республики Мордовия на 01.08.2016 г., тыс. рублей</vt:lpstr>
      <vt:lpstr>Основные характеристики консолидированного бюджета Большеберезниковского района</vt:lpstr>
      <vt:lpstr>Основные характеристики Большеберезниковского бюджета</vt:lpstr>
      <vt:lpstr>Дефицит Большеберезниковского бюджета</vt:lpstr>
      <vt:lpstr>Межбюджетные трансферты – помощь, передаваемая бюджету другого уровня</vt:lpstr>
      <vt:lpstr>Межбюджетные трансферты, передаваемые из Большеберезниковского бюджета сельским поселениям:</vt:lpstr>
      <vt:lpstr>Программный бюджет в Большеберезниковском районе</vt:lpstr>
      <vt:lpstr>Доля расходов Большеберезниковского бюджета на социальную сферу</vt:lpstr>
      <vt:lpstr>3. Доходы Большеберезниковского муниципального района</vt:lpstr>
      <vt:lpstr>Слайд 27</vt:lpstr>
      <vt:lpstr>Доходная часть Большеберезниковского бюджета Большеберезниковского муниципального района республики Мордовия</vt:lpstr>
      <vt:lpstr>Структура налоговых доходов Большеберезниковского бюджета Большеберезниковского муниципального  района Республики Мордовия</vt:lpstr>
      <vt:lpstr>Структура неналоговых доходов Большеберезниковского бюджета Большеберезниковского муниципального района Республики Мордовия</vt:lpstr>
      <vt:lpstr>Слайд 31</vt:lpstr>
      <vt:lpstr>Оглавление раздела</vt:lpstr>
      <vt:lpstr>В проекте бюджета о Большеберезниковском бюджете расходы предоставлены тремя способами:</vt:lpstr>
      <vt:lpstr>Функциональная структура расходов Большеберезниковского бюджета</vt:lpstr>
      <vt:lpstr>Подразделы раздела 01  «Общегосударственные вопросы»</vt:lpstr>
      <vt:lpstr>Расходы Большеберезниковского бюджета по разделу 01 «Общегосударственные вопросы» в 2015-2019 гг. (тыс. рублей)</vt:lpstr>
      <vt:lpstr>Слайд 37</vt:lpstr>
      <vt:lpstr>Подразделы раздела 03 «Национальная безопасность и правоохранительная деятельность»</vt:lpstr>
      <vt:lpstr>Расходы Большеберезниковского бюджета по разделу 03 «Национальная безопасность и правоохранительная деятельность» в 2015-2019 гг. (тыс. рублей)</vt:lpstr>
      <vt:lpstr>Слайд 40</vt:lpstr>
      <vt:lpstr>Подразделы раздела 04  «Национальная экономика»</vt:lpstr>
      <vt:lpstr>Расходы Большеберезниковского бюджета по разделу 04 «Национальная экономика» в 2015-2019 гг. (тыс. рублей)</vt:lpstr>
      <vt:lpstr>Слайд 43</vt:lpstr>
      <vt:lpstr>Слайд 44</vt:lpstr>
      <vt:lpstr>Подразделы раздела 05  «Жилищно-коммунальное хозяйство»</vt:lpstr>
      <vt:lpstr>Расходы Большеберезниковского бюджета по разделу 05 «Жилищно-коммунальное хозяйство» в 2015-2019 гг. (тыс. рублей)</vt:lpstr>
      <vt:lpstr>Подразделы раздела 07  «Образование»</vt:lpstr>
      <vt:lpstr>Расходы Большеберезниковского бюджета по разделу  07 «Образование» в 2015-2019 гг.  (тыс. рублей)</vt:lpstr>
      <vt:lpstr>Слайд 49</vt:lpstr>
      <vt:lpstr>Подразделы раздела 08  «Культура, кинематография»</vt:lpstr>
      <vt:lpstr>Расходы Большеберезниковского бюджета по разделу 08 «Культура, кинематография»  в 2015-2019 гг. (тыс. рублей)</vt:lpstr>
      <vt:lpstr>Подразделы раздела 10  «Социальная политика»</vt:lpstr>
      <vt:lpstr>Расходы Большеберезниковского бюджета по разделу 10 «Социальная политика» в 2015-2019 гг. (тыс. рублей)</vt:lpstr>
      <vt:lpstr>Слайд 54</vt:lpstr>
      <vt:lpstr>Подразделы раздела 11  «Физическая культура и спорт»</vt:lpstr>
      <vt:lpstr>Расходы Большеберезниковского бюджета по разделу 11 «Физическая культура и спорт» в 2015-2019 гг.  (тыс. рублей)</vt:lpstr>
      <vt:lpstr>Подразделы раздела 13  «Обслуживание государственного и  муниципального долга»</vt:lpstr>
      <vt:lpstr>Расходы Большеберезниковского бюджета по разделу 13 «Обслуживание государственного и муниципального долга в 2015-2019 гг.</vt:lpstr>
      <vt:lpstr>Подразделы раздела 14  «Межбюджетные трансферты»</vt:lpstr>
      <vt:lpstr>Расходы Большеберезниковского бюджета по разделу 14 «Межбюджетные трансферты»  в 2015-2019 гг. (тыс. рублей)</vt:lpstr>
      <vt:lpstr>Муниципальные программы по Большеберезниковскому муниципальному району на 2017 – 2019 годы</vt:lpstr>
      <vt:lpstr>Структура расходов Большеберезниковского бюджета по видам расходов (тыс. рублей)</vt:lpstr>
      <vt:lpstr>5. Взаимодействие с общественностью</vt:lpstr>
      <vt:lpstr>Оглавление раздела</vt:lpstr>
      <vt:lpstr>1. Грантовая поддержка местных инициатив граждан, проживающих в сельской местности</vt:lpstr>
      <vt:lpstr>     2.   Публичные слушания </vt:lpstr>
      <vt:lpstr>3.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849</cp:revision>
  <dcterms:created xsi:type="dcterms:W3CDTF">2015-05-12T06:50:54Z</dcterms:created>
  <dcterms:modified xsi:type="dcterms:W3CDTF">2019-04-22T11:45:51Z</dcterms:modified>
</cp:coreProperties>
</file>