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26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61" r:id="rId15"/>
    <p:sldId id="362" r:id="rId16"/>
    <p:sldId id="364" r:id="rId17"/>
    <p:sldId id="365" r:id="rId18"/>
    <p:sldId id="366" r:id="rId19"/>
    <p:sldId id="367" r:id="rId20"/>
    <p:sldId id="369" r:id="rId21"/>
    <p:sldId id="370" r:id="rId22"/>
    <p:sldId id="371" r:id="rId23"/>
    <p:sldId id="372" r:id="rId24"/>
    <p:sldId id="37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B808A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ilesrv\public1$\&#1054;&#1090;&#1076;&#1077;&#1083;%20&#1089;&#1074;&#1086;&#1076;&#1072;%20&#1073;&#1102;&#1076;&#1078;&#1077;&#1090;&#1072;,%20&#1087;&#1088;&#1077;&#1076;&#1074;&#1072;&#1088;&#1080;&#1090;&#1077;&#1083;&#1100;&#1085;&#1086;&#1075;&#1086;%20&#1080;%20&#1090;&#1077;&#1082;&#1091;&#1097;&#1077;&#1075;&#1086;%20&#1072;&#1085;&#1072;&#1083;&#1080;&#1079;&#1072;\&#1070;&#1090;&#1082;&#1080;&#1085;&#1072;%20&#1058;.&#1055;\&#1053;&#1086;&#1074;&#1072;&#1103;%20&#1087;&#1072;&#1087;&#1082;&#1072;\&#1044;&#1083;&#1103;%20&#1087;&#1088;&#1077;&#1079;&#1077;&#1085;&#1090;&#1072;&#1094;&#1080;&#1080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2016&#1075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="0">
                <a:latin typeface="Times New Roman" pitchFamily="18" charset="0"/>
                <a:cs typeface="Times New Roman" pitchFamily="18" charset="0"/>
              </a:defRPr>
            </a:pP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рублей</a:t>
            </a:r>
          </a:p>
        </c:rich>
      </c:tx>
      <c:layout>
        <c:manualLayout>
          <c:xMode val="edge"/>
          <c:yMode val="edge"/>
          <c:x val="4.7754087665039134E-3"/>
          <c:y val="2.8282828282828291E-2"/>
        </c:manualLayout>
      </c:layout>
      <c:overlay val="1"/>
    </c:title>
    <c:plotArea>
      <c:layout/>
      <c:barChart>
        <c:barDir val="col"/>
        <c:grouping val="clustered"/>
        <c:ser>
          <c:idx val="0"/>
          <c:order val="0"/>
          <c:tx>
            <c:v>Уточненный план</c:v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250</a:t>
                    </a:r>
                    <a:r>
                      <a:rPr lang="en-US" b="1" dirty="0" smtClean="0"/>
                      <a:t> </a:t>
                    </a:r>
                    <a:r>
                      <a:rPr lang="ru-RU" b="1" dirty="0" smtClean="0"/>
                      <a:t>284,8</a:t>
                    </a:r>
                    <a:endParaRPr lang="en-US" b="1" dirty="0" smtClean="0"/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255 379</a:t>
                    </a:r>
                    <a:r>
                      <a:rPr lang="ru-RU" b="1" dirty="0" smtClean="0"/>
                      <a:t>,</a:t>
                    </a:r>
                    <a:r>
                      <a:rPr lang="en-US" b="1" dirty="0" smtClean="0"/>
                      <a:t>4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5 094,6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Лист2!$B$3:$B$5</c:f>
              <c:numCache>
                <c:formatCode>#,##0.0</c:formatCode>
                <c:ptCount val="3"/>
                <c:pt idx="0">
                  <c:v>38.649311381100013</c:v>
                </c:pt>
                <c:pt idx="1">
                  <c:v>42.315760051099844</c:v>
                </c:pt>
                <c:pt idx="2">
                  <c:v>3.6664486999999641</c:v>
                </c:pt>
              </c:numCache>
            </c:numRef>
          </c:val>
        </c:ser>
        <c:ser>
          <c:idx val="1"/>
          <c:order val="1"/>
          <c:tx>
            <c:v>Исполнено</c:v>
          </c:tx>
          <c:spPr>
            <a:solidFill>
              <a:srgbClr val="FDFDBB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248 888,9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252 369</a:t>
                    </a:r>
                    <a:r>
                      <a:rPr lang="ru-RU" b="1" dirty="0" smtClean="0"/>
                      <a:t>,</a:t>
                    </a:r>
                    <a:r>
                      <a:rPr lang="en-US" b="1" dirty="0" smtClean="0"/>
                      <a:t>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3 480,4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Лист2!$C$3:$C$5</c:f>
              <c:numCache>
                <c:formatCode>#,##0.0</c:formatCode>
                <c:ptCount val="3"/>
                <c:pt idx="0">
                  <c:v>36.945988700000001</c:v>
                </c:pt>
                <c:pt idx="1">
                  <c:v>40.238376341000617</c:v>
                </c:pt>
                <c:pt idx="2">
                  <c:v>3.2923876000000099</c:v>
                </c:pt>
              </c:numCache>
            </c:numRef>
          </c:val>
        </c:ser>
        <c:dLbls>
          <c:showVal val="1"/>
        </c:dLbls>
        <c:axId val="64973440"/>
        <c:axId val="64995712"/>
      </c:barChart>
      <c:catAx>
        <c:axId val="649734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995712"/>
        <c:crosses val="autoZero"/>
        <c:auto val="1"/>
        <c:lblAlgn val="ctr"/>
        <c:lblOffset val="100"/>
      </c:catAx>
      <c:valAx>
        <c:axId val="64995712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.0" sourceLinked="1"/>
        <c:tickLblPos val="low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>
                <a:solidFill>
                  <a:sysClr val="windowText" lastClr="000000"/>
                </a:solidFill>
              </a:defRPr>
            </a:pPr>
            <a:endParaRPr lang="ru-RU"/>
          </a:p>
        </c:txPr>
        <c:crossAx val="64973440"/>
        <c:crosses val="autoZero"/>
        <c:crossBetween val="between"/>
      </c:valAx>
      <c:spPr>
        <a:noFill/>
        <a:ln>
          <a:noFill/>
        </a:ln>
      </c:spPr>
    </c:plotArea>
    <c:legend>
      <c:legendPos val="t"/>
      <c:layout>
        <c:manualLayout>
          <c:xMode val="edge"/>
          <c:yMode val="edge"/>
          <c:x val="0.21887592324204255"/>
          <c:y val="2.4242424242424229E-2"/>
          <c:w val="0.66344972533083579"/>
          <c:h val="7.740237015827639E-2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spPr>
    <a:solidFill>
      <a:schemeClr val="bg1"/>
    </a:solidFill>
    <a:ln>
      <a:solidFill>
        <a:schemeClr val="bg1"/>
      </a:solidFill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248 888,9</a:t>
            </a:r>
            <a:endParaRPr lang="en-US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Лист2!$D$27</c:f>
              <c:strCache>
                <c:ptCount val="1"/>
                <c:pt idx="0">
                  <c:v>%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6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2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4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2,</a:t>
                    </a:r>
                    <a:r>
                      <a:rPr lang="ru-RU" smtClean="0"/>
                      <a:t>2</a:t>
                    </a:r>
                    <a:endParaRPr lang="en-US"/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86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showVal val="1"/>
            <c:showLeaderLines val="1"/>
          </c:dLbls>
          <c:cat>
            <c:multiLvlStrRef>
              <c:f>Лист2!$B$28:$C$33</c:f>
              <c:multiLvlStrCache>
                <c:ptCount val="6"/>
                <c:lvl>
                  <c:pt idx="0">
                    <c:v>19 030,8</c:v>
                  </c:pt>
                  <c:pt idx="1">
                    <c:v>4 049,8</c:v>
                  </c:pt>
                  <c:pt idx="2">
                    <c:v>2 978,6</c:v>
                  </c:pt>
                  <c:pt idx="3">
                    <c:v>974,2</c:v>
                  </c:pt>
                  <c:pt idx="4">
                    <c:v>5 591,2</c:v>
                  </c:pt>
                  <c:pt idx="5">
                    <c:v>216 264,3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Лист2!$D$28:$D$33</c:f>
              <c:numCache>
                <c:formatCode>0.0</c:formatCode>
                <c:ptCount val="6"/>
                <c:pt idx="0">
                  <c:v>7.6463032300757474</c:v>
                </c:pt>
                <c:pt idx="1">
                  <c:v>1.6271517130735844</c:v>
                </c:pt>
                <c:pt idx="2">
                  <c:v>1.1967588751446929</c:v>
                </c:pt>
                <c:pt idx="3">
                  <c:v>0.39141962538305269</c:v>
                </c:pt>
                <c:pt idx="4">
                  <c:v>2.2464641854257064</c:v>
                </c:pt>
                <c:pt idx="5">
                  <c:v>86.891902370897213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18210.017899999999</c:v>
                </c:pt>
                <c:pt idx="1">
                  <c:v>40310.793299999998</c:v>
                </c:pt>
                <c:pt idx="2">
                  <c:v>59891.330700000006</c:v>
                </c:pt>
                <c:pt idx="3">
                  <c:v>38588.919200000004</c:v>
                </c:pt>
                <c:pt idx="4">
                  <c:v>55912.184300000008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155446.08779999998</c:v>
                </c:pt>
                <c:pt idx="1">
                  <c:v>238352.49920000002</c:v>
                </c:pt>
                <c:pt idx="2">
                  <c:v>258988.39230000001</c:v>
                </c:pt>
                <c:pt idx="3">
                  <c:v>245064.0441</c:v>
                </c:pt>
                <c:pt idx="4">
                  <c:v>270333.2377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1518691.3150000002</c:v>
                </c:pt>
                <c:pt idx="1">
                  <c:v>1494339.5898000002</c:v>
                </c:pt>
                <c:pt idx="2">
                  <c:v>1721681.0551</c:v>
                </c:pt>
                <c:pt idx="3">
                  <c:v>1665987.5062000002</c:v>
                </c:pt>
                <c:pt idx="4">
                  <c:v>2162643.4098</c:v>
                </c:pt>
              </c:numCache>
            </c:numRef>
          </c:val>
        </c:ser>
        <c:shape val="pyramid"/>
        <c:axId val="65668224"/>
        <c:axId val="65669760"/>
        <c:axId val="0"/>
      </c:bar3DChart>
      <c:catAx>
        <c:axId val="65668224"/>
        <c:scaling>
          <c:orientation val="minMax"/>
        </c:scaling>
        <c:axPos val="b"/>
        <c:numFmt formatCode="General" sourceLinked="1"/>
        <c:tickLblPos val="nextTo"/>
        <c:crossAx val="65669760"/>
        <c:crosses val="autoZero"/>
        <c:auto val="1"/>
        <c:lblAlgn val="ctr"/>
        <c:lblOffset val="100"/>
      </c:catAx>
      <c:valAx>
        <c:axId val="65669760"/>
        <c:scaling>
          <c:orientation val="minMax"/>
        </c:scaling>
        <c:axPos val="l"/>
        <c:majorGridlines/>
        <c:numFmt formatCode="0.0" sourceLinked="1"/>
        <c:tickLblPos val="nextTo"/>
        <c:crossAx val="65668224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2016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General</c:formatCode>
                <c:ptCount val="4"/>
                <c:pt idx="0">
                  <c:v>29224.5</c:v>
                </c:pt>
                <c:pt idx="1">
                  <c:v>28300.6</c:v>
                </c:pt>
                <c:pt idx="2">
                  <c:v>114455.9</c:v>
                </c:pt>
                <c:pt idx="3">
                  <c:v>193.7</c:v>
                </c:pt>
              </c:numCache>
            </c:numRef>
          </c:val>
        </c:ser>
        <c:firstSliceAng val="0"/>
      </c:pieChart>
    </c:plotArea>
    <c:legend>
      <c:legendPos val="l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39017.9</c:v>
                </c:pt>
                <c:pt idx="1">
                  <c:v>25263.599999999973</c:v>
                </c:pt>
                <c:pt idx="2">
                  <c:v>101588.7</c:v>
                </c:pt>
                <c:pt idx="3" formatCode="General">
                  <c:v>812.4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2018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40296.199999999997</c:v>
                </c:pt>
                <c:pt idx="1">
                  <c:v>58654</c:v>
                </c:pt>
                <c:pt idx="2">
                  <c:v>113010.9</c:v>
                </c:pt>
                <c:pt idx="3" formatCode="General">
                  <c:v>4294.2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23.05.2019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бюджету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>
            <p:ph idx="1"/>
          </p:nvPr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428736"/>
          <a:ext cx="3786214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071934" y="1361644"/>
          <a:ext cx="4786347" cy="4526280"/>
        </p:xfrm>
        <a:graphic>
          <a:graphicData uri="http://schemas.openxmlformats.org/drawingml/2006/table">
            <a:tbl>
              <a:tblPr/>
              <a:tblGrid>
                <a:gridCol w="3390329"/>
                <a:gridCol w="732974"/>
                <a:gridCol w="663044"/>
              </a:tblGrid>
              <a:tr h="15673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5673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248 888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,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99,4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5673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</a:t>
                      </a:r>
                      <a:r>
                        <a:rPr lang="ru-RU" sz="11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624,6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101,2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5673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19 030,8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105,3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4 049,8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4 049,8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2 978,6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104,0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980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1 063,5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1346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980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3 931,0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26,3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216 264,3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99,2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1346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216 255,3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40 296,2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58 654,0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6898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113 010,9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5673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4 294,2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0980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бюджетов муниципальных районов от возврата иными организациями остатков субсидий прошлых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28596" y="1857364"/>
          <a:ext cx="8358246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 flipH="1" flipV="1">
            <a:off x="411481" y="6324600"/>
            <a:ext cx="45719" cy="10479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201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/>
        </p:nvGraphicFramePr>
        <p:xfrm>
          <a:off x="285687" y="1500174"/>
          <a:ext cx="8644031" cy="5027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252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Судебная система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93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58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Коммунальное 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Благоустройство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134,4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 политика и оздоровление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071546"/>
          <a:ext cx="8858313" cy="3037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859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99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55,9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4542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6162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753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2016-2018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/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210 694,0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198 030,8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252 369,3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33 223,9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28 706,1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34 035,2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2 038,6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2 111,6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2 489,8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11 133,4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6 582,8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6 480,3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4 285,7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5 297,2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127 900,9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124 147,6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134 383,4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6 734,2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12 194,1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55 885,4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14 905,1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17 872,1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12 087,7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300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2016-2018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/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16 675,4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15 795,7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20 481,2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2 629,5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2 289,7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2 762,1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161,3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10 122,7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9 902,5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10 906,0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533,0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4 535,4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1 179,7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1 425,6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385,3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268,0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10 865,4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5 928,6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5 918,4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подъезда от мостового переезда по ул. Луначарского до сельского кладбища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д.Дегилевка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Гузынского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сельского поселения 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4 676,2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2 647,2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Капитальный ремонт центральной площади райцентра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1 513,5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Проектирование и строительство (реконструкцию) автомобильных дорог общего пользования регионального и (или) межмуниципального значения и искусственных сооружений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441,8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4 233,9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3 281,4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127 900,9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124 147,7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18 936,2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21 547,6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24 783,8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104 407,3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86 676,8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11 426,5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13 193,2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3 496,3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3 575,9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582,9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1 061,1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920,9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899,6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12 194,1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55 885,4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6 734,2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8 885,2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53 703,0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3 308,9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2 182,4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14 905,1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17 872,1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12 087,7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1 267,6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1 516,6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1 456,8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4 874,5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8 426,9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3 402,3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8 763,0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7 928,6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7 228,6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92,3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0,04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2844" y="2071678"/>
          <a:ext cx="3500462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3357554" y="2143116"/>
          <a:ext cx="2857500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72 174,7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166 682,6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216 255,3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Диаграмма 11"/>
          <p:cNvGraphicFramePr/>
          <p:nvPr/>
        </p:nvGraphicFramePr>
        <p:xfrm>
          <a:off x="6143636" y="2214554"/>
          <a:ext cx="2857500" cy="2724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2016-2018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210 694,1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198 030,8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252 369,3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122 305,6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149 046,6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203 231,8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58,1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75,3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2018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571612"/>
          <a:ext cx="8715437" cy="4929838"/>
        </p:xfrm>
        <a:graphic>
          <a:graphicData uri="http://schemas.openxmlformats.org/drawingml/2006/table">
            <a:tbl>
              <a:tblPr/>
              <a:tblGrid>
                <a:gridCol w="282157"/>
                <a:gridCol w="5295743"/>
                <a:gridCol w="1065835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2018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2018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образования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 на 2016-2019 годы"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126 373,5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125 721,9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"Развитие жилищно-коммунальной сферы и предоставление услуг на 2016-2020 годы"</a:t>
                      </a: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"Развитие культуры и туризма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районе" на 2018-2020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61 433,4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61 433,4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latin typeface="Times New Roman"/>
                        </a:rPr>
                        <a:t>Муниципальная  программа "Развитие сельского 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100" b="0" i="0" u="none" strike="noStrike" dirty="0" err="1"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>
                          <a:latin typeface="Times New Roman"/>
                        </a:rPr>
                        <a:t> муниципальном районе  на 2013 - 2020 годы"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5 317,9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5 317,9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"Обеспечение доступным и комфортным жильем и коммунальными услугами граждан Российской Федерации" по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Большеберезниковскому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муниципальному району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3 224,9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3 224,9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«Повышение эффективности управления муниципальными финансами в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2017-2021 годы»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4 650,5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4650,5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«Развитие физической культуры и спорта  </a:t>
                      </a:r>
                      <a:r>
                        <a:rPr lang="ru-RU" sz="1000" b="0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на 2018-2021 годы»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606,5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128,3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21,2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«Развитие транспортной инфраструктуры, автомобильных дорог и дорожного хозяйства  на 2016-2019 годы»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204 361,6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203 231,8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4449</TotalTime>
  <Words>2193</Words>
  <Application>Microsoft Office PowerPoint</Application>
  <PresentationFormat>Экран (4:3)</PresentationFormat>
  <Paragraphs>643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Слайд 1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2018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2014-2018 годы</vt:lpstr>
      <vt:lpstr>Характеристика расходной части бюджета Большеберезниковского муниципального района в 2018 году </vt:lpstr>
      <vt:lpstr>Слайд 11</vt:lpstr>
      <vt:lpstr>Динамика расходов бюджета Большеберезниковского  муниципального района за 2016-2018 годы</vt:lpstr>
      <vt:lpstr>Динамика расходов бюджета Большеберезниковского  муниципального района (на душу населения) за 2016-2018 годы</vt:lpstr>
      <vt:lpstr>Сельское хозяйство</vt:lpstr>
      <vt:lpstr>Расходы Дорожного фонда Большеберезниковского муниципального района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2016-2018 годы (тыс. рублей)</vt:lpstr>
      <vt:lpstr>Финансирование муниципальных программ за 2018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772</cp:revision>
  <dcterms:created xsi:type="dcterms:W3CDTF">2015-05-12T06:50:54Z</dcterms:created>
  <dcterms:modified xsi:type="dcterms:W3CDTF">2019-05-23T13:08:50Z</dcterms:modified>
</cp:coreProperties>
</file>