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6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61" r:id="rId15"/>
    <p:sldId id="362" r:id="rId16"/>
    <p:sldId id="364" r:id="rId17"/>
    <p:sldId id="365" r:id="rId18"/>
    <p:sldId id="366" r:id="rId19"/>
    <p:sldId id="367" r:id="rId20"/>
    <p:sldId id="369" r:id="rId21"/>
    <p:sldId id="370" r:id="rId22"/>
    <p:sldId id="371" r:id="rId23"/>
    <p:sldId id="372" r:id="rId24"/>
    <p:sldId id="37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125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250</a:t>
                    </a:r>
                    <a:r>
                      <a:rPr lang="en-US" b="1" dirty="0" smtClean="0"/>
                      <a:t> </a:t>
                    </a:r>
                    <a:r>
                      <a:rPr lang="ru-RU" b="1" dirty="0" smtClean="0"/>
                      <a:t>284,8</a:t>
                    </a:r>
                    <a:endParaRPr lang="en-US" b="1" dirty="0" smtClean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255 379</a:t>
                    </a:r>
                    <a:r>
                      <a:rPr lang="ru-RU" b="1" dirty="0" smtClean="0"/>
                      <a:t>,</a:t>
                    </a:r>
                    <a:r>
                      <a:rPr lang="en-US" b="1" dirty="0" smtClean="0"/>
                      <a:t>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5 094,6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3.666448699999965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248 888,9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252 369</a:t>
                    </a:r>
                    <a:r>
                      <a:rPr lang="ru-RU" b="1" dirty="0" smtClean="0"/>
                      <a:t>,</a:t>
                    </a:r>
                    <a:r>
                      <a:rPr lang="en-US" b="1" dirty="0" smtClean="0"/>
                      <a:t>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3 480,4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40.23837634100061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73431680"/>
        <c:axId val="73453952"/>
      </c:barChart>
      <c:catAx>
        <c:axId val="734316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453952"/>
        <c:crosses val="autoZero"/>
        <c:auto val="1"/>
        <c:lblAlgn val="ctr"/>
        <c:lblOffset val="100"/>
      </c:catAx>
      <c:valAx>
        <c:axId val="73453952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73431680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568"/>
          <c:h val="7.7402370158276362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248 888,9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2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4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2,</a:t>
                    </a:r>
                    <a:r>
                      <a:rPr lang="ru-RU" smtClean="0"/>
                      <a:t>2</a:t>
                    </a:r>
                    <a:endParaRPr lang="en-US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86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showVal val="1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19 030,8</c:v>
                  </c:pt>
                  <c:pt idx="1">
                    <c:v>4 049,8</c:v>
                  </c:pt>
                  <c:pt idx="2">
                    <c:v>2 978,6</c:v>
                  </c:pt>
                  <c:pt idx="3">
                    <c:v>974,2</c:v>
                  </c:pt>
                  <c:pt idx="4">
                    <c:v>5 591,2</c:v>
                  </c:pt>
                  <c:pt idx="5">
                    <c:v>216 264,3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7.6463032300757483</c:v>
                </c:pt>
                <c:pt idx="1">
                  <c:v>1.6271517130735844</c:v>
                </c:pt>
                <c:pt idx="2">
                  <c:v>1.1967588751446929</c:v>
                </c:pt>
                <c:pt idx="3">
                  <c:v>0.39141962538305253</c:v>
                </c:pt>
                <c:pt idx="4">
                  <c:v>2.2464641854257064</c:v>
                </c:pt>
                <c:pt idx="5">
                  <c:v>86.891902370897213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18210.017899999999</c:v>
                </c:pt>
                <c:pt idx="1">
                  <c:v>40310.793299999998</c:v>
                </c:pt>
                <c:pt idx="2">
                  <c:v>59891.330700000006</c:v>
                </c:pt>
                <c:pt idx="3">
                  <c:v>38588.919199999997</c:v>
                </c:pt>
                <c:pt idx="4">
                  <c:v>55912.184299999994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155446.08779999998</c:v>
                </c:pt>
                <c:pt idx="1">
                  <c:v>238352.49920000002</c:v>
                </c:pt>
                <c:pt idx="2">
                  <c:v>258988.39230000001</c:v>
                </c:pt>
                <c:pt idx="3">
                  <c:v>245064.0441</c:v>
                </c:pt>
                <c:pt idx="4">
                  <c:v>270333.2377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1518691.3149999999</c:v>
                </c:pt>
                <c:pt idx="1">
                  <c:v>1494339.5898</c:v>
                </c:pt>
                <c:pt idx="2">
                  <c:v>1721681.0551</c:v>
                </c:pt>
                <c:pt idx="3">
                  <c:v>1665987.5061999999</c:v>
                </c:pt>
                <c:pt idx="4">
                  <c:v>2162643.4098</c:v>
                </c:pt>
              </c:numCache>
            </c:numRef>
          </c:val>
        </c:ser>
        <c:shape val="pyramid"/>
        <c:axId val="115961216"/>
        <c:axId val="118618368"/>
        <c:axId val="0"/>
      </c:bar3DChart>
      <c:catAx>
        <c:axId val="115961216"/>
        <c:scaling>
          <c:orientation val="minMax"/>
        </c:scaling>
        <c:axPos val="b"/>
        <c:numFmt formatCode="General" sourceLinked="1"/>
        <c:tickLblPos val="nextTo"/>
        <c:crossAx val="118618368"/>
        <c:crosses val="autoZero"/>
        <c:auto val="1"/>
        <c:lblAlgn val="ctr"/>
        <c:lblOffset val="100"/>
      </c:catAx>
      <c:valAx>
        <c:axId val="118618368"/>
        <c:scaling>
          <c:orientation val="minMax"/>
        </c:scaling>
        <c:axPos val="l"/>
        <c:majorGridlines/>
        <c:numFmt formatCode="0.0" sourceLinked="1"/>
        <c:tickLblPos val="nextTo"/>
        <c:crossAx val="115961216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General</c:formatCode>
                <c:ptCount val="4"/>
                <c:pt idx="0">
                  <c:v>29224.5</c:v>
                </c:pt>
                <c:pt idx="1">
                  <c:v>28300.6</c:v>
                </c:pt>
                <c:pt idx="2">
                  <c:v>114455.9</c:v>
                </c:pt>
                <c:pt idx="3">
                  <c:v>193.7</c:v>
                </c:pt>
              </c:numCache>
            </c:numRef>
          </c:val>
        </c:ser>
        <c:firstSliceAng val="0"/>
      </c:pieChart>
    </c:plotArea>
    <c:legend>
      <c:legendPos val="l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39017.9</c:v>
                </c:pt>
                <c:pt idx="1">
                  <c:v>25263.599999999977</c:v>
                </c:pt>
                <c:pt idx="2">
                  <c:v>101588.7</c:v>
                </c:pt>
                <c:pt idx="3" formatCode="General">
                  <c:v>812.4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2018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40296.199999999997</c:v>
                </c:pt>
                <c:pt idx="1">
                  <c:v>58654</c:v>
                </c:pt>
                <c:pt idx="2">
                  <c:v>113010.9</c:v>
                </c:pt>
                <c:pt idx="3" formatCode="General">
                  <c:v>4294.2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проекту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3786214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1934" y="1361644"/>
          <a:ext cx="4786347" cy="4526280"/>
        </p:xfrm>
        <a:graphic>
          <a:graphicData uri="http://schemas.openxmlformats.org/drawingml/2006/table">
            <a:tbl>
              <a:tblPr/>
              <a:tblGrid>
                <a:gridCol w="3390329"/>
                <a:gridCol w="732974"/>
                <a:gridCol w="663044"/>
              </a:tblGrid>
              <a:tr h="15673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248 888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,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</a:t>
                      </a:r>
                      <a:r>
                        <a:rPr lang="ru-RU" sz="11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624,6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101,2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19 030,8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105,3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4 049,8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4 049,8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2 978,6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104,0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980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1 063,5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1346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980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3 931,0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26,3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216 264,3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1346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216 255,3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40 296,2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58 654,0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113 010,9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4 294,2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980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бюджетов муниципальных районов от возврата иными организациями остатков субсидий прошлых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1857364"/>
          <a:ext cx="8358246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 flipH="1" flipV="1">
            <a:off x="411481" y="6324600"/>
            <a:ext cx="45719" cy="10479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5027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Благоустройство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037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59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99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16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75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2016-2018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210 694,0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198 030,8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252 369,3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33 223,9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28 706,1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34 035,2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2 038,6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2 111,6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2 489,8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11 133,4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6 582,8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6 480,3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5 297,2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127 900,9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124 147,6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134 383,4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6 734,2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12 194,1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55 885,4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14 905,1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17 872,1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12 087,7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2016-2018 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16 675,4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15 795,7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20 481,2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2 629,5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2 289,7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2 762,1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10 122,7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9 902,5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10 906,0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533,0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1 425,6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385,3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561,9</a:t>
                      </a:r>
                      <a:endParaRPr kumimoji="0" lang="ru-RU" sz="9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0,22</a:t>
                      </a:r>
                      <a:endParaRPr kumimoji="0" lang="ru-RU" sz="9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240,0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39,9</a:t>
                      </a: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10 865,4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5 928,6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5 918,4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4 676,2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2 647,2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1 513,5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441,8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4 233,9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3 281,4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3 213,5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124 147,7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kumimoji="0" lang="ru-RU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18 936,2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21 547,6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24 783,8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104 407,3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86 676,8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94 923,9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11 426,5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13 193,2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3 496,3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3 575,9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582,9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1 061,1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899,6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12 194,1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55 885,4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22,1</a:t>
                      </a: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8 885,2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53 703,0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3 308,9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2 182,4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14 905,1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17 872,1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12 087,7</a:t>
                      </a:r>
                      <a:endParaRPr kumimoji="0" lang="ru-RU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4,8</a:t>
                      </a:r>
                      <a:endParaRPr kumimoji="0" lang="ru-RU" sz="1300" b="1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1 267,6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1 456,8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4 874,5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8 426,9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3 402,3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8 763,0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7 928,6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7 228,6</a:t>
                      </a: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128,3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071678"/>
          <a:ext cx="350046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357554" y="2143116"/>
          <a:ext cx="285750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72 174,7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166 682,6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216 255,3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6143636" y="2214554"/>
          <a:ext cx="2857500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2016-2018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2018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210 694,1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198 030,8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252 369,3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80,5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4929838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2018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2018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на 2016-2019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126 373,5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125 721,9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"Развитие жилищно-коммунальной сферы и предоставление услуг на 2016-2020 годы"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2018-2020 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61 433,4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61 433,4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latin typeface="Times New Roman"/>
                        </a:rPr>
                        <a:t>Муниципальная  программа "Развитие сельского 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100" b="0" i="0" u="none" strike="noStrike" dirty="0" err="1"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>
                          <a:latin typeface="Times New Roman"/>
                        </a:rPr>
                        <a:t> муниципальном районе  на 2013 - 2020 годы"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5 317,9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5 317,9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"Обеспечение доступным и комфортным жильем и коммунальными услугами граждан Российской Федерации" по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Большеберезниковскому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муниципальному району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3 224,9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3 224,9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«Повышение эффективности управления муниципальными финансами в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2017-2021 годы»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4 650,5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4650,5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физической культуры и спорта 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2018-2021 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606,5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128,3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21,2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транспортной инфраструктуры, автомобильных дорог и дорожного хозяйства  на 2016-2019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204 361,6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99,4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4449</TotalTime>
  <Words>2194</Words>
  <Application>Microsoft Office PowerPoint</Application>
  <PresentationFormat>Экран (4:3)</PresentationFormat>
  <Paragraphs>643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2018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2014-2018 годы</vt:lpstr>
      <vt:lpstr>Характеристика расходной части бюджета Большеберезниковского муниципального района в 2018 году </vt:lpstr>
      <vt:lpstr>Слайд 11</vt:lpstr>
      <vt:lpstr>Динамика расходов бюджета Большеберезниковского  муниципального района за 2016-2018 годы</vt:lpstr>
      <vt:lpstr>Динамика расходов бюджета Большеберезниковского  муниципального района (на душу населения) за 2016-2018 годы</vt:lpstr>
      <vt:lpstr>Сельское хозяйство</vt:lpstr>
      <vt:lpstr>Расходы Дорожного фонда Большеберезниковского муниципального района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2016-2018 годы (тыс. рублей)</vt:lpstr>
      <vt:lpstr>Финансирование муниципальных программ за 2018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771</cp:revision>
  <dcterms:created xsi:type="dcterms:W3CDTF">2015-05-12T06:50:54Z</dcterms:created>
  <dcterms:modified xsi:type="dcterms:W3CDTF">2019-05-23T13:07:27Z</dcterms:modified>
</cp:coreProperties>
</file>