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charts/chart42.xml" ContentType="application/vnd.openxmlformats-officedocument.drawingml.chart+xml"/>
  <Override PartName="/ppt/drawings/drawing28.xml" ContentType="application/vnd.openxmlformats-officedocument.drawingml.chartshape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drawings/drawing29.xml" ContentType="application/vnd.openxmlformats-officedocument.drawingml.chartshape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drawings/drawing23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Override PartName="/ppt/charts/chart44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drawings/drawing26.xml" ContentType="application/vnd.openxmlformats-officedocument.drawingml.chartshapes+xml"/>
  <Override PartName="/ppt/charts/chart40.xml" ContentType="application/vnd.openxmlformats-officedocument.drawingml.chart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66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10" r:id="rId26"/>
    <p:sldId id="362" r:id="rId27"/>
    <p:sldId id="363" r:id="rId28"/>
    <p:sldId id="411" r:id="rId29"/>
    <p:sldId id="412" r:id="rId30"/>
    <p:sldId id="364" r:id="rId31"/>
    <p:sldId id="365" r:id="rId32"/>
    <p:sldId id="366" r:id="rId33"/>
    <p:sldId id="367" r:id="rId34"/>
    <p:sldId id="368" r:id="rId35"/>
    <p:sldId id="369" r:id="rId36"/>
    <p:sldId id="393" r:id="rId37"/>
    <p:sldId id="370" r:id="rId38"/>
    <p:sldId id="371" r:id="rId39"/>
    <p:sldId id="392" r:id="rId40"/>
    <p:sldId id="372" r:id="rId41"/>
    <p:sldId id="373" r:id="rId42"/>
    <p:sldId id="390" r:id="rId43"/>
    <p:sldId id="376" r:id="rId44"/>
    <p:sldId id="377" r:id="rId45"/>
    <p:sldId id="389" r:id="rId46"/>
    <p:sldId id="378" r:id="rId47"/>
    <p:sldId id="379" r:id="rId48"/>
    <p:sldId id="424" r:id="rId49"/>
    <p:sldId id="380" r:id="rId50"/>
    <p:sldId id="381" r:id="rId51"/>
    <p:sldId id="388" r:id="rId52"/>
    <p:sldId id="382" r:id="rId53"/>
    <p:sldId id="383" r:id="rId54"/>
    <p:sldId id="422" r:id="rId55"/>
    <p:sldId id="423" r:id="rId56"/>
    <p:sldId id="384" r:id="rId57"/>
    <p:sldId id="385" r:id="rId58"/>
    <p:sldId id="420" r:id="rId59"/>
    <p:sldId id="413" r:id="rId60"/>
    <p:sldId id="414" r:id="rId61"/>
    <p:sldId id="415" r:id="rId62"/>
    <p:sldId id="416" r:id="rId63"/>
    <p:sldId id="417" r:id="rId64"/>
    <p:sldId id="418" r:id="rId6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1337221005269051"/>
          <c:y val="0.11065134099616859"/>
          <c:w val="0.43276399825021888"/>
          <c:h val="0.79288888888888964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20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0</a:t>
                    </a:r>
                    <a:r>
                      <a:rPr lang="ru-RU" smtClean="0"/>
                      <a:t>77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18382,5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882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2136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8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959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18</a:t>
                    </a:r>
                    <a:r>
                      <a:rPr lang="ru-RU" smtClean="0"/>
                      <a:t>45,2</a:t>
                    </a:r>
                    <a:endParaRPr lang="en-US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640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4</a:t>
                    </a:r>
                    <a:endParaRPr lang="en-US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782,1</a:t>
                    </a:r>
                    <a:endParaRPr lang="en-US"/>
                  </a:p>
                </c:rich>
              </c:tx>
              <c:showVal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737,5</a:t>
                    </a:r>
                    <a:endParaRPr lang="en-US" dirty="0"/>
                  </a:p>
                </c:rich>
              </c:tx>
              <c:showVal val="1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492,3</a:t>
                    </a:r>
                    <a:endParaRPr lang="en-US"/>
                  </a:p>
                </c:rich>
              </c:tx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491,4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mtClean="0"/>
                      <a:t>15</a:t>
                    </a:r>
                    <a:r>
                      <a:rPr lang="ru-RU" smtClean="0"/>
                      <a:t>66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0</a:t>
                    </a:r>
                    <a:endParaRPr lang="en-US"/>
                  </a:p>
                </c:rich>
              </c:tx>
              <c:showVal val="1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423,7</a:t>
                    </a:r>
                    <a:endParaRPr lang="en-US"/>
                  </a:p>
                </c:rich>
              </c:tx>
              <c:showVal val="1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818,4</a:t>
                    </a:r>
                    <a:endParaRPr lang="en-US" dirty="0"/>
                  </a:p>
                </c:rich>
              </c:tx>
              <c:showVal val="1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ru-RU" smtClean="0"/>
                      <a:t>1513,4</a:t>
                    </a:r>
                    <a:endParaRPr lang="en-US"/>
                  </a:p>
                </c:rich>
              </c:tx>
              <c:showVal val="1"/>
            </c:dLbl>
            <c:dLbl>
              <c:idx val="15"/>
              <c:layout/>
              <c:tx>
                <c:rich>
                  <a:bodyPr/>
                  <a:lstStyle/>
                  <a:p>
                    <a:r>
                      <a:rPr lang="ru-RU" smtClean="0"/>
                      <a:t>1826,2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01.01.2017г.'!$A$5:$A$20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01.01.2017г.'!$B$5:$B$20</c:f>
              <c:numCache>
                <c:formatCode>General</c:formatCode>
                <c:ptCount val="16"/>
                <c:pt idx="0">
                  <c:v>204056.1</c:v>
                </c:pt>
                <c:pt idx="1">
                  <c:v>9926.7000000000007</c:v>
                </c:pt>
                <c:pt idx="2">
                  <c:v>1982.1</c:v>
                </c:pt>
                <c:pt idx="3">
                  <c:v>1780.6</c:v>
                </c:pt>
                <c:pt idx="4">
                  <c:v>1574.3</c:v>
                </c:pt>
                <c:pt idx="5">
                  <c:v>1827</c:v>
                </c:pt>
                <c:pt idx="6">
                  <c:v>1725.7</c:v>
                </c:pt>
                <c:pt idx="7">
                  <c:v>1649</c:v>
                </c:pt>
                <c:pt idx="8">
                  <c:v>1482.5</c:v>
                </c:pt>
                <c:pt idx="9">
                  <c:v>1669.8</c:v>
                </c:pt>
                <c:pt idx="10">
                  <c:v>1437.5</c:v>
                </c:pt>
                <c:pt idx="11">
                  <c:v>1515.3000000000002</c:v>
                </c:pt>
                <c:pt idx="12">
                  <c:v>2776.1000000000004</c:v>
                </c:pt>
                <c:pt idx="13">
                  <c:v>1249.3</c:v>
                </c:pt>
                <c:pt idx="14">
                  <c:v>662.9</c:v>
                </c:pt>
                <c:pt idx="15">
                  <c:v>2354.6999999999998</c:v>
                </c:pt>
              </c:numCache>
            </c:numRef>
          </c:val>
        </c:ser>
        <c:axId val="64608128"/>
        <c:axId val="64609664"/>
      </c:barChart>
      <c:catAx>
        <c:axId val="64608128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09664"/>
        <c:crosses val="autoZero"/>
        <c:auto val="1"/>
        <c:lblAlgn val="ctr"/>
        <c:lblOffset val="100"/>
      </c:catAx>
      <c:valAx>
        <c:axId val="64609664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08128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01.01.2017г.'!$C$4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04196,3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6887,0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19</a:t>
                    </a:r>
                    <a:r>
                      <a:rPr lang="ru-RU" smtClean="0"/>
                      <a:t>12,5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15</a:t>
                    </a:r>
                    <a:r>
                      <a:rPr lang="ru-RU" smtClean="0"/>
                      <a:t>68,1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771,2</a:t>
                    </a:r>
                    <a:endParaRPr lang="en-US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1859,3</a:t>
                    </a:r>
                    <a:endParaRPr lang="en-US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645,7</a:t>
                    </a:r>
                    <a:endParaRPr lang="en-US" dirty="0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779,7</a:t>
                    </a:r>
                    <a:endParaRPr lang="en-US"/>
                  </a:p>
                </c:rich>
              </c:tx>
              <c:showVal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72,5</a:t>
                    </a:r>
                    <a:endParaRPr lang="en-US"/>
                  </a:p>
                </c:rich>
              </c:tx>
              <c:showVal val="1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482,8</a:t>
                    </a:r>
                    <a:endParaRPr lang="en-US"/>
                  </a:p>
                </c:rich>
              </c:tx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59,5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664,9</a:t>
                    </a:r>
                    <a:endParaRPr lang="en-US"/>
                  </a:p>
                </c:rich>
              </c:tx>
              <c:showVal val="1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mtClean="0"/>
                      <a:t>253</a:t>
                    </a:r>
                    <a:r>
                      <a:rPr lang="ru-RU" smtClean="0"/>
                      <a:t>2,6</a:t>
                    </a:r>
                    <a:endParaRPr lang="en-US"/>
                  </a:p>
                </c:rich>
              </c:tx>
              <c:showVal val="1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625,7</a:t>
                    </a:r>
                    <a:endParaRPr lang="en-US"/>
                  </a:p>
                </c:rich>
              </c:tx>
              <c:showVal val="1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ru-RU" smtClean="0"/>
                      <a:t>1066,7</a:t>
                    </a:r>
                    <a:endParaRPr lang="en-US"/>
                  </a:p>
                </c:rich>
              </c:tx>
              <c:showVal val="1"/>
            </c:dLbl>
            <c:dLbl>
              <c:idx val="15"/>
              <c:layout/>
              <c:tx>
                <c:rich>
                  <a:bodyPr/>
                  <a:lstStyle/>
                  <a:p>
                    <a:r>
                      <a:rPr lang="ru-RU" smtClean="0"/>
                      <a:t>1841,6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01.01.2017г.'!$C$5:$C$20</c:f>
              <c:numCache>
                <c:formatCode>General</c:formatCode>
                <c:ptCount val="16"/>
                <c:pt idx="0">
                  <c:v>210694.1</c:v>
                </c:pt>
                <c:pt idx="1">
                  <c:v>10375.6</c:v>
                </c:pt>
                <c:pt idx="2">
                  <c:v>1950.9</c:v>
                </c:pt>
                <c:pt idx="3">
                  <c:v>1581.2</c:v>
                </c:pt>
                <c:pt idx="4">
                  <c:v>1686</c:v>
                </c:pt>
                <c:pt idx="5">
                  <c:v>2024.8</c:v>
                </c:pt>
                <c:pt idx="6">
                  <c:v>1740.7</c:v>
                </c:pt>
                <c:pt idx="7">
                  <c:v>1685.1</c:v>
                </c:pt>
                <c:pt idx="8">
                  <c:v>1475.4</c:v>
                </c:pt>
                <c:pt idx="9">
                  <c:v>1665.6</c:v>
                </c:pt>
                <c:pt idx="10">
                  <c:v>1416.9</c:v>
                </c:pt>
                <c:pt idx="11">
                  <c:v>1488.6</c:v>
                </c:pt>
                <c:pt idx="12">
                  <c:v>2537.6</c:v>
                </c:pt>
                <c:pt idx="13">
                  <c:v>1242.9000000000001</c:v>
                </c:pt>
                <c:pt idx="14">
                  <c:v>653.79999999999995</c:v>
                </c:pt>
                <c:pt idx="15">
                  <c:v>2337.8000000000002</c:v>
                </c:pt>
              </c:numCache>
            </c:numRef>
          </c:val>
        </c:ser>
        <c:axId val="64666624"/>
        <c:axId val="65630976"/>
      </c:barChart>
      <c:catAx>
        <c:axId val="64666624"/>
        <c:scaling>
          <c:orientation val="minMax"/>
        </c:scaling>
        <c:delete val="1"/>
        <c:axPos val="l"/>
        <c:tickLblPos val="none"/>
        <c:crossAx val="65630976"/>
        <c:crosses val="autoZero"/>
        <c:auto val="1"/>
        <c:lblAlgn val="ctr"/>
        <c:lblOffset val="100"/>
      </c:catAx>
      <c:valAx>
        <c:axId val="65630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66624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01.10.2017г.'!$A$6:$A$21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01.10.2017г.'!$B$6:$B$21</c:f>
              <c:numCache>
                <c:formatCode>General</c:formatCode>
                <c:ptCount val="16"/>
                <c:pt idx="0">
                  <c:v>254194.5</c:v>
                </c:pt>
                <c:pt idx="1">
                  <c:v>9784.2000000000007</c:v>
                </c:pt>
                <c:pt idx="2" formatCode="0.0">
                  <c:v>1735.9</c:v>
                </c:pt>
                <c:pt idx="3">
                  <c:v>922.2</c:v>
                </c:pt>
                <c:pt idx="4">
                  <c:v>1993.5</c:v>
                </c:pt>
                <c:pt idx="5" formatCode="0.0">
                  <c:v>2380.9</c:v>
                </c:pt>
                <c:pt idx="6">
                  <c:v>3469</c:v>
                </c:pt>
                <c:pt idx="7">
                  <c:v>1357.6</c:v>
                </c:pt>
                <c:pt idx="8">
                  <c:v>909.69999999999993</c:v>
                </c:pt>
                <c:pt idx="9">
                  <c:v>0</c:v>
                </c:pt>
                <c:pt idx="10">
                  <c:v>1971.3999999999999</c:v>
                </c:pt>
                <c:pt idx="11" formatCode="0.0">
                  <c:v>851.6</c:v>
                </c:pt>
                <c:pt idx="12">
                  <c:v>3112</c:v>
                </c:pt>
                <c:pt idx="13">
                  <c:v>952.69999999999993</c:v>
                </c:pt>
                <c:pt idx="14">
                  <c:v>887.1</c:v>
                </c:pt>
                <c:pt idx="15">
                  <c:v>1332.9</c:v>
                </c:pt>
              </c:numCache>
            </c:numRef>
          </c:val>
        </c:ser>
        <c:axId val="65647360"/>
        <c:axId val="65648896"/>
      </c:barChart>
      <c:catAx>
        <c:axId val="65647360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48896"/>
        <c:crosses val="autoZero"/>
        <c:auto val="1"/>
        <c:lblAlgn val="ctr"/>
        <c:lblOffset val="100"/>
      </c:catAx>
      <c:valAx>
        <c:axId val="6564889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47360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01.10.2017г.'!$C$6:$C$21</c:f>
              <c:numCache>
                <c:formatCode>General</c:formatCode>
                <c:ptCount val="16"/>
                <c:pt idx="0">
                  <c:v>258539.5</c:v>
                </c:pt>
                <c:pt idx="1">
                  <c:v>9420.7999999999811</c:v>
                </c:pt>
                <c:pt idx="2" formatCode="0.0">
                  <c:v>1280.7</c:v>
                </c:pt>
                <c:pt idx="3">
                  <c:v>928.7</c:v>
                </c:pt>
                <c:pt idx="4">
                  <c:v>1342.8</c:v>
                </c:pt>
                <c:pt idx="5">
                  <c:v>2275</c:v>
                </c:pt>
                <c:pt idx="6" formatCode="0.0">
                  <c:v>1747.6</c:v>
                </c:pt>
                <c:pt idx="7" formatCode="0.0">
                  <c:v>1261.2</c:v>
                </c:pt>
                <c:pt idx="8">
                  <c:v>904.9</c:v>
                </c:pt>
                <c:pt idx="9">
                  <c:v>1045.7</c:v>
                </c:pt>
                <c:pt idx="10">
                  <c:v>1587.2</c:v>
                </c:pt>
                <c:pt idx="11">
                  <c:v>856</c:v>
                </c:pt>
                <c:pt idx="12">
                  <c:v>1886.7</c:v>
                </c:pt>
                <c:pt idx="13">
                  <c:v>951.2</c:v>
                </c:pt>
                <c:pt idx="14" formatCode="0.0">
                  <c:v>798.8</c:v>
                </c:pt>
                <c:pt idx="15" formatCode="0.0">
                  <c:v>1226.3</c:v>
                </c:pt>
              </c:numCache>
            </c:numRef>
          </c:val>
        </c:ser>
        <c:axId val="65664896"/>
        <c:axId val="65666432"/>
      </c:barChart>
      <c:catAx>
        <c:axId val="65664896"/>
        <c:scaling>
          <c:orientation val="minMax"/>
        </c:scaling>
        <c:delete val="1"/>
        <c:axPos val="l"/>
        <c:tickLblPos val="none"/>
        <c:crossAx val="65666432"/>
        <c:crosses val="autoZero"/>
        <c:auto val="1"/>
        <c:lblAlgn val="ctr"/>
        <c:lblOffset val="100"/>
      </c:catAx>
      <c:valAx>
        <c:axId val="65666432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64896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General</c:formatCode>
                <c:ptCount val="5"/>
                <c:pt idx="0">
                  <c:v>241786.5</c:v>
                </c:pt>
                <c:pt idx="1">
                  <c:v>290037.59999999998</c:v>
                </c:pt>
                <c:pt idx="2" formatCode="0.0">
                  <c:v>219118.3</c:v>
                </c:pt>
                <c:pt idx="3">
                  <c:v>196000.1</c:v>
                </c:pt>
                <c:pt idx="4">
                  <c:v>202218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4.6868358831179742E-2"/>
                  <c:y val="3.6883201066882912E-3"/>
                </c:manualLayout>
              </c:layout>
              <c:showVal val="1"/>
            </c:dLbl>
            <c:dLbl>
              <c:idx val="1"/>
              <c:layout>
                <c:manualLayout>
                  <c:x val="4.5252208526656304E-2"/>
                  <c:y val="3.6883201066882829E-3"/>
                </c:manualLayout>
              </c:layout>
              <c:showVal val="1"/>
            </c:dLbl>
            <c:dLbl>
              <c:idx val="2"/>
              <c:layout>
                <c:manualLayout>
                  <c:x val="4.2019907917609449E-2"/>
                  <c:y val="-1.1064960320064866E-2"/>
                </c:manualLayout>
              </c:layout>
              <c:showVal val="1"/>
            </c:dLbl>
            <c:dLbl>
              <c:idx val="3"/>
              <c:layout>
                <c:manualLayout>
                  <c:x val="4.0403757613085983E-2"/>
                  <c:y val="-7.3766402133765502E-3"/>
                </c:manualLayout>
              </c:layout>
              <c:showVal val="1"/>
            </c:dLbl>
            <c:dLbl>
              <c:idx val="4"/>
              <c:layout>
                <c:manualLayout>
                  <c:x val="4.848450913570318E-2"/>
                  <c:y val="-1.475328042675315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General</c:formatCode>
                <c:ptCount val="5"/>
                <c:pt idx="0">
                  <c:v>245619.6</c:v>
                </c:pt>
                <c:pt idx="1">
                  <c:v>284330.59999999998</c:v>
                </c:pt>
                <c:pt idx="2" formatCode="0.0">
                  <c:v>227550.6</c:v>
                </c:pt>
                <c:pt idx="3">
                  <c:v>201483.1</c:v>
                </c:pt>
                <c:pt idx="4">
                  <c:v>207721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0.0</c:formatCode>
                <c:ptCount val="5"/>
                <c:pt idx="0">
                  <c:v>-3833.1000000000058</c:v>
                </c:pt>
                <c:pt idx="1">
                  <c:v>5707</c:v>
                </c:pt>
                <c:pt idx="2">
                  <c:v>-8432.300000000012</c:v>
                </c:pt>
                <c:pt idx="3">
                  <c:v>-5483</c:v>
                </c:pt>
                <c:pt idx="4">
                  <c:v>-5503</c:v>
                </c:pt>
              </c:numCache>
            </c:numRef>
          </c:val>
        </c:ser>
        <c:shape val="box"/>
        <c:axId val="65706240"/>
        <c:axId val="65724416"/>
        <c:axId val="0"/>
      </c:bar3DChart>
      <c:catAx>
        <c:axId val="65706240"/>
        <c:scaling>
          <c:orientation val="minMax"/>
        </c:scaling>
        <c:delete val="1"/>
        <c:axPos val="b"/>
        <c:tickLblPos val="none"/>
        <c:crossAx val="65724416"/>
        <c:crosses val="autoZero"/>
        <c:auto val="1"/>
        <c:lblAlgn val="ctr"/>
        <c:lblOffset val="100"/>
      </c:catAx>
      <c:valAx>
        <c:axId val="6572441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70624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248888,9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General</c:formatCode>
                <c:ptCount val="5"/>
                <c:pt idx="0">
                  <c:v>196548.5</c:v>
                </c:pt>
                <c:pt idx="1">
                  <c:v>179956.9</c:v>
                </c:pt>
                <c:pt idx="2" formatCode="0.0">
                  <c:v>160757.1</c:v>
                </c:pt>
                <c:pt idx="3">
                  <c:v>169214.6</c:v>
                </c:pt>
                <c:pt idx="4">
                  <c:v>175432.5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6466981230272477E-2"/>
                  <c:y val="-4.4223166114051287E-3"/>
                </c:manualLayout>
              </c:layout>
              <c:showVal val="1"/>
            </c:dLbl>
            <c:dLbl>
              <c:idx val="1"/>
              <c:layout>
                <c:manualLayout>
                  <c:x val="3.4947523679011119E-2"/>
                  <c:y val="-4.4223166114051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252369,3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3.1908608576488418E-2"/>
                  <c:y val="-4.4223166114051287E-3"/>
                </c:manualLayout>
              </c:layout>
              <c:showVal val="1"/>
            </c:dLbl>
            <c:dLbl>
              <c:idx val="3"/>
              <c:layout>
                <c:manualLayout>
                  <c:x val="3.9505896332795179E-2"/>
                  <c:y val="-8.8446332228102661E-3"/>
                </c:manualLayout>
              </c:layout>
              <c:showVal val="1"/>
            </c:dLbl>
            <c:dLbl>
              <c:idx val="4"/>
              <c:layout>
                <c:manualLayout>
                  <c:x val="4.5583726537840721E-2"/>
                  <c:y val="4.42231661140514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>
                  <c:v>199533</c:v>
                </c:pt>
                <c:pt idx="1">
                  <c:v>180646</c:v>
                </c:pt>
                <c:pt idx="2">
                  <c:v>161467.1</c:v>
                </c:pt>
                <c:pt idx="3" formatCode="General">
                  <c:v>169944.6</c:v>
                </c:pt>
                <c:pt idx="4" formatCode="General">
                  <c:v>176182.5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-</a:t>
                    </a:r>
                    <a:r>
                      <a:rPr lang="ru-RU" smtClean="0"/>
                      <a:t>3480,4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-2984.5</c:v>
                </c:pt>
                <c:pt idx="1">
                  <c:v>-689.10000000000582</c:v>
                </c:pt>
                <c:pt idx="2">
                  <c:v>-710</c:v>
                </c:pt>
                <c:pt idx="3">
                  <c:v>-730</c:v>
                </c:pt>
                <c:pt idx="4">
                  <c:v>-750</c:v>
                </c:pt>
              </c:numCache>
            </c:numRef>
          </c:val>
        </c:ser>
        <c:axId val="65845504"/>
        <c:axId val="65736704"/>
      </c:barChart>
      <c:catAx>
        <c:axId val="65845504"/>
        <c:scaling>
          <c:orientation val="minMax"/>
        </c:scaling>
        <c:delete val="1"/>
        <c:axPos val="b"/>
        <c:tickLblPos val="none"/>
        <c:crossAx val="65736704"/>
        <c:crosses val="autoZero"/>
        <c:auto val="1"/>
        <c:lblAlgn val="ctr"/>
        <c:lblOffset val="100"/>
      </c:catAx>
      <c:valAx>
        <c:axId val="6573670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4550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2021год</c:v>
                </c:pt>
              </c:strCache>
            </c:strRef>
          </c:cat>
          <c:val>
            <c:numRef>
              <c:f>меж.транс.!$B$4:$F$4</c:f>
              <c:numCache>
                <c:formatCode>0.0</c:formatCode>
                <c:ptCount val="5"/>
                <c:pt idx="0" formatCode="General">
                  <c:v>39017.9</c:v>
                </c:pt>
                <c:pt idx="1">
                  <c:v>40296.199999999997</c:v>
                </c:pt>
                <c:pt idx="2">
                  <c:v>43809.9</c:v>
                </c:pt>
                <c:pt idx="3">
                  <c:v>46282.2</c:v>
                </c:pt>
                <c:pt idx="4">
                  <c:v>47340.4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2633744855967159E-2"/>
                  <c:y val="-5.555555555555549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1687242802E-2"/>
                  <c:y val="-5.555555555555546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2021год</c:v>
                </c:pt>
              </c:strCache>
            </c:strRef>
          </c:cat>
          <c:val>
            <c:numRef>
              <c:f>меж.транс.!$B$5:$F$5</c:f>
              <c:numCache>
                <c:formatCode>0.0</c:formatCode>
                <c:ptCount val="5"/>
                <c:pt idx="0">
                  <c:v>0</c:v>
                </c:pt>
                <c:pt idx="1">
                  <c:v>3213.5</c:v>
                </c:pt>
                <c:pt idx="2">
                  <c:v>4291.9000000000005</c:v>
                </c:pt>
                <c:pt idx="3">
                  <c:v>6742.6</c:v>
                </c:pt>
                <c:pt idx="4">
                  <c:v>9701.4</c:v>
                </c:pt>
              </c:numCache>
            </c:numRef>
          </c:val>
        </c:ser>
        <c:marker val="1"/>
        <c:axId val="65782528"/>
        <c:axId val="65784064"/>
      </c:lineChart>
      <c:catAx>
        <c:axId val="657825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84064"/>
        <c:crosses val="autoZero"/>
        <c:auto val="1"/>
        <c:lblAlgn val="ctr"/>
        <c:lblOffset val="100"/>
      </c:catAx>
      <c:valAx>
        <c:axId val="6578406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8252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20120 год</c:v>
                </c:pt>
                <c:pt idx="4">
                  <c:v>2021 год</c:v>
                </c:pt>
              </c:strCache>
            </c:strRef>
          </c:cat>
          <c:val>
            <c:numRef>
              <c:f>'доходная часть'!$B$4:$F$4</c:f>
              <c:numCache>
                <c:formatCode>General</c:formatCode>
                <c:ptCount val="5"/>
                <c:pt idx="0">
                  <c:v>25600.3</c:v>
                </c:pt>
                <c:pt idx="1">
                  <c:v>27033.3</c:v>
                </c:pt>
                <c:pt idx="2" formatCode="0.0">
                  <c:v>26982.6</c:v>
                </c:pt>
                <c:pt idx="3" formatCode="0.0">
                  <c:v>30208.1</c:v>
                </c:pt>
                <c:pt idx="4" formatCode="0.0">
                  <c:v>34048.199999999997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20120 год</c:v>
                </c:pt>
                <c:pt idx="4">
                  <c:v>2021 год</c:v>
                </c:pt>
              </c:strCache>
            </c:strRef>
          </c:cat>
          <c:val>
            <c:numRef>
              <c:f>'доходная часть'!$B$5:$F$5</c:f>
              <c:numCache>
                <c:formatCode>General</c:formatCode>
                <c:ptCount val="5"/>
                <c:pt idx="0">
                  <c:v>2808.9</c:v>
                </c:pt>
                <c:pt idx="1">
                  <c:v>5591.2</c:v>
                </c:pt>
                <c:pt idx="2" formatCode="0.0">
                  <c:v>4660.3</c:v>
                </c:pt>
                <c:pt idx="3" formatCode="0.0">
                  <c:v>4847.7</c:v>
                </c:pt>
                <c:pt idx="4" formatCode="0.0">
                  <c:v>5028.4000000000005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20120 год</c:v>
                </c:pt>
                <c:pt idx="4">
                  <c:v>2021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 formatCode="0.0">
                  <c:v>135812.6</c:v>
                </c:pt>
                <c:pt idx="1">
                  <c:v>216264.3</c:v>
                </c:pt>
                <c:pt idx="2">
                  <c:v>129114.2</c:v>
                </c:pt>
                <c:pt idx="3">
                  <c:v>134158.79999999999</c:v>
                </c:pt>
                <c:pt idx="4">
                  <c:v>136355.9</c:v>
                </c:pt>
              </c:numCache>
            </c:numRef>
          </c:val>
        </c:ser>
        <c:axId val="66028672"/>
        <c:axId val="66030208"/>
      </c:barChart>
      <c:catAx>
        <c:axId val="660286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30208"/>
        <c:crosses val="autoZero"/>
        <c:auto val="1"/>
        <c:lblAlgn val="ctr"/>
        <c:lblOffset val="100"/>
      </c:catAx>
      <c:valAx>
        <c:axId val="660302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2867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63</c:v>
                </c:pt>
                <c:pt idx="1">
                  <c:v>58.3</c:v>
                </c:pt>
                <c:pt idx="2">
                  <c:v>57.1</c:v>
                </c:pt>
                <c:pt idx="3">
                  <c:v>53.6</c:v>
                </c:pt>
                <c:pt idx="4">
                  <c:v>49.9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12.1</c:v>
                </c:pt>
                <c:pt idx="1">
                  <c:v>12.4</c:v>
                </c:pt>
                <c:pt idx="2">
                  <c:v>13.6</c:v>
                </c:pt>
                <c:pt idx="3">
                  <c:v>19.2</c:v>
                </c:pt>
                <c:pt idx="4">
                  <c:v>24.8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53E-2"/>
                  <c:y val="2.7777777777777821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11.4</c:v>
                </c:pt>
                <c:pt idx="1">
                  <c:v>9.1</c:v>
                </c:pt>
                <c:pt idx="2">
                  <c:v>11.6</c:v>
                </c:pt>
                <c:pt idx="3">
                  <c:v>10.5</c:v>
                </c:pt>
                <c:pt idx="4">
                  <c:v>9.7000000000000011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31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8.3333333333333367E-3"/>
                  <c:y val="1.3888888888888904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8.3333333333333367E-3"/>
                  <c:y val="1.3888888888888904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8.3333333333332395E-3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66666666666668E-2"/>
                  <c:y val="1.3888888888888904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3.7</c:v>
                </c:pt>
                <c:pt idx="1">
                  <c:v>3</c:v>
                </c:pt>
                <c:pt idx="2">
                  <c:v>3.1</c:v>
                </c:pt>
                <c:pt idx="3">
                  <c:v>2.9</c:v>
                </c:pt>
                <c:pt idx="4">
                  <c:v>2.7</c:v>
                </c:pt>
              </c:numCache>
            </c:numRef>
          </c:val>
        </c:ser>
        <c:axId val="66079360"/>
        <c:axId val="66113920"/>
      </c:barChart>
      <c:catAx>
        <c:axId val="660793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113920"/>
        <c:crosses val="autoZero"/>
        <c:auto val="1"/>
        <c:lblAlgn val="ctr"/>
        <c:lblOffset val="100"/>
      </c:catAx>
      <c:valAx>
        <c:axId val="66113920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79360"/>
        <c:crosses val="autoZero"/>
        <c:crossBetween val="between"/>
        <c:dispUnits>
          <c:builtInUnit val="hundreds"/>
        </c:dispUnits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3,2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,7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4.5</c:v>
                </c:pt>
                <c:pt idx="1">
                  <c:v>3.2</c:v>
                </c:pt>
                <c:pt idx="2">
                  <c:v>3.9</c:v>
                </c:pt>
                <c:pt idx="3">
                  <c:v>3.7</c:v>
                </c:pt>
                <c:pt idx="4">
                  <c:v>3.4302136911585568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0.3000000000000001</c:v>
                </c:pt>
                <c:pt idx="1">
                  <c:v>0.30774933816406541</c:v>
                </c:pt>
                <c:pt idx="2">
                  <c:v>0.3000000000000001</c:v>
                </c:pt>
                <c:pt idx="3">
                  <c:v>0.3000000000000001</c:v>
                </c:pt>
                <c:pt idx="4">
                  <c:v>0.2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Доходы от оказания платных услуг (работ) и компенсации затрат государства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401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0,8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  <c:dLblPos val="outEnd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General</c:formatCode>
                <c:ptCount val="5"/>
                <c:pt idx="0" formatCode="0.0">
                  <c:v>0.8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7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7.5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,9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0,9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8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0.9</c:v>
                </c:pt>
                <c:pt idx="1">
                  <c:v>0.9</c:v>
                </c:pt>
                <c:pt idx="2">
                  <c:v>0.87604104878057198</c:v>
                </c:pt>
                <c:pt idx="3">
                  <c:v>0.88457418821742295</c:v>
                </c:pt>
                <c:pt idx="4">
                  <c:v>0.8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13,9 %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4,2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,6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9,0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8,4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13.9</c:v>
                </c:pt>
                <c:pt idx="1">
                  <c:v>4.2</c:v>
                </c:pt>
                <c:pt idx="2">
                  <c:v>9.6</c:v>
                </c:pt>
                <c:pt idx="3">
                  <c:v>9</c:v>
                </c:pt>
                <c:pt idx="4">
                  <c:v>8.4</c:v>
                </c:pt>
              </c:numCache>
            </c:numRef>
          </c:val>
        </c:ser>
        <c:axId val="66206336"/>
        <c:axId val="66228608"/>
      </c:barChart>
      <c:catAx>
        <c:axId val="662063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28608"/>
        <c:crosses val="autoZero"/>
        <c:auto val="1"/>
        <c:lblAlgn val="ctr"/>
        <c:lblOffset val="100"/>
      </c:catAx>
      <c:valAx>
        <c:axId val="66228608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06336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7.6229271069552157E-2"/>
          <c:y val="0.68725568849911833"/>
          <c:w val="0.80910902266249041"/>
          <c:h val="0.312744311500882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1"/>
          <c:order val="0"/>
          <c:tx>
            <c:strRef>
              <c:f>'[для презин.xls]01'!$A$2</c:f>
              <c:strCache>
                <c:ptCount val="1"/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10 646,1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delete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2 747,2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50,0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'[для презин.xls]01'!$B$2:$G$2</c:f>
              <c:numCache>
                <c:formatCode>General</c:formatCode>
                <c:ptCount val="6"/>
                <c:pt idx="0" formatCode="#,##0.0">
                  <c:v>15700.1</c:v>
                </c:pt>
                <c:pt idx="1">
                  <c:v>36.6</c:v>
                </c:pt>
                <c:pt idx="2" formatCode="#,##0.0">
                  <c:v>3885.1</c:v>
                </c:pt>
                <c:pt idx="3" formatCode="#,##0.0">
                  <c:v>11.5</c:v>
                </c:pt>
                <c:pt idx="5" formatCode="#,##0.0">
                  <c:v>13590.6</c:v>
                </c:pt>
              </c:numCache>
            </c:numRef>
          </c:val>
        </c:ser>
        <c:ser>
          <c:idx val="2"/>
          <c:order val="1"/>
          <c:tx>
            <c:strRef>
              <c:f>'[для презин.xls]01'!$A$3</c:f>
              <c:strCache>
                <c:ptCount val="1"/>
                <c:pt idx="0">
                  <c:v>01 02</c:v>
                </c:pt>
              </c:strCache>
            </c:strRef>
          </c:tx>
          <c:val>
            <c:numRef>
              <c:f>'[для презин.xls]01'!$B$3:$G$3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 formatCode="@">
                  <c:v>0</c:v>
                </c:pt>
                <c:pt idx="3" formatCode="@">
                  <c:v>0</c:v>
                </c:pt>
                <c:pt idx="4" formatCode="@">
                  <c:v>0</c:v>
                </c:pt>
                <c:pt idx="5" formatCode="@">
                  <c:v>0</c:v>
                </c:pt>
              </c:numCache>
            </c:numRef>
          </c:val>
        </c:ser>
        <c:axId val="66328448"/>
        <c:axId val="66329984"/>
      </c:barChart>
      <c:catAx>
        <c:axId val="66328448"/>
        <c:scaling>
          <c:orientation val="minMax"/>
        </c:scaling>
        <c:delete val="1"/>
        <c:axPos val="b"/>
        <c:tickLblPos val="none"/>
        <c:crossAx val="66329984"/>
        <c:crosses val="autoZero"/>
        <c:auto val="1"/>
        <c:lblAlgn val="ctr"/>
        <c:lblOffset val="100"/>
      </c:catAx>
      <c:valAx>
        <c:axId val="663299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32844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834,0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12 778,6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391294609981048E-2"/>
                  <c:y val="1.6931098428340792E-2"/>
                </c:manualLayout>
              </c:layout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4 568,5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15 830,0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372352"/>
        <c:axId val="66373888"/>
      </c:barChart>
      <c:catAx>
        <c:axId val="66372352"/>
        <c:scaling>
          <c:orientation val="minMax"/>
        </c:scaling>
        <c:delete val="1"/>
        <c:axPos val="b"/>
        <c:tickLblPos val="none"/>
        <c:crossAx val="66373888"/>
        <c:crosses val="autoZero"/>
        <c:auto val="1"/>
        <c:lblAlgn val="ctr"/>
        <c:lblOffset val="100"/>
      </c:catAx>
      <c:valAx>
        <c:axId val="6637388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37235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1 093,7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3.1745809553139037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</a:t>
                    </a:r>
                    <a:r>
                      <a:rPr lang="ru-RU" baseline="0" dirty="0" smtClean="0"/>
                      <a:t> 871,8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3 327,8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11 153,4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'01'!$A$11:$G$11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9588.7000000000007</c:v>
                </c:pt>
                <c:pt idx="3">
                  <c:v>3096.8</c:v>
                </c:pt>
                <c:pt idx="5" formatCode="0.0">
                  <c:v>60</c:v>
                </c:pt>
                <c:pt idx="6">
                  <c:v>7833.3</c:v>
                </c:pt>
              </c:numCache>
            </c:numRef>
          </c:val>
        </c:ser>
        <c:axId val="66287872"/>
        <c:axId val="66336256"/>
      </c:barChart>
      <c:catAx>
        <c:axId val="66287872"/>
        <c:scaling>
          <c:orientation val="minMax"/>
        </c:scaling>
        <c:delete val="1"/>
        <c:axPos val="b"/>
        <c:tickLblPos val="none"/>
        <c:crossAx val="66336256"/>
        <c:crosses val="autoZero"/>
        <c:auto val="1"/>
        <c:lblAlgn val="ctr"/>
        <c:lblOffset val="100"/>
      </c:catAx>
      <c:valAx>
        <c:axId val="6633625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28787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1 093,7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3.174580955313905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10 130,3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3 328,6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12 752,6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'01'!$A$11:$G$11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9588.7000000000007</c:v>
                </c:pt>
                <c:pt idx="3">
                  <c:v>3096.8</c:v>
                </c:pt>
                <c:pt idx="5" formatCode="0.0">
                  <c:v>60</c:v>
                </c:pt>
                <c:pt idx="6">
                  <c:v>7833.3</c:v>
                </c:pt>
              </c:numCache>
            </c:numRef>
          </c:val>
        </c:ser>
        <c:axId val="66394752"/>
        <c:axId val="66433408"/>
      </c:barChart>
      <c:catAx>
        <c:axId val="66394752"/>
        <c:scaling>
          <c:orientation val="minMax"/>
        </c:scaling>
        <c:delete val="1"/>
        <c:axPos val="b"/>
        <c:tickLblPos val="none"/>
        <c:crossAx val="66433408"/>
        <c:crosses val="autoZero"/>
        <c:auto val="1"/>
        <c:lblAlgn val="ctr"/>
        <c:lblOffset val="100"/>
      </c:catAx>
      <c:valAx>
        <c:axId val="6643340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39475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0</a:t>
                    </a:r>
                    <a:r>
                      <a:rPr lang="ru-RU" smtClean="0"/>
                      <a:t>93,7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10 341,0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391294609981048E-2"/>
                  <c:y val="1.693109842834079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3</a:t>
                    </a:r>
                    <a:r>
                      <a:rPr lang="ru-RU" baseline="0" smtClean="0"/>
                      <a:t> 329,5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12 843,6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467328"/>
        <c:axId val="66468864"/>
      </c:barChart>
      <c:catAx>
        <c:axId val="66467328"/>
        <c:scaling>
          <c:orientation val="minMax"/>
        </c:scaling>
        <c:delete val="1"/>
        <c:axPos val="b"/>
        <c:tickLblPos val="none"/>
        <c:crossAx val="66468864"/>
        <c:crosses val="autoZero"/>
        <c:auto val="1"/>
        <c:lblAlgn val="ctr"/>
        <c:lblOffset val="100"/>
      </c:catAx>
      <c:valAx>
        <c:axId val="6646886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467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66538496"/>
        <c:axId val="66544384"/>
      </c:barChart>
      <c:catAx>
        <c:axId val="66538496"/>
        <c:scaling>
          <c:orientation val="minMax"/>
        </c:scaling>
        <c:delete val="1"/>
        <c:axPos val="b"/>
        <c:tickLblPos val="none"/>
        <c:crossAx val="66544384"/>
        <c:crosses val="autoZero"/>
        <c:auto val="1"/>
        <c:lblAlgn val="ctr"/>
        <c:lblOffset val="100"/>
      </c:catAx>
      <c:valAx>
        <c:axId val="665443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384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1 409,0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1 080,8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876.9</c:v>
                </c:pt>
                <c:pt idx="1">
                  <c:v>971.2</c:v>
                </c:pt>
              </c:numCache>
            </c:numRef>
          </c:val>
        </c:ser>
        <c:axId val="66580480"/>
        <c:axId val="66582016"/>
      </c:barChart>
      <c:catAx>
        <c:axId val="66580480"/>
        <c:scaling>
          <c:orientation val="minMax"/>
        </c:scaling>
        <c:delete val="1"/>
        <c:axPos val="b"/>
        <c:tickLblPos val="none"/>
        <c:crossAx val="66582016"/>
        <c:crosses val="autoZero"/>
        <c:auto val="1"/>
        <c:lblAlgn val="ctr"/>
        <c:lblOffset val="100"/>
      </c:catAx>
      <c:valAx>
        <c:axId val="6658201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8048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888,0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4.678329828883652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828,5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622592"/>
        <c:axId val="66624128"/>
      </c:barChart>
      <c:catAx>
        <c:axId val="66622592"/>
        <c:scaling>
          <c:orientation val="minMax"/>
        </c:scaling>
        <c:delete val="1"/>
        <c:axPos val="b"/>
        <c:tickLblPos val="none"/>
        <c:crossAx val="66624128"/>
        <c:crosses val="autoZero"/>
        <c:auto val="1"/>
        <c:lblAlgn val="ctr"/>
        <c:lblOffset val="100"/>
      </c:catAx>
      <c:valAx>
        <c:axId val="666241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225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1 235,1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825,7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939.1</c:v>
                </c:pt>
                <c:pt idx="1">
                  <c:v>777.3</c:v>
                </c:pt>
              </c:numCache>
            </c:numRef>
          </c:val>
        </c:ser>
        <c:axId val="66639744"/>
        <c:axId val="66641280"/>
      </c:barChart>
      <c:catAx>
        <c:axId val="66639744"/>
        <c:scaling>
          <c:orientation val="minMax"/>
        </c:scaling>
        <c:delete val="1"/>
        <c:axPos val="b"/>
        <c:tickLblPos val="none"/>
        <c:crossAx val="66641280"/>
        <c:crosses val="autoZero"/>
        <c:auto val="1"/>
        <c:lblAlgn val="ctr"/>
        <c:lblOffset val="100"/>
      </c:catAx>
      <c:valAx>
        <c:axId val="666412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397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974,2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827,1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689664"/>
        <c:axId val="66691456"/>
      </c:barChart>
      <c:catAx>
        <c:axId val="66689664"/>
        <c:scaling>
          <c:orientation val="minMax"/>
        </c:scaling>
        <c:delete val="1"/>
        <c:axPos val="b"/>
        <c:tickLblPos val="none"/>
        <c:crossAx val="66691456"/>
        <c:crosses val="autoZero"/>
        <c:auto val="1"/>
        <c:lblAlgn val="ctr"/>
        <c:lblOffset val="100"/>
      </c:catAx>
      <c:valAx>
        <c:axId val="6669145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896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1294.7</c:v>
                </c:pt>
                <c:pt idx="1">
                  <c:v>3427.3</c:v>
                </c:pt>
              </c:numCache>
            </c:numRef>
          </c:val>
        </c:ser>
        <c:axId val="66740608"/>
        <c:axId val="66742144"/>
      </c:barChart>
      <c:catAx>
        <c:axId val="66740608"/>
        <c:scaling>
          <c:orientation val="minMax"/>
        </c:scaling>
        <c:delete val="1"/>
        <c:axPos val="b"/>
        <c:tickLblPos val="none"/>
        <c:crossAx val="66742144"/>
        <c:crosses val="autoZero"/>
        <c:auto val="1"/>
        <c:lblAlgn val="ctr"/>
        <c:lblOffset val="100"/>
      </c:catAx>
      <c:valAx>
        <c:axId val="6674214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74060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561,9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5 918,4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6774144"/>
        <c:axId val="66775680"/>
      </c:barChart>
      <c:catAx>
        <c:axId val="66774144"/>
        <c:scaling>
          <c:orientation val="minMax"/>
        </c:scaling>
        <c:delete val="1"/>
        <c:axPos val="b"/>
        <c:tickLblPos val="none"/>
        <c:crossAx val="66775680"/>
        <c:crosses val="autoZero"/>
        <c:auto val="1"/>
        <c:lblAlgn val="ctr"/>
        <c:lblOffset val="100"/>
      </c:catAx>
      <c:valAx>
        <c:axId val="667756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7741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1 697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4 291</a:t>
                    </a:r>
                    <a:r>
                      <a:rPr lang="ru-RU" smtClean="0"/>
                      <a:t>,</a:t>
                    </a:r>
                    <a:r>
                      <a:rPr lang="en-US" smtClean="0"/>
                      <a:t>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6832256"/>
        <c:axId val="66833792"/>
      </c:barChart>
      <c:catAx>
        <c:axId val="66832256"/>
        <c:scaling>
          <c:orientation val="minMax"/>
        </c:scaling>
        <c:delete val="1"/>
        <c:axPos val="b"/>
        <c:tickLblPos val="none"/>
        <c:crossAx val="66833792"/>
        <c:crosses val="autoZero"/>
        <c:auto val="1"/>
        <c:lblAlgn val="ctr"/>
        <c:lblOffset val="100"/>
      </c:catAx>
      <c:valAx>
        <c:axId val="6683379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322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mtClean="0"/>
                      <a:t>1 763,8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6 742,6</a:t>
                    </a:r>
                    <a:endParaRPr lang="en-US" b="1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1526.3</c:v>
                </c:pt>
                <c:pt idx="1">
                  <c:v>4227.8</c:v>
                </c:pt>
              </c:numCache>
            </c:numRef>
          </c:val>
        </c:ser>
        <c:axId val="66923520"/>
        <c:axId val="66941696"/>
      </c:barChart>
      <c:catAx>
        <c:axId val="66923520"/>
        <c:scaling>
          <c:orientation val="minMax"/>
        </c:scaling>
        <c:delete val="1"/>
        <c:axPos val="b"/>
        <c:tickLblPos val="none"/>
        <c:crossAx val="66941696"/>
        <c:crosses val="autoZero"/>
        <c:auto val="1"/>
        <c:lblAlgn val="ctr"/>
        <c:lblOffset val="100"/>
      </c:catAx>
      <c:valAx>
        <c:axId val="6694169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2352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1 762,0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aseline="0" smtClean="0"/>
                      <a:t> 9 701,4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1967.3</c:v>
                </c:pt>
                <c:pt idx="1">
                  <c:v>4227.8</c:v>
                </c:pt>
              </c:numCache>
            </c:numRef>
          </c:val>
        </c:ser>
        <c:axId val="67051520"/>
        <c:axId val="67053056"/>
      </c:barChart>
      <c:catAx>
        <c:axId val="67051520"/>
        <c:scaling>
          <c:orientation val="minMax"/>
        </c:scaling>
        <c:delete val="1"/>
        <c:axPos val="b"/>
        <c:tickLblPos val="none"/>
        <c:crossAx val="67053056"/>
        <c:crosses val="autoZero"/>
        <c:auto val="1"/>
        <c:lblAlgn val="ctr"/>
        <c:lblOffset val="100"/>
      </c:catAx>
      <c:valAx>
        <c:axId val="6705305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5152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'07'!$A$5:$E$5</c:f>
              <c:numCache>
                <c:formatCode>#,##0.0</c:formatCode>
                <c:ptCount val="5"/>
                <c:pt idx="0">
                  <c:v>15130.3</c:v>
                </c:pt>
                <c:pt idx="1">
                  <c:v>98846.399999999994</c:v>
                </c:pt>
                <c:pt idx="3">
                  <c:v>88.1</c:v>
                </c:pt>
                <c:pt idx="4">
                  <c:v>738.6</c:v>
                </c:pt>
              </c:numCache>
            </c:numRef>
          </c:val>
        </c:ser>
        <c:axId val="67082496"/>
        <c:axId val="67104768"/>
      </c:barChart>
      <c:catAx>
        <c:axId val="67082496"/>
        <c:scaling>
          <c:orientation val="minMax"/>
        </c:scaling>
        <c:delete val="1"/>
        <c:axPos val="b"/>
        <c:tickLblPos val="none"/>
        <c:crossAx val="67104768"/>
        <c:crosses val="autoZero"/>
        <c:auto val="1"/>
        <c:lblAlgn val="ctr"/>
        <c:lblOffset val="100"/>
      </c:catAx>
      <c:valAx>
        <c:axId val="671047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824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24 783,8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94 923,9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13 193,2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582,9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899,6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18665.099999999919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108224"/>
        <c:axId val="67028096"/>
      </c:barChart>
      <c:catAx>
        <c:axId val="67108224"/>
        <c:scaling>
          <c:orientation val="minMax"/>
        </c:scaling>
        <c:delete val="1"/>
        <c:axPos val="b"/>
        <c:tickLblPos val="none"/>
        <c:crossAx val="67028096"/>
        <c:crosses val="autoZero"/>
        <c:auto val="1"/>
        <c:lblAlgn val="ctr"/>
        <c:lblOffset val="100"/>
      </c:catAx>
      <c:valAx>
        <c:axId val="6702809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0822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19 682,6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71</a:t>
                    </a:r>
                    <a:r>
                      <a:rPr lang="ru-RU" baseline="0" smtClean="0"/>
                      <a:t> 746,7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13 443,5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123,7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18665.099999999929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170304"/>
        <c:axId val="67171840"/>
      </c:barChart>
      <c:catAx>
        <c:axId val="67170304"/>
        <c:scaling>
          <c:orientation val="minMax"/>
        </c:scaling>
        <c:delete val="1"/>
        <c:axPos val="b"/>
        <c:tickLblPos val="none"/>
        <c:crossAx val="67171840"/>
        <c:crosses val="autoZero"/>
        <c:auto val="1"/>
        <c:lblAlgn val="ctr"/>
        <c:lblOffset val="100"/>
      </c:catAx>
      <c:valAx>
        <c:axId val="6717184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703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13 649,8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73 369,3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13 972,2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128,5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'07'!$A$11:$E$11</c:f>
              <c:numCache>
                <c:formatCode>#,##0.0</c:formatCode>
                <c:ptCount val="5"/>
                <c:pt idx="0">
                  <c:v>19600.7</c:v>
                </c:pt>
                <c:pt idx="1">
                  <c:v>90078.399999999994</c:v>
                </c:pt>
                <c:pt idx="2">
                  <c:v>14122.7</c:v>
                </c:pt>
                <c:pt idx="3">
                  <c:v>97.5</c:v>
                </c:pt>
                <c:pt idx="4">
                  <c:v>824</c:v>
                </c:pt>
              </c:numCache>
            </c:numRef>
          </c:val>
        </c:ser>
        <c:axId val="67200128"/>
        <c:axId val="67201664"/>
      </c:barChart>
      <c:catAx>
        <c:axId val="67200128"/>
        <c:scaling>
          <c:orientation val="minMax"/>
        </c:scaling>
        <c:delete val="1"/>
        <c:axPos val="b"/>
        <c:tickLblPos val="none"/>
        <c:crossAx val="67201664"/>
        <c:crosses val="autoZero"/>
        <c:auto val="1"/>
        <c:lblAlgn val="ctr"/>
        <c:lblOffset val="100"/>
      </c:catAx>
      <c:valAx>
        <c:axId val="672016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001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16 212,9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72 275,7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14 506,3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133,3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'07'!$A$14:$E$14</c:f>
              <c:numCache>
                <c:formatCode>#,##0.0</c:formatCode>
                <c:ptCount val="5"/>
                <c:pt idx="0">
                  <c:v>20014.099999999929</c:v>
                </c:pt>
                <c:pt idx="1">
                  <c:v>94409.9</c:v>
                </c:pt>
                <c:pt idx="2">
                  <c:v>14925</c:v>
                </c:pt>
                <c:pt idx="3">
                  <c:v>101.3</c:v>
                </c:pt>
                <c:pt idx="4">
                  <c:v>824</c:v>
                </c:pt>
              </c:numCache>
            </c:numRef>
          </c:val>
        </c:ser>
        <c:axId val="67307776"/>
        <c:axId val="67342336"/>
      </c:barChart>
      <c:catAx>
        <c:axId val="67307776"/>
        <c:scaling>
          <c:orientation val="minMax"/>
        </c:scaling>
        <c:delete val="1"/>
        <c:axPos val="b"/>
        <c:tickLblPos val="none"/>
        <c:crossAx val="67342336"/>
        <c:crosses val="autoZero"/>
        <c:auto val="1"/>
        <c:lblAlgn val="ctr"/>
        <c:lblOffset val="100"/>
      </c:catAx>
      <c:valAx>
        <c:axId val="673423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30777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248896"/>
        <c:axId val="67250432"/>
      </c:barChart>
      <c:catAx>
        <c:axId val="67248896"/>
        <c:scaling>
          <c:orientation val="minMax"/>
        </c:scaling>
        <c:delete val="1"/>
        <c:axPos val="b"/>
        <c:tickLblPos val="none"/>
        <c:crossAx val="67250432"/>
        <c:crosses val="autoZero"/>
        <c:auto val="1"/>
        <c:lblAlgn val="ctr"/>
        <c:lblOffset val="100"/>
      </c:catAx>
      <c:valAx>
        <c:axId val="6725043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48896"/>
        <c:crosses val="autoZero"/>
        <c:crossBetween val="between"/>
      </c:valAx>
    </c:plotArea>
    <c:plotVisOnly val="1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53 703</a:t>
                    </a:r>
                    <a:r>
                      <a:rPr lang="ru-RU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2 182,4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295488"/>
        <c:axId val="67436544"/>
      </c:barChart>
      <c:catAx>
        <c:axId val="67295488"/>
        <c:scaling>
          <c:orientation val="minMax"/>
        </c:scaling>
        <c:delete val="1"/>
        <c:axPos val="b"/>
        <c:tickLblPos val="none"/>
        <c:crossAx val="67436544"/>
        <c:crosses val="autoZero"/>
        <c:auto val="1"/>
        <c:lblAlgn val="ctr"/>
        <c:lblOffset val="100"/>
      </c:catAx>
      <c:valAx>
        <c:axId val="6743654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295488"/>
        <c:crosses val="autoZero"/>
        <c:crossBetween val="between"/>
      </c:valAx>
    </c:plotArea>
    <c:plotVisOnly val="1"/>
  </c:chart>
  <c:externalData r:id="rId1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2"/>
          <c:order val="2"/>
          <c:val>
            <c:numRef>
              <c:f>'08'!$A$7:$B$7</c:f>
            </c:numRef>
          </c:val>
        </c:ser>
        <c:ser>
          <c:idx val="3"/>
          <c:order val="3"/>
          <c:val>
            <c:numRef>
              <c:f>'08'!$A$8:$B$8</c:f>
            </c:numRef>
          </c:val>
        </c:ser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14 831,5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3 291,1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522944"/>
        <c:axId val="67524480"/>
      </c:barChart>
      <c:catAx>
        <c:axId val="67522944"/>
        <c:scaling>
          <c:orientation val="minMax"/>
        </c:scaling>
        <c:delete val="1"/>
        <c:axPos val="b"/>
        <c:tickLblPos val="none"/>
        <c:crossAx val="67524480"/>
        <c:crosses val="autoZero"/>
        <c:auto val="1"/>
        <c:lblAlgn val="ctr"/>
        <c:lblOffset val="100"/>
      </c:catAx>
      <c:valAx>
        <c:axId val="675244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22944"/>
        <c:crosses val="autoZero"/>
        <c:crossBetween val="between"/>
      </c:valAx>
      <c:spPr>
        <a:noFill/>
        <a:ln w="25400">
          <a:noFill/>
        </a:ln>
      </c:spPr>
    </c:plotArea>
    <c:plotVisOnly val="1"/>
  </c:chart>
  <c:externalData r:id="rId1"/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'08'!$A$10:$B$10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15 709,3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</a:t>
                    </a:r>
                    <a:r>
                      <a:rPr lang="ru-RU" baseline="0" smtClean="0"/>
                      <a:t> 291,4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'08'!$A$11:$B$11</c:f>
              <c:numCache>
                <c:formatCode>General</c:formatCode>
                <c:ptCount val="2"/>
                <c:pt idx="0" formatCode="#,##0.0">
                  <c:v>10767.6</c:v>
                </c:pt>
                <c:pt idx="1">
                  <c:v>2054.1</c:v>
                </c:pt>
              </c:numCache>
            </c:numRef>
          </c:val>
        </c:ser>
        <c:axId val="67550208"/>
        <c:axId val="67715840"/>
      </c:barChart>
      <c:catAx>
        <c:axId val="67550208"/>
        <c:scaling>
          <c:orientation val="minMax"/>
        </c:scaling>
        <c:delete val="1"/>
        <c:axPos val="b"/>
        <c:tickLblPos val="none"/>
        <c:crossAx val="67715840"/>
        <c:crosses val="autoZero"/>
        <c:auto val="1"/>
        <c:lblAlgn val="ctr"/>
        <c:lblOffset val="100"/>
      </c:catAx>
      <c:valAx>
        <c:axId val="6771584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50208"/>
        <c:crosses val="autoZero"/>
        <c:crossBetween val="between"/>
      </c:valAx>
    </c:plotArea>
    <c:plotVisOnly val="1"/>
  </c:chart>
  <c:externalData r:id="rId1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'08'!$A$13:$B$13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16 583,5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3 291,7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'08'!$A$14:$B$14</c:f>
              <c:numCache>
                <c:formatCode>General</c:formatCode>
                <c:ptCount val="2"/>
                <c:pt idx="0" formatCode="#,##0.0">
                  <c:v>11245.8</c:v>
                </c:pt>
                <c:pt idx="1">
                  <c:v>2054.5</c:v>
                </c:pt>
              </c:numCache>
            </c:numRef>
          </c:val>
        </c:ser>
        <c:axId val="67752704"/>
        <c:axId val="67754240"/>
      </c:barChart>
      <c:catAx>
        <c:axId val="67752704"/>
        <c:scaling>
          <c:orientation val="minMax"/>
        </c:scaling>
        <c:delete val="1"/>
        <c:axPos val="b"/>
        <c:tickLblPos val="none"/>
        <c:crossAx val="67754240"/>
        <c:crosses val="autoZero"/>
        <c:auto val="1"/>
        <c:lblAlgn val="ctr"/>
        <c:lblOffset val="100"/>
      </c:catAx>
      <c:valAx>
        <c:axId val="6775424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752704"/>
        <c:crosses val="autoZero"/>
        <c:crossBetween val="between"/>
      </c:valAx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1 456,8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3 402,3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7 228,6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7598592"/>
        <c:axId val="67604480"/>
      </c:barChart>
      <c:catAx>
        <c:axId val="67598592"/>
        <c:scaling>
          <c:orientation val="minMax"/>
        </c:scaling>
        <c:delete val="1"/>
        <c:axPos val="b"/>
        <c:numFmt formatCode="#,##0.0" sourceLinked="1"/>
        <c:tickLblPos val="none"/>
        <c:crossAx val="67604480"/>
        <c:crosses val="autoZero"/>
        <c:auto val="1"/>
        <c:lblAlgn val="ctr"/>
        <c:lblOffset val="100"/>
      </c:catAx>
      <c:valAx>
        <c:axId val="676044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985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7379584"/>
        <c:axId val="67381120"/>
      </c:barChart>
      <c:catAx>
        <c:axId val="67379584"/>
        <c:scaling>
          <c:orientation val="minMax"/>
        </c:scaling>
        <c:delete val="1"/>
        <c:axPos val="b"/>
        <c:numFmt formatCode="#,##0.0" sourceLinked="1"/>
        <c:tickLblPos val="none"/>
        <c:crossAx val="67381120"/>
        <c:crosses val="autoZero"/>
        <c:auto val="1"/>
        <c:lblAlgn val="ctr"/>
        <c:lblOffset val="100"/>
      </c:catAx>
      <c:valAx>
        <c:axId val="673811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37958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1 693,4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1675.3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550,3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520.29999999999995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7 013,1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8254.2000000000007</c:v>
                </c:pt>
              </c:numCache>
            </c:numRef>
          </c:val>
        </c:ser>
        <c:axId val="67772800"/>
        <c:axId val="67774336"/>
      </c:barChart>
      <c:catAx>
        <c:axId val="67772800"/>
        <c:scaling>
          <c:orientation val="minMax"/>
        </c:scaling>
        <c:delete val="1"/>
        <c:axPos val="b"/>
        <c:tickLblPos val="none"/>
        <c:crossAx val="67774336"/>
        <c:crosses val="autoZero"/>
        <c:auto val="1"/>
        <c:lblAlgn val="ctr"/>
        <c:lblOffset val="100"/>
      </c:catAx>
      <c:valAx>
        <c:axId val="677743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77280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-1.761749653230413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1 788,2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1703.8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570,3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540.29999999999995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7 254,6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7152.5</c:v>
                </c:pt>
              </c:numCache>
            </c:numRef>
          </c:val>
        </c:ser>
        <c:axId val="67850240"/>
        <c:axId val="67851776"/>
      </c:barChart>
      <c:catAx>
        <c:axId val="67850240"/>
        <c:scaling>
          <c:orientation val="minMax"/>
        </c:scaling>
        <c:delete val="1"/>
        <c:axPos val="b"/>
        <c:tickLblPos val="none"/>
        <c:crossAx val="67851776"/>
        <c:crosses val="autoZero"/>
        <c:auto val="1"/>
        <c:lblAlgn val="ctr"/>
        <c:lblOffset val="100"/>
      </c:catAx>
      <c:valAx>
        <c:axId val="6785177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8502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1 943,6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1737.3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590,3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560.29999999999995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7 254,6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7104.9</c:v>
                </c:pt>
              </c:numCache>
            </c:numRef>
          </c:val>
        </c:ser>
        <c:axId val="67873792"/>
        <c:axId val="67879680"/>
      </c:barChart>
      <c:catAx>
        <c:axId val="67873792"/>
        <c:scaling>
          <c:orientation val="minMax"/>
        </c:scaling>
        <c:delete val="1"/>
        <c:axPos val="b"/>
        <c:tickLblPos val="none"/>
        <c:crossAx val="67879680"/>
        <c:crosses val="autoZero"/>
        <c:auto val="1"/>
        <c:lblAlgn val="ctr"/>
        <c:lblOffset val="100"/>
      </c:catAx>
      <c:valAx>
        <c:axId val="678796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8737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97.4</c:v>
                </c:pt>
                <c:pt idx="1">
                  <c:v>128.30000000000001</c:v>
                </c:pt>
                <c:pt idx="2">
                  <c:v>104.6</c:v>
                </c:pt>
                <c:pt idx="3">
                  <c:v>108.7</c:v>
                </c:pt>
                <c:pt idx="4">
                  <c:v>112.8</c:v>
                </c:pt>
              </c:numCache>
            </c:numRef>
          </c:val>
        </c:ser>
        <c:axId val="67941888"/>
        <c:axId val="67943424"/>
      </c:barChart>
      <c:catAx>
        <c:axId val="6794188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943424"/>
        <c:crosses val="autoZero"/>
        <c:auto val="1"/>
        <c:lblAlgn val="ctr"/>
        <c:lblOffset val="100"/>
      </c:catAx>
      <c:valAx>
        <c:axId val="6794342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941888"/>
        <c:crosses val="autoZero"/>
        <c:crossBetween val="between"/>
      </c:valAx>
    </c:plotArea>
    <c:plotVisOnly val="1"/>
    <c:dispBlanksAs val="gap"/>
  </c:chart>
  <c:externalData r:id="rId1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095423512204611E-3"/>
          <c:y val="3.8194277365365854E-2"/>
          <c:w val="0.96476501137885906"/>
          <c:h val="0.92361144526926831"/>
        </c:manualLayout>
      </c:layout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'12'!$A$1:$E$1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1500</c:v>
                </c:pt>
                <c:pt idx="3" formatCode="#,##0.0">
                  <c:v>1500</c:v>
                </c:pt>
                <c:pt idx="4" formatCode="#,##0.0">
                  <c:v>1500</c:v>
                </c:pt>
              </c:numCache>
            </c:numRef>
          </c:val>
        </c:ser>
        <c:axId val="67954560"/>
        <c:axId val="67956096"/>
      </c:barChart>
      <c:catAx>
        <c:axId val="67954560"/>
        <c:scaling>
          <c:orientation val="minMax"/>
        </c:scaling>
        <c:delete val="1"/>
        <c:axPos val="b"/>
        <c:numFmt formatCode="General" sourceLinked="1"/>
        <c:majorTickMark val="cross"/>
        <c:tickLblPos val="none"/>
        <c:crossAx val="67956096"/>
        <c:crosses val="autoZero"/>
        <c:auto val="1"/>
        <c:lblAlgn val="ctr"/>
        <c:lblOffset val="100"/>
      </c:catAx>
      <c:valAx>
        <c:axId val="6795609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95456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095423512204663E-3"/>
          <c:y val="3.8194277365365854E-2"/>
          <c:w val="0.9647650113788595"/>
          <c:h val="0.92361144526926831"/>
        </c:manualLayout>
      </c:layout>
      <c:barChart>
        <c:barDir val="col"/>
        <c:grouping val="clustered"/>
        <c:ser>
          <c:idx val="0"/>
          <c:order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100</a:t>
                    </a:r>
                    <a:r>
                      <a:rPr lang="en-US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r>
                      <a:rPr lang="en-US" smtClean="0"/>
                      <a:t>00,0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100,0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'12'!$A$1:$E$1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1500</c:v>
                </c:pt>
                <c:pt idx="3" formatCode="#,##0.0">
                  <c:v>1500</c:v>
                </c:pt>
                <c:pt idx="4" formatCode="#,##0.0">
                  <c:v>1500</c:v>
                </c:pt>
              </c:numCache>
            </c:numRef>
          </c:val>
        </c:ser>
        <c:axId val="68004480"/>
        <c:axId val="68096384"/>
      </c:barChart>
      <c:catAx>
        <c:axId val="68004480"/>
        <c:scaling>
          <c:orientation val="minMax"/>
        </c:scaling>
        <c:delete val="1"/>
        <c:axPos val="b"/>
        <c:numFmt formatCode="General" sourceLinked="1"/>
        <c:majorTickMark val="cross"/>
        <c:tickLblPos val="none"/>
        <c:crossAx val="68096384"/>
        <c:crosses val="autoZero"/>
        <c:auto val="1"/>
        <c:lblAlgn val="ctr"/>
        <c:lblOffset val="100"/>
      </c:catAx>
      <c:valAx>
        <c:axId val="680963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00448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2017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20507.7</c:v>
                </c:pt>
                <c:pt idx="1">
                  <c:v>4008.8</c:v>
                </c:pt>
                <c:pt idx="2">
                  <c:v>11642.2</c:v>
                </c:pt>
                <c:pt idx="3">
                  <c:v>1106.8</c:v>
                </c:pt>
                <c:pt idx="4">
                  <c:v>2472.6999999999998</c:v>
                </c:pt>
                <c:pt idx="5">
                  <c:v>125355.1</c:v>
                </c:pt>
                <c:pt idx="6" formatCode="0.0">
                  <c:v>120</c:v>
                </c:pt>
                <c:pt idx="7">
                  <c:v>378.5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 formatCode="0.0">
                  <c:v>31244.7</c:v>
                </c:pt>
                <c:pt idx="1">
                  <c:v>6291.9</c:v>
                </c:pt>
                <c:pt idx="2">
                  <c:v>11601.3</c:v>
                </c:pt>
                <c:pt idx="3">
                  <c:v>49483</c:v>
                </c:pt>
                <c:pt idx="4">
                  <c:v>3213.5</c:v>
                </c:pt>
                <c:pt idx="5">
                  <c:v>149833.79999999999</c:v>
                </c:pt>
                <c:pt idx="6" formatCode="0.0">
                  <c:v>81.900000000000006</c:v>
                </c:pt>
                <c:pt idx="7">
                  <c:v>619.20000000000005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0.0</c:formatCode>
                <c:ptCount val="8"/>
                <c:pt idx="0" formatCode="General">
                  <c:v>27279.9</c:v>
                </c:pt>
                <c:pt idx="1">
                  <c:v>2960</c:v>
                </c:pt>
                <c:pt idx="2" formatCode="General">
                  <c:v>10650.8</c:v>
                </c:pt>
                <c:pt idx="3">
                  <c:v>0</c:v>
                </c:pt>
                <c:pt idx="4">
                  <c:v>4300.2</c:v>
                </c:pt>
                <c:pt idx="5" formatCode="General">
                  <c:v>115795.8</c:v>
                </c:pt>
                <c:pt idx="6">
                  <c:v>100</c:v>
                </c:pt>
                <c:pt idx="7" formatCode="General">
                  <c:v>380.4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dLbl>
              <c:idx val="3"/>
              <c:delete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0.0</c:formatCode>
                <c:ptCount val="8"/>
                <c:pt idx="0" formatCode="General">
                  <c:v>27035.9</c:v>
                </c:pt>
                <c:pt idx="1">
                  <c:v>4796.5</c:v>
                </c:pt>
                <c:pt idx="2" formatCode="General">
                  <c:v>11081.2</c:v>
                </c:pt>
                <c:pt idx="3">
                  <c:v>0</c:v>
                </c:pt>
                <c:pt idx="4">
                  <c:v>6750.8</c:v>
                </c:pt>
                <c:pt idx="5" formatCode="General">
                  <c:v>119799.8</c:v>
                </c:pt>
                <c:pt idx="6">
                  <c:v>100</c:v>
                </c:pt>
                <c:pt idx="7" formatCode="General">
                  <c:v>380.4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26966.3</c:v>
                </c:pt>
                <c:pt idx="1">
                  <c:v>5077.8</c:v>
                </c:pt>
                <c:pt idx="2">
                  <c:v>11262.8</c:v>
                </c:pt>
                <c:pt idx="3" formatCode="0.0">
                  <c:v>0</c:v>
                </c:pt>
                <c:pt idx="4" formatCode="0.0">
                  <c:v>9709.6</c:v>
                </c:pt>
                <c:pt idx="5">
                  <c:v>122685.6</c:v>
                </c:pt>
                <c:pt idx="6" formatCode="0.0">
                  <c:v>100</c:v>
                </c:pt>
                <c:pt idx="7">
                  <c:v>380.4</c:v>
                </c:pt>
              </c:numCache>
            </c:numRef>
          </c:val>
        </c:ser>
        <c:marker val="1"/>
        <c:axId val="68068096"/>
        <c:axId val="68069632"/>
      </c:lineChart>
      <c:catAx>
        <c:axId val="680680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069632"/>
        <c:crosses val="autoZero"/>
        <c:auto val="1"/>
        <c:lblAlgn val="ctr"/>
        <c:lblOffset val="100"/>
      </c:catAx>
      <c:valAx>
        <c:axId val="68069632"/>
        <c:scaling>
          <c:orientation val="minMax"/>
        </c:scaling>
        <c:delete val="1"/>
        <c:axPos val="l"/>
        <c:majorGridlines/>
        <c:numFmt formatCode="0%" sourceLinked="1"/>
        <c:tickLblPos val="none"/>
        <c:crossAx val="68068096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0.02609</cdr:x>
      <cdr:y>0.88571</cdr:y>
    </cdr:from>
    <cdr:to>
      <cdr:x>0.95682</cdr:x>
      <cdr:y>0.97143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" y="2214578"/>
          <a:ext cx="764631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01 0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6                           01 11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0.03478</cdr:x>
      <cdr:y>0.79085</cdr:y>
    </cdr:from>
    <cdr:to>
      <cdr:x>0.95682</cdr:x>
      <cdr:y>0.98039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85752" y="1977386"/>
          <a:ext cx="7574878" cy="4739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0.04836</cdr:x>
      <cdr:y>0.85714</cdr:y>
    </cdr:from>
    <cdr:to>
      <cdr:x>0.97391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7295" y="1285884"/>
          <a:ext cx="760376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0.13629</cdr:x>
      <cdr:y>0.80667</cdr:y>
    </cdr:from>
    <cdr:to>
      <cdr:x>0.9046</cdr:x>
      <cdr:y>0.95333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2000" y="1152530"/>
          <a:ext cx="4295777" cy="2095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0.1709</cdr:x>
      <cdr:y>0.80128</cdr:y>
    </cdr:from>
    <cdr:to>
      <cdr:x>0.83587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2025" y="1190622"/>
          <a:ext cx="3743317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0.21549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1123954"/>
          <a:ext cx="3524228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0.20033</cdr:x>
      <cdr:y>0.78205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0" y="1162051"/>
          <a:ext cx="3556771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0.21549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1123954"/>
          <a:ext cx="3524228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0.20721</cdr:x>
      <cdr:y>0.85185</cdr:y>
    </cdr:from>
    <cdr:to>
      <cdr:x>0.79279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643074"/>
          <a:ext cx="464347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04 05                                                                                               04 09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0.20175</cdr:x>
      <cdr:y>0.81757</cdr:y>
    </cdr:from>
    <cdr:to>
      <cdr:x>0.87146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152528"/>
          <a:ext cx="5454037" cy="2047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0.21429</cdr:x>
      <cdr:y>0.78846</cdr:y>
    </cdr:from>
    <cdr:to>
      <cdr:x>0.8295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3" y="1171573"/>
          <a:ext cx="4922364" cy="2571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0.82692</cdr:y>
    </cdr:from>
    <cdr:to>
      <cdr:x>0.93197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1" y="1228720"/>
          <a:ext cx="7099554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0.06897</cdr:x>
      <cdr:y>0.8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1505" y="1181100"/>
          <a:ext cx="7120394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0707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0.07759</cdr:x>
      <cdr:y>0.84211</cdr:y>
    </cdr:from>
    <cdr:to>
      <cdr:x>0.95756</cdr:x>
      <cdr:y>0.98685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" y="1219206"/>
          <a:ext cx="7292174" cy="209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07 03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0.42857</cdr:x>
      <cdr:y>0.83516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24" y="2000264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08 01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0.18584</cdr:x>
      <cdr:y>0.80952</cdr:y>
    </cdr:from>
    <cdr:to>
      <cdr:x>0.80338</cdr:x>
      <cdr:y>0.95638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00198" y="1214446"/>
          <a:ext cx="4985083" cy="220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0.80952</cdr:y>
    </cdr:from>
    <cdr:to>
      <cdr:x>0.78793</cdr:x>
      <cdr:y>0.95238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214448"/>
          <a:ext cx="4962099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8" y="1211468"/>
          <a:ext cx="5327164" cy="1982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0.24324</cdr:x>
      <cdr:y>0.09766</cdr:y>
    </cdr:from>
    <cdr:to>
      <cdr:x>0.32432</cdr:x>
      <cdr:y>0.95703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928826" y="357190"/>
          <a:ext cx="642942" cy="3143272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0.24324</cdr:x>
      <cdr:y>0</cdr:y>
    </cdr:from>
    <cdr:to>
      <cdr:x>0.32432</cdr:x>
      <cdr:y>0.07813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28826" y="0"/>
          <a:ext cx="64294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0.24324</cdr:x>
      <cdr:y>0</cdr:y>
    </cdr:from>
    <cdr:to>
      <cdr:x>0.32432</cdr:x>
      <cdr:y>0.07813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28826" y="0"/>
          <a:ext cx="64294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0.05405</cdr:x>
      <cdr:y>0</cdr:y>
    </cdr:from>
    <cdr:to>
      <cdr:x>0.12613</cdr:x>
      <cdr:y>0.95918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8628" y="0"/>
          <a:ext cx="571504" cy="335758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0.22523</cdr:x>
      <cdr:y>0.22449</cdr:y>
    </cdr:from>
    <cdr:to>
      <cdr:x>0.30631</cdr:x>
      <cdr:y>0.95918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1785950" y="785818"/>
          <a:ext cx="642942" cy="257176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БЮДЖЕТЕ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2019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-201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гг. и прогноз до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01.10.201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12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204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 и прогноз до 202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36591616"/>
              </p:ext>
            </p:extLst>
          </p:nvPr>
        </p:nvGraphicFramePr>
        <p:xfrm>
          <a:off x="214282" y="1857364"/>
          <a:ext cx="8786872" cy="4831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103284,0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48256,0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50480,0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53713,0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61011,0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413777,5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421655,0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473347,0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521517,0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575644,0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4463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4641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4722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3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26053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27446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484338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516444,9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500440,0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521357,0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530749,0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1003723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1082072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1181973,0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1273521,0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1374809,0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7085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7024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6390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6256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6134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2018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2018 – 2020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2019 – 2021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2020 - 2022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2019 год и на плановый период 2020 и 2021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</p:spPr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сбалансированности и финансовой устойчивости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обеспечение стабильности налоговых поступлений в бюджет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роста собственных доходов;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совершенствование программно-целевого принципа планирования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формирование бюджетных параметров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соблюдение ограничений допустимого уровня дефицита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предельного объема муниципального долга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района, установленных Бюджетным кодексом Российской Федерации;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повышение доступности и качества оказания (выполнения) муниципальных услуг (работ);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8) повышение муниципальными учреждениями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 эффективности их деятельности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уставами;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9) повышение эффективности и качества осуществления государственного финансового контроля и финансового аудита;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10) Совершенствование и развитие межбюджетных отношений;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11) Обеспечение прозрачности и открытости государственных финансов, повышение доступности и понятности информации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Дефицит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01.01.2018 г., тыс. рублей</a:t>
            </a:r>
            <a:endParaRPr lang="ru-RU" sz="2800" b="1" dirty="0" smtClean="0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-214346" y="2071678"/>
          <a:ext cx="5857916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629275" y="2071678"/>
          <a:ext cx="3514725" cy="415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01.10.2018 г., тыс. рублей</a:t>
            </a:r>
            <a:endParaRPr lang="ru-RU" sz="2800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81037" y="1928802"/>
          <a:ext cx="4676781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143504" y="1928802"/>
          <a:ext cx="3643322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год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14348" y="2057400"/>
          <a:ext cx="7858180" cy="34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1538" y="5500702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2017 год                  2018 год                 2019 год               2020 год                     2021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286389"/>
            <a:ext cx="842968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2017 – 2019 гг. -  Решение сессии Совета депутатов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28.12.2016 г. №  29 «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на 2017 год и плановый период 2018 и 2019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26.12.2017 г. №  141)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2018-2020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26.12.2017 г. №  142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27.12.2018 г. №  254)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2019-2021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27.12.2018 г. №  253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плановый период 2020 и 2021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428596" y="1571612"/>
          <a:ext cx="8358246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2017 год                  2018 год                           2019 год               2020 год                     2021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1 370,0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3 480,4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730,0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750,0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00034" y="2214554"/>
          <a:ext cx="792961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2019-2021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161467,1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169944,6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176182,5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125 813,3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203 231,8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116864,9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120889,1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123795,0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428596" y="1857364"/>
          <a:ext cx="8215370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2057400"/>
          <a:ext cx="8072494" cy="4371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28596" y="2071678"/>
          <a:ext cx="8358246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161 467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169 944,6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176 182,5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24 382,6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34 035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25 506,7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27 365,2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27 668,5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1 750,1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2 489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2 060,8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801,3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1 716,5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4 722,0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6 480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989,6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8 506,4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11 463,4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5 297,2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114 803,4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98 817,7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101 941,0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103 949,4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55 885,4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18 122,6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19 000,7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19 875,2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11 459,9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12 087,7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9 256,8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9 613,1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9 788,5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285984" y="457200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428860" y="4714884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786314" y="4786322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214942" y="521495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2017-20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357158" y="1571612"/>
          <a:ext cx="821537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1488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86182" y="2500306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1071546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714348" y="2928934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/>
        </p:nvGraphicFramePr>
        <p:xfrm>
          <a:off x="500034" y="471488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2017-20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642910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643446"/>
          <a:ext cx="7929618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71472" y="4929198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1142984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714348" y="3000372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2017-20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714348" y="2500306"/>
          <a:ext cx="792961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86322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071546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307181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514351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2017-2021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642910" y="2571744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428596" y="5000636"/>
          <a:ext cx="8286808" cy="143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357563" y="571500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357158" y="857232"/>
          <a:ext cx="8286808" cy="143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428596" y="2786058"/>
          <a:ext cx="8286808" cy="147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428596" y="4786322"/>
          <a:ext cx="8286808" cy="144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642910" y="2571744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571472" y="4643446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1"/>
          <p:cNvSpPr txBox="1"/>
          <p:nvPr/>
        </p:nvSpPr>
        <p:spPr>
          <a:xfrm>
            <a:off x="2500298" y="6072206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6500826" y="6143644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928670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928934"/>
          <a:ext cx="807249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857760"/>
          <a:ext cx="821537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2017-2021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4643446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1000108"/>
          <a:ext cx="8072494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857495"/>
          <a:ext cx="7929617" cy="150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786322"/>
          <a:ext cx="7929618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2017-2021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428596" y="2057400"/>
          <a:ext cx="8143932" cy="3943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2017-2021 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42910" y="2071678"/>
          <a:ext cx="7929618" cy="3657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5786" y="5857892"/>
            <a:ext cx="7643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2017 год                   2018 год                         2019 год                     2020 год                    2021 год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0298" y="2071678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onstantia" pitchFamily="18" charset="0"/>
                <a:cs typeface="Times New Roman" pitchFamily="18" charset="0"/>
              </a:rPr>
              <a:t>1 500,0</a:t>
            </a:r>
            <a:endParaRPr lang="ru-RU" dirty="0">
              <a:latin typeface="Constantia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2017-2021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долга», тыс. рублей)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71472" y="2571744"/>
          <a:ext cx="7929618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2910" y="6072206"/>
            <a:ext cx="7643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2017 год                   2018 год                         2019 год                     2020 год                    2021 год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224" y="214311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+mn-lt"/>
              </a:rPr>
              <a:t>120,0</a:t>
            </a:r>
            <a:endParaRPr lang="ru-RU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5984" y="2857496"/>
            <a:ext cx="714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+mn-lt"/>
              </a:rPr>
              <a:t>82,0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2019 – 2021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357298"/>
          <a:ext cx="8429683" cy="5263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-2019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90 117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92  860,1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94 483,1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897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2018-2020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22 665,3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23 921,7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25 179,6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184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2016-2019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«Развитие сельского хозяйства и регулирования рынков сельскохозяйственной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продукции, сырья и продовольствия в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2013 - 2020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036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«Обеспечение доступным и комфортным жильем и коммунальными услугами граждан РФ»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360,0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Республики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Мордовияна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2017-2021 годы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3 427,8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3 428,6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3 429,5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642910" y="1571612"/>
          <a:ext cx="7572428" cy="3228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2714620"/>
            <a:ext cx="235745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Муниципальная  программа "Устойчивое  развитие сельских  территорий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2014 - 2017 годы и  на период до 2020 года« (утверждена Постановлением Администрации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24.03.2014 г. № 160 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5761</TotalTime>
  <Words>3809</Words>
  <Application>Microsoft Office PowerPoint</Application>
  <PresentationFormat>Экран (4:3)</PresentationFormat>
  <Paragraphs>910</Paragraphs>
  <Slides>64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5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01.10.2018 года</vt:lpstr>
      <vt:lpstr>Основные социально-экономические показатели Большеберезниковского муниципального района Республики Мордовия за 2017 год и прогноз до 2021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2018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2019 год и на плановый период 2020 и 2021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01.01.2018 г., тыс. рублей</vt:lpstr>
      <vt:lpstr>Исполнение консолидированных бюджетов Большеберезниковского муниципального района на 01.10.2018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Слайд 26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30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2017-2021 гг. (тыс. рублей)</vt:lpstr>
      <vt:lpstr>Слайд 36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2017-2021 гг. (тыс. рублей)</vt:lpstr>
      <vt:lpstr>Слайд 39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2017-2021 гг. (тыс. рублей)</vt:lpstr>
      <vt:lpstr>Слайд 42</vt:lpstr>
      <vt:lpstr>Подразделы раздела 07  «Образование»</vt:lpstr>
      <vt:lpstr>Расходы Большеберезниковского бюджета по разделу  07 «Образование» в 2017-2021 гг.  (тыс. рублей)</vt:lpstr>
      <vt:lpstr>Слайд 45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2017-2021 гг. (тыс. рублей)</vt:lpstr>
      <vt:lpstr>Слайд 48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2017-2021 гг. (тыс. рублей)</vt:lpstr>
      <vt:lpstr>Слайд 51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2017-2021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2017-2021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2017-2021 гг.</vt:lpstr>
      <vt:lpstr>Муниципальные программы по Большеберезниковскому муниципальному району на 2019 – 2021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1060</cp:revision>
  <dcterms:created xsi:type="dcterms:W3CDTF">2015-05-12T06:50:54Z</dcterms:created>
  <dcterms:modified xsi:type="dcterms:W3CDTF">2019-06-27T11:32:44Z</dcterms:modified>
</cp:coreProperties>
</file>