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charts/chart39.xml" ContentType="application/vnd.openxmlformats-officedocument.drawingml.char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rawings/drawing2.xml" ContentType="application/vnd.openxmlformats-officedocument.drawingml.chartshapes+xml"/>
  <Override PartName="/ppt/charts/chart28.xml" ContentType="application/vnd.openxmlformats-officedocument.drawingml.char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charts/chart17.xml" ContentType="application/vnd.openxmlformats-officedocument.drawingml.chart+xml"/>
  <Override PartName="/ppt/charts/chart35.xml" ContentType="application/vnd.openxmlformats-officedocument.drawingml.char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charts/chart13.xml" ContentType="application/vnd.openxmlformats-officedocument.drawingml.chart+xml"/>
  <Override PartName="/ppt/charts/chart24.xml" ContentType="application/vnd.openxmlformats-officedocument.drawingml.chart+xml"/>
  <Override PartName="/ppt/drawings/drawing17.xml" ContentType="application/vnd.openxmlformats-officedocument.drawingml.chartshapes+xml"/>
  <Override PartName="/ppt/charts/chart42.xml" ContentType="application/vnd.openxmlformats-officedocument.drawingml.chart+xml"/>
  <Override PartName="/ppt/drawings/drawing28.xml" ContentType="application/vnd.openxmlformats-officedocument.drawingml.chartshape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charts/chart31.xml" ContentType="application/vnd.openxmlformats-officedocument.drawingml.chart+xml"/>
  <Override PartName="/ppt/charts/chart7.xml" ContentType="application/vnd.openxmlformats-officedocument.drawingml.chart+xml"/>
  <Override PartName="/ppt/charts/chart20.xml" ContentType="application/vnd.openxmlformats-officedocument.drawingml.chart+xml"/>
  <Override PartName="/ppt/drawings/drawing13.xml" ContentType="application/vnd.openxmlformats-officedocument.drawingml.chartshapes+xml"/>
  <Override PartName="/ppt/drawings/drawing24.xml" ContentType="application/vnd.openxmlformats-officedocument.drawingml.chartshapes+xml"/>
  <Override PartName="/ppt/diagrams/layout1.xml" ContentType="application/vnd.openxmlformats-officedocument.drawingml.diagramLayout+xml"/>
  <Override PartName="/ppt/charts/chart3.xml" ContentType="application/vnd.openxmlformats-officedocument.drawingml.chart+xml"/>
  <Override PartName="/ppt/drawings/drawing7.xml" ContentType="application/vnd.openxmlformats-officedocument.drawingml.chartshapes+xml"/>
  <Override PartName="/ppt/drawings/drawing20.xml" ContentType="application/vnd.openxmlformats-officedocument.drawingml.chartshapes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rawings/drawing3.xml" ContentType="application/vnd.openxmlformats-officedocument.drawingml.chartshapes+xml"/>
  <Override PartName="/ppt/charts/chart29.xml" ContentType="application/vnd.openxmlformats-officedocument.drawingml.char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charts/chart18.xml" ContentType="application/vnd.openxmlformats-officedocument.drawingml.chart+xml"/>
  <Override PartName="/ppt/charts/chart36.xml" ContentType="application/vnd.openxmlformats-officedocument.drawingml.char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charts/chart25.xml" ContentType="application/vnd.openxmlformats-officedocument.drawingml.chart+xml"/>
  <Override PartName="/ppt/drawings/drawing29.xml" ContentType="application/vnd.openxmlformats-officedocument.drawingml.chartshape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charts/chart14.xml" ContentType="application/vnd.openxmlformats-officedocument.drawingml.chart+xml"/>
  <Override PartName="/ppt/drawings/drawing18.xml" ContentType="application/vnd.openxmlformats-officedocument.drawingml.chartshapes+xml"/>
  <Override PartName="/ppt/charts/chart32.xml" ContentType="application/vnd.openxmlformats-officedocument.drawingml.chart+xml"/>
  <Override PartName="/ppt/charts/chart43.xml" ContentType="application/vnd.openxmlformats-officedocument.drawingml.char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charts/chart8.xml" ContentType="application/vnd.openxmlformats-officedocument.drawingml.chart+xml"/>
  <Override PartName="/ppt/charts/chart21.xml" ContentType="application/vnd.openxmlformats-officedocument.drawingml.chart+xml"/>
  <Override PartName="/ppt/drawings/drawing25.xml" ContentType="application/vnd.openxmlformats-officedocument.drawingml.chartshapes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10.xml" ContentType="application/vnd.openxmlformats-officedocument.drawingml.chart+xml"/>
  <Override PartName="/ppt/drawings/drawing14.xml" ContentType="application/vnd.openxmlformats-officedocument.drawingml.chartshapes+xml"/>
  <Override PartName="/ppt/drawings/drawing23.xml" ContentType="application/vnd.openxmlformats-officedocument.drawingml.chartshapes+xml"/>
  <Override PartName="/ppt/charts/chart4.xml" ContentType="application/vnd.openxmlformats-officedocument.drawingml.chart+xml"/>
  <Override PartName="/ppt/drawings/drawing8.xml" ContentType="application/vnd.openxmlformats-officedocument.drawingml.chartshapes+xml"/>
  <Override PartName="/ppt/drawings/drawing12.xml" ContentType="application/vnd.openxmlformats-officedocument.drawingml.chartshapes+xml"/>
  <Override PartName="/ppt/drawings/drawing21.xml" ContentType="application/vnd.openxmlformats-officedocument.drawingml.chartshapes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diagrams/data1.xml" ContentType="application/vnd.openxmlformats-officedocument.drawingml.diagramData+xml"/>
  <Override PartName="/ppt/charts/chart2.xml" ContentType="application/vnd.openxmlformats-officedocument.drawingml.chart+xml"/>
  <Override PartName="/ppt/drawings/drawing6.xml" ContentType="application/vnd.openxmlformats-officedocument.drawingml.chartshapes+xml"/>
  <Override PartName="/ppt/drawings/drawing10.xml" ContentType="application/vnd.openxmlformats-officedocument.drawingml.chartshape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rawings/drawing4.xml" ContentType="application/vnd.openxmlformats-officedocument.drawingml.chartshape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charts/chart19.xml" ContentType="application/vnd.openxmlformats-officedocument.drawingml.chart+xml"/>
  <Override PartName="/ppt/charts/chart37.xml" ContentType="application/vnd.openxmlformats-officedocument.drawingml.char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charts/chart26.xml" ContentType="application/vnd.openxmlformats-officedocument.drawingml.chart+xml"/>
  <Override PartName="/ppt/drawings/drawing19.xml" ContentType="application/vnd.openxmlformats-officedocument.drawingml.chartshapes+xml"/>
  <Override PartName="/ppt/charts/chart44.xml" ContentType="application/vnd.openxmlformats-officedocument.drawingml.char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charts/chart15.xml" ContentType="application/vnd.openxmlformats-officedocument.drawingml.chart+xml"/>
  <Override PartName="/ppt/charts/chart33.xml" ContentType="application/vnd.openxmlformats-officedocument.drawingml.char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charts/chart11.xml" ContentType="application/vnd.openxmlformats-officedocument.drawingml.chart+xml"/>
  <Override PartName="/ppt/charts/chart22.xml" ContentType="application/vnd.openxmlformats-officedocument.drawingml.chart+xml"/>
  <Override PartName="/ppt/drawings/drawing15.xml" ContentType="application/vnd.openxmlformats-officedocument.drawingml.chartshapes+xml"/>
  <Override PartName="/ppt/drawings/drawing26.xml" ContentType="application/vnd.openxmlformats-officedocument.drawingml.chartshapes+xml"/>
  <Override PartName="/ppt/charts/chart40.xml" ContentType="application/vnd.openxmlformats-officedocument.drawingml.chart+xml"/>
  <Override PartName="/ppt/drawings/drawing9.xml" ContentType="application/vnd.openxmlformats-officedocument.drawingml.chartshapes+xml"/>
  <Override PartName="/ppt/drawings/drawing22.xml" ContentType="application/vnd.openxmlformats-officedocument.drawingml.chartshapes+xml"/>
  <Override PartName="/ppt/charts/chart5.xml" ContentType="application/vnd.openxmlformats-officedocument.drawingml.chart+xml"/>
  <Override PartName="/ppt/drawings/drawing11.xml" ContentType="application/vnd.openxmlformats-officedocument.drawingml.chartshape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drawings/drawing5.xml" ContentType="application/vnd.openxmlformats-officedocument.drawingml.chartshapes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rawings/drawing1.xml" ContentType="application/vnd.openxmlformats-officedocument.drawingml.chartshapes+xml"/>
  <Override PartName="/ppt/charts/chart27.xml" ContentType="application/vnd.openxmlformats-officedocument.drawingml.chart+xml"/>
  <Override PartName="/ppt/charts/chart38.xml" ContentType="application/vnd.openxmlformats-officedocument.drawingml.char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charts/chart16.xml" ContentType="application/vnd.openxmlformats-officedocument.drawingml.chart+xml"/>
  <Override PartName="/ppt/charts/chart34.xml" ContentType="application/vnd.openxmlformats-officedocument.drawingml.char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charts/chart23.xml" ContentType="application/vnd.openxmlformats-officedocument.drawingml.chart+xml"/>
  <Override PartName="/ppt/drawings/drawing27.xml" ContentType="application/vnd.openxmlformats-officedocument.drawingml.chartshape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12.xml" ContentType="application/vnd.openxmlformats-officedocument.drawingml.chart+xml"/>
  <Override PartName="/ppt/drawings/drawing16.xml" ContentType="application/vnd.openxmlformats-officedocument.drawingml.chartshapes+xml"/>
  <Override PartName="/ppt/charts/chart30.xml" ContentType="application/vnd.openxmlformats-officedocument.drawingml.chart+xml"/>
  <Override PartName="/ppt/charts/chart41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6" r:id="rId1"/>
  </p:sldMasterIdLst>
  <p:notesMasterIdLst>
    <p:notesMasterId r:id="rId66"/>
  </p:notesMasterIdLst>
  <p:sldIdLst>
    <p:sldId id="313" r:id="rId2"/>
    <p:sldId id="350" r:id="rId3"/>
    <p:sldId id="351" r:id="rId4"/>
    <p:sldId id="394" r:id="rId5"/>
    <p:sldId id="395" r:id="rId6"/>
    <p:sldId id="396" r:id="rId7"/>
    <p:sldId id="352" r:id="rId8"/>
    <p:sldId id="353" r:id="rId9"/>
    <p:sldId id="355" r:id="rId10"/>
    <p:sldId id="356" r:id="rId11"/>
    <p:sldId id="397" r:id="rId12"/>
    <p:sldId id="421" r:id="rId13"/>
    <p:sldId id="359" r:id="rId14"/>
    <p:sldId id="398" r:id="rId15"/>
    <p:sldId id="399" r:id="rId16"/>
    <p:sldId id="400" r:id="rId17"/>
    <p:sldId id="401" r:id="rId18"/>
    <p:sldId id="402" r:id="rId19"/>
    <p:sldId id="403" r:id="rId20"/>
    <p:sldId id="404" r:id="rId21"/>
    <p:sldId id="405" r:id="rId22"/>
    <p:sldId id="406" r:id="rId23"/>
    <p:sldId id="407" r:id="rId24"/>
    <p:sldId id="408" r:id="rId25"/>
    <p:sldId id="410" r:id="rId26"/>
    <p:sldId id="362" r:id="rId27"/>
    <p:sldId id="363" r:id="rId28"/>
    <p:sldId id="411" r:id="rId29"/>
    <p:sldId id="412" r:id="rId30"/>
    <p:sldId id="364" r:id="rId31"/>
    <p:sldId id="365" r:id="rId32"/>
    <p:sldId id="366" r:id="rId33"/>
    <p:sldId id="367" r:id="rId34"/>
    <p:sldId id="368" r:id="rId35"/>
    <p:sldId id="369" r:id="rId36"/>
    <p:sldId id="393" r:id="rId37"/>
    <p:sldId id="370" r:id="rId38"/>
    <p:sldId id="371" r:id="rId39"/>
    <p:sldId id="392" r:id="rId40"/>
    <p:sldId id="372" r:id="rId41"/>
    <p:sldId id="373" r:id="rId42"/>
    <p:sldId id="390" r:id="rId43"/>
    <p:sldId id="376" r:id="rId44"/>
    <p:sldId id="377" r:id="rId45"/>
    <p:sldId id="389" r:id="rId46"/>
    <p:sldId id="378" r:id="rId47"/>
    <p:sldId id="379" r:id="rId48"/>
    <p:sldId id="424" r:id="rId49"/>
    <p:sldId id="380" r:id="rId50"/>
    <p:sldId id="381" r:id="rId51"/>
    <p:sldId id="388" r:id="rId52"/>
    <p:sldId id="382" r:id="rId53"/>
    <p:sldId id="383" r:id="rId54"/>
    <p:sldId id="422" r:id="rId55"/>
    <p:sldId id="423" r:id="rId56"/>
    <p:sldId id="384" r:id="rId57"/>
    <p:sldId id="385" r:id="rId58"/>
    <p:sldId id="420" r:id="rId59"/>
    <p:sldId id="413" r:id="rId60"/>
    <p:sldId id="414" r:id="rId61"/>
    <p:sldId id="415" r:id="rId62"/>
    <p:sldId id="416" r:id="rId63"/>
    <p:sldId id="417" r:id="rId64"/>
    <p:sldId id="418" r:id="rId6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808A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2" autoAdjust="0"/>
    <p:restoredTop sz="94654" autoAdjust="0"/>
  </p:normalViewPr>
  <p:slideViewPr>
    <p:cSldViewPr>
      <p:cViewPr varScale="1">
        <p:scale>
          <a:sx n="104" d="100"/>
          <a:sy n="104" d="100"/>
        </p:scale>
        <p:origin x="-1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13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55;&#1088;&#1086;&#1077;&#1082;&#1090;%20&#1073;&#1102;&#1076;&#1078;&#1077;&#1090;&#1072;%20&#1085;&#1072;%202017%20&#1075;%20&#1080;%202018-2019%20&#1075;&#1075;\&#1076;&#1083;&#1103;%20&#1087;&#1088;&#1077;&#1079;&#1080;&#1085;.xls" TargetMode="Externa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1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2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0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1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2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3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4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5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6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7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8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9.xml"/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.xls" TargetMode="Externa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oleObject" Target="file:///D:\&#1064;&#1072;&#1095;&#1080;&#1085;&#1086;&#1074;&#1072;\&#1041;&#1102;&#1076;&#1078;&#1077;&#1090;%20&#1076;&#1083;&#1103;%20&#1075;&#1088;&#1072;&#1078;&#1076;&#1072;&#1085;\&#1041;&#1102;&#1076;&#1078;&#1077;&#1090;%20&#1085;&#1072;%202018-2020&#1075;&#1075;\&#1076;&#1083;&#1103;%20&#1087;&#1088;&#1077;&#1079;&#1080;&#1085;%202018-2020%20&#1075;&#1075;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>
        <c:manualLayout>
          <c:layoutTarget val="inner"/>
          <c:xMode val="edge"/>
          <c:yMode val="edge"/>
          <c:x val="0.51337221005269051"/>
          <c:y val="0.11065134099616859"/>
          <c:w val="0.43276399825021888"/>
          <c:h val="0.79288888888888964"/>
        </c:manualLayout>
      </c:layout>
      <c:barChart>
        <c:barDir val="bar"/>
        <c:grouping val="clustered"/>
        <c:ser>
          <c:idx val="0"/>
          <c:order val="0"/>
          <c:tx>
            <c:strRef>
              <c:f>'исполнение на 01.01.2017г.'!$B$4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20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0</a:t>
                    </a:r>
                    <a:r>
                      <a:rPr lang="ru-RU" smtClean="0"/>
                      <a:t>77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9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18382,5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882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2136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8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959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18</a:t>
                    </a:r>
                    <a:r>
                      <a:rPr lang="ru-RU" smtClean="0"/>
                      <a:t>45,2</a:t>
                    </a:r>
                    <a:endParaRPr lang="en-US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640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4</a:t>
                    </a:r>
                    <a:endParaRPr lang="en-US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782,1</a:t>
                    </a:r>
                    <a:endParaRPr lang="en-US"/>
                  </a:p>
                </c:rich>
              </c:tx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737,5</a:t>
                    </a:r>
                    <a:endParaRPr lang="en-US" dirty="0"/>
                  </a:p>
                </c:rich>
              </c:tx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492,3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491,4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15</a:t>
                    </a:r>
                    <a:r>
                      <a:rPr lang="ru-RU" smtClean="0"/>
                      <a:t>66</a:t>
                    </a:r>
                    <a:r>
                      <a:rPr lang="en-US" smtClean="0"/>
                      <a:t>,</a:t>
                    </a:r>
                    <a:r>
                      <a:rPr lang="ru-RU" smtClean="0"/>
                      <a:t>0</a:t>
                    </a:r>
                    <a:endParaRPr lang="en-US"/>
                  </a:p>
                </c:rich>
              </c:tx>
              <c:showVal val="1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423,7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818,4</a:t>
                    </a:r>
                    <a:endParaRPr lang="en-US" dirty="0"/>
                  </a:p>
                </c:rich>
              </c:tx>
              <c:showVal val="1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ru-RU" smtClean="0"/>
                      <a:t>1513,4</a:t>
                    </a:r>
                    <a:endParaRPr lang="en-US"/>
                  </a:p>
                </c:rich>
              </c:tx>
              <c:showVal val="1"/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ru-RU" smtClean="0"/>
                      <a:t>1826,2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01.01.2017г.'!$A$5:$A$20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01.01.2017г.'!$B$5:$B$20</c:f>
              <c:numCache>
                <c:formatCode>General</c:formatCode>
                <c:ptCount val="16"/>
                <c:pt idx="0">
                  <c:v>204056.1</c:v>
                </c:pt>
                <c:pt idx="1">
                  <c:v>9926.7000000000007</c:v>
                </c:pt>
                <c:pt idx="2">
                  <c:v>1982.1</c:v>
                </c:pt>
                <c:pt idx="3">
                  <c:v>1780.6</c:v>
                </c:pt>
                <c:pt idx="4">
                  <c:v>1574.3</c:v>
                </c:pt>
                <c:pt idx="5">
                  <c:v>1827</c:v>
                </c:pt>
                <c:pt idx="6">
                  <c:v>1725.7</c:v>
                </c:pt>
                <c:pt idx="7">
                  <c:v>1649</c:v>
                </c:pt>
                <c:pt idx="8">
                  <c:v>1482.5</c:v>
                </c:pt>
                <c:pt idx="9">
                  <c:v>1669.8</c:v>
                </c:pt>
                <c:pt idx="10">
                  <c:v>1437.5</c:v>
                </c:pt>
                <c:pt idx="11">
                  <c:v>1515.3000000000002</c:v>
                </c:pt>
                <c:pt idx="12">
                  <c:v>2776.1000000000004</c:v>
                </c:pt>
                <c:pt idx="13">
                  <c:v>1249.3</c:v>
                </c:pt>
                <c:pt idx="14">
                  <c:v>662.9</c:v>
                </c:pt>
                <c:pt idx="15">
                  <c:v>2354.6999999999998</c:v>
                </c:pt>
              </c:numCache>
            </c:numRef>
          </c:val>
        </c:ser>
        <c:axId val="64665472"/>
        <c:axId val="64667008"/>
      </c:barChart>
      <c:catAx>
        <c:axId val="64665472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9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67008"/>
        <c:crosses val="autoZero"/>
        <c:auto val="1"/>
        <c:lblAlgn val="ctr"/>
        <c:lblOffset val="100"/>
      </c:catAx>
      <c:valAx>
        <c:axId val="6466700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4665472"/>
        <c:crosses val="autoZero"/>
        <c:crossBetween val="between"/>
      </c:valAx>
    </c:plotArea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spPr>
        <a:noFill/>
        <a:ln w="25400">
          <a:noFill/>
        </a:ln>
      </c:spPr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01.01.2017г.'!$C$4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2</a:t>
                    </a:r>
                    <a:r>
                      <a:rPr lang="ru-RU" smtClean="0"/>
                      <a:t>04196,3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6887,0</a:t>
                    </a:r>
                    <a:endParaRPr lang="en-US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en-US" smtClean="0"/>
                      <a:t>19</a:t>
                    </a:r>
                    <a:r>
                      <a:rPr lang="ru-RU" smtClean="0"/>
                      <a:t>12,5</a:t>
                    </a:r>
                    <a:endParaRPr lang="en-US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en-US" smtClean="0"/>
                      <a:t>15</a:t>
                    </a:r>
                    <a:r>
                      <a:rPr lang="ru-RU" smtClean="0"/>
                      <a:t>68,1</a:t>
                    </a:r>
                    <a:endParaRPr lang="en-US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771,2</a:t>
                    </a:r>
                    <a:endParaRPr lang="en-US"/>
                  </a:p>
                </c:rich>
              </c:tx>
              <c:showVal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1859,3</a:t>
                    </a:r>
                    <a:endParaRPr lang="en-US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645,7</a:t>
                    </a:r>
                    <a:endParaRPr lang="en-US" dirty="0"/>
                  </a:p>
                </c:rich>
              </c:tx>
              <c:showVal val="1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779,7</a:t>
                    </a:r>
                    <a:endParaRPr lang="en-US"/>
                  </a:p>
                </c:rich>
              </c:tx>
              <c:showVal val="1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72,5</a:t>
                    </a:r>
                    <a:endParaRPr lang="en-US"/>
                  </a:p>
                </c:rich>
              </c:tx>
              <c:showVal val="1"/>
            </c:dLbl>
            <c:dLbl>
              <c:idx val="9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482,8</a:t>
                    </a:r>
                    <a:endParaRPr lang="en-US"/>
                  </a:p>
                </c:rich>
              </c:tx>
              <c:showVal val="1"/>
            </c:dLbl>
            <c:dLbl>
              <c:idx val="10"/>
              <c:layout/>
              <c:tx>
                <c:rich>
                  <a:bodyPr/>
                  <a:lstStyle/>
                  <a:p>
                    <a:r>
                      <a:rPr lang="en-US" smtClean="0"/>
                      <a:t>14</a:t>
                    </a:r>
                    <a:r>
                      <a:rPr lang="ru-RU" smtClean="0"/>
                      <a:t>59,5</a:t>
                    </a:r>
                    <a:endParaRPr lang="en-US"/>
                  </a:p>
                </c:rich>
              </c:tx>
              <c:showVal val="1"/>
            </c:dLbl>
            <c:dLbl>
              <c:idx val="11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664,9</a:t>
                    </a:r>
                    <a:endParaRPr lang="en-US"/>
                  </a:p>
                </c:rich>
              </c:tx>
              <c:showVal val="1"/>
            </c:dLbl>
            <c:dLbl>
              <c:idx val="12"/>
              <c:layout/>
              <c:tx>
                <c:rich>
                  <a:bodyPr/>
                  <a:lstStyle/>
                  <a:p>
                    <a:r>
                      <a:rPr lang="en-US" smtClean="0"/>
                      <a:t>253</a:t>
                    </a:r>
                    <a:r>
                      <a:rPr lang="ru-RU" smtClean="0"/>
                      <a:t>2,6</a:t>
                    </a:r>
                    <a:endParaRPr lang="en-US"/>
                  </a:p>
                </c:rich>
              </c:tx>
              <c:showVal val="1"/>
            </c:dLbl>
            <c:dLbl>
              <c:idx val="13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625,7</a:t>
                    </a:r>
                    <a:endParaRPr lang="en-US"/>
                  </a:p>
                </c:rich>
              </c:tx>
              <c:showVal val="1"/>
            </c:dLbl>
            <c:dLbl>
              <c:idx val="14"/>
              <c:layout/>
              <c:tx>
                <c:rich>
                  <a:bodyPr/>
                  <a:lstStyle/>
                  <a:p>
                    <a:r>
                      <a:rPr lang="ru-RU" smtClean="0"/>
                      <a:t>1066,7</a:t>
                    </a:r>
                    <a:endParaRPr lang="en-US"/>
                  </a:p>
                </c:rich>
              </c:tx>
              <c:showVal val="1"/>
            </c:dLbl>
            <c:dLbl>
              <c:idx val="15"/>
              <c:layout/>
              <c:tx>
                <c:rich>
                  <a:bodyPr/>
                  <a:lstStyle/>
                  <a:p>
                    <a:r>
                      <a:rPr lang="ru-RU" smtClean="0"/>
                      <a:t>1841,6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01.01.2017г.'!$C$5:$C$20</c:f>
              <c:numCache>
                <c:formatCode>General</c:formatCode>
                <c:ptCount val="16"/>
                <c:pt idx="0">
                  <c:v>210694.1</c:v>
                </c:pt>
                <c:pt idx="1">
                  <c:v>10375.6</c:v>
                </c:pt>
                <c:pt idx="2">
                  <c:v>1950.9</c:v>
                </c:pt>
                <c:pt idx="3">
                  <c:v>1581.2</c:v>
                </c:pt>
                <c:pt idx="4">
                  <c:v>1686</c:v>
                </c:pt>
                <c:pt idx="5">
                  <c:v>2024.8</c:v>
                </c:pt>
                <c:pt idx="6">
                  <c:v>1740.7</c:v>
                </c:pt>
                <c:pt idx="7">
                  <c:v>1685.1</c:v>
                </c:pt>
                <c:pt idx="8">
                  <c:v>1475.4</c:v>
                </c:pt>
                <c:pt idx="9">
                  <c:v>1665.6</c:v>
                </c:pt>
                <c:pt idx="10">
                  <c:v>1416.9</c:v>
                </c:pt>
                <c:pt idx="11">
                  <c:v>1488.6</c:v>
                </c:pt>
                <c:pt idx="12">
                  <c:v>2537.6</c:v>
                </c:pt>
                <c:pt idx="13">
                  <c:v>1242.9000000000001</c:v>
                </c:pt>
                <c:pt idx="14">
                  <c:v>653.79999999999995</c:v>
                </c:pt>
                <c:pt idx="15">
                  <c:v>2337.8000000000002</c:v>
                </c:pt>
              </c:numCache>
            </c:numRef>
          </c:val>
        </c:ser>
        <c:axId val="65383424"/>
        <c:axId val="65626880"/>
      </c:barChart>
      <c:catAx>
        <c:axId val="65383424"/>
        <c:scaling>
          <c:orientation val="minMax"/>
        </c:scaling>
        <c:delete val="1"/>
        <c:axPos val="l"/>
        <c:tickLblPos val="none"/>
        <c:crossAx val="65626880"/>
        <c:crosses val="autoZero"/>
        <c:auto val="1"/>
        <c:lblAlgn val="ctr"/>
        <c:lblOffset val="100"/>
      </c:catAx>
      <c:valAx>
        <c:axId val="656268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383424"/>
        <c:crosses val="autoZero"/>
        <c:crossBetween val="between"/>
      </c:valAx>
    </c:plotArea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01.10.2017г.'!$B$5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'исполнение на 01.10.2017г.'!$A$6:$A$21</c:f>
              <c:strCache>
                <c:ptCount val="16"/>
                <c:pt idx="0">
                  <c:v>Большеберезниковский муниципальный район</c:v>
                </c:pt>
                <c:pt idx="1">
                  <c:v>Большеберезниковское сельское поселение</c:v>
                </c:pt>
                <c:pt idx="2">
                  <c:v>Гузынское сельское поселение</c:v>
                </c:pt>
                <c:pt idx="3">
                  <c:v>Елизаветинское сельское поселение</c:v>
                </c:pt>
                <c:pt idx="4">
                  <c:v>Косогорское сельское поселение</c:v>
                </c:pt>
                <c:pt idx="5">
                  <c:v>Марьяновское сельское поселение</c:v>
                </c:pt>
                <c:pt idx="6">
                  <c:v>Паракинское сельское поселение</c:v>
                </c:pt>
                <c:pt idx="7">
                  <c:v>Пермисское сельское поселение</c:v>
                </c:pt>
                <c:pt idx="8">
                  <c:v>Починковское сельское поселение</c:v>
                </c:pt>
                <c:pt idx="9">
                  <c:v>Р.Найманское сельское поселение</c:v>
                </c:pt>
                <c:pt idx="10">
                  <c:v>Симкинское сельское поселение</c:v>
                </c:pt>
                <c:pt idx="11">
                  <c:v>Ст.Найманское сельское поселение</c:v>
                </c:pt>
                <c:pt idx="12">
                  <c:v>Судосевское сельское поселение</c:v>
                </c:pt>
                <c:pt idx="13">
                  <c:v>Тазинское сельское поселение</c:v>
                </c:pt>
                <c:pt idx="14">
                  <c:v>Чернопромзинское сельское поселение</c:v>
                </c:pt>
                <c:pt idx="15">
                  <c:v>Шугуровское сельское поселение</c:v>
                </c:pt>
              </c:strCache>
            </c:strRef>
          </c:cat>
          <c:val>
            <c:numRef>
              <c:f>'исполнение на 01.10.2017г.'!$B$6:$B$21</c:f>
              <c:numCache>
                <c:formatCode>General</c:formatCode>
                <c:ptCount val="16"/>
                <c:pt idx="0">
                  <c:v>254194.5</c:v>
                </c:pt>
                <c:pt idx="1">
                  <c:v>9784.2000000000007</c:v>
                </c:pt>
                <c:pt idx="2" formatCode="0.0">
                  <c:v>1735.9</c:v>
                </c:pt>
                <c:pt idx="3">
                  <c:v>922.2</c:v>
                </c:pt>
                <c:pt idx="4">
                  <c:v>1993.5</c:v>
                </c:pt>
                <c:pt idx="5" formatCode="0.0">
                  <c:v>2380.9</c:v>
                </c:pt>
                <c:pt idx="6">
                  <c:v>3469</c:v>
                </c:pt>
                <c:pt idx="7">
                  <c:v>1357.6</c:v>
                </c:pt>
                <c:pt idx="8">
                  <c:v>909.69999999999993</c:v>
                </c:pt>
                <c:pt idx="9">
                  <c:v>0</c:v>
                </c:pt>
                <c:pt idx="10">
                  <c:v>1971.3999999999999</c:v>
                </c:pt>
                <c:pt idx="11" formatCode="0.0">
                  <c:v>851.6</c:v>
                </c:pt>
                <c:pt idx="12">
                  <c:v>3112</c:v>
                </c:pt>
                <c:pt idx="13">
                  <c:v>952.69999999999993</c:v>
                </c:pt>
                <c:pt idx="14">
                  <c:v>887.1</c:v>
                </c:pt>
                <c:pt idx="15">
                  <c:v>1332.9</c:v>
                </c:pt>
              </c:numCache>
            </c:numRef>
          </c:val>
        </c:ser>
        <c:axId val="65647360"/>
        <c:axId val="65648896"/>
      </c:barChart>
      <c:catAx>
        <c:axId val="65647360"/>
        <c:scaling>
          <c:orientation val="minMax"/>
        </c:scaling>
        <c:axPos val="l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48896"/>
        <c:crosses val="autoZero"/>
        <c:auto val="1"/>
        <c:lblAlgn val="ctr"/>
        <c:lblOffset val="100"/>
      </c:catAx>
      <c:valAx>
        <c:axId val="65648896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47360"/>
        <c:crosses val="autoZero"/>
        <c:crossBetween val="between"/>
      </c:valAx>
    </c:plotArea>
    <c:plotVisOnly val="1"/>
    <c:dispBlanksAs val="gap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barChart>
        <c:barDir val="bar"/>
        <c:grouping val="clustered"/>
        <c:ser>
          <c:idx val="0"/>
          <c:order val="0"/>
          <c:tx>
            <c:strRef>
              <c:f>'исполнение на 01.10.2017г.'!$C$5</c:f>
              <c:strCache>
                <c:ptCount val="1"/>
                <c:pt idx="0">
                  <c:v>Расходы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'исполнение на 01.10.2017г.'!$C$6:$C$21</c:f>
              <c:numCache>
                <c:formatCode>General</c:formatCode>
                <c:ptCount val="16"/>
                <c:pt idx="0">
                  <c:v>258539.5</c:v>
                </c:pt>
                <c:pt idx="1">
                  <c:v>9420.7999999999829</c:v>
                </c:pt>
                <c:pt idx="2" formatCode="0.0">
                  <c:v>1280.7</c:v>
                </c:pt>
                <c:pt idx="3">
                  <c:v>928.7</c:v>
                </c:pt>
                <c:pt idx="4">
                  <c:v>1342.8</c:v>
                </c:pt>
                <c:pt idx="5">
                  <c:v>2275</c:v>
                </c:pt>
                <c:pt idx="6" formatCode="0.0">
                  <c:v>1747.6</c:v>
                </c:pt>
                <c:pt idx="7" formatCode="0.0">
                  <c:v>1261.2</c:v>
                </c:pt>
                <c:pt idx="8">
                  <c:v>904.9</c:v>
                </c:pt>
                <c:pt idx="9">
                  <c:v>1045.7</c:v>
                </c:pt>
                <c:pt idx="10">
                  <c:v>1587.2</c:v>
                </c:pt>
                <c:pt idx="11">
                  <c:v>856</c:v>
                </c:pt>
                <c:pt idx="12">
                  <c:v>1886.7</c:v>
                </c:pt>
                <c:pt idx="13">
                  <c:v>951.2</c:v>
                </c:pt>
                <c:pt idx="14" formatCode="0.0">
                  <c:v>798.8</c:v>
                </c:pt>
                <c:pt idx="15" formatCode="0.0">
                  <c:v>1226.3</c:v>
                </c:pt>
              </c:numCache>
            </c:numRef>
          </c:val>
        </c:ser>
        <c:axId val="65668992"/>
        <c:axId val="65670528"/>
      </c:barChart>
      <c:catAx>
        <c:axId val="65668992"/>
        <c:scaling>
          <c:orientation val="minMax"/>
        </c:scaling>
        <c:delete val="1"/>
        <c:axPos val="l"/>
        <c:tickLblPos val="none"/>
        <c:crossAx val="65670528"/>
        <c:crosses val="autoZero"/>
        <c:auto val="1"/>
        <c:lblAlgn val="ctr"/>
        <c:lblOffset val="100"/>
      </c:catAx>
      <c:valAx>
        <c:axId val="65670528"/>
        <c:scaling>
          <c:orientation val="minMax"/>
        </c:scaling>
        <c:axPos val="b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668992"/>
        <c:crosses val="autoZero"/>
        <c:crossBetween val="between"/>
      </c:valAx>
    </c:plotArea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view3D>
      <c:depthPercent val="100"/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основ.храк.кон.бюджета!$A$4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основ.храк.кон.бюджета!$B$4:$F$4</c:f>
              <c:numCache>
                <c:formatCode>General</c:formatCode>
                <c:ptCount val="5"/>
                <c:pt idx="0">
                  <c:v>241786.5</c:v>
                </c:pt>
                <c:pt idx="1">
                  <c:v>290037.59999999998</c:v>
                </c:pt>
                <c:pt idx="2" formatCode="0.0">
                  <c:v>219118.3</c:v>
                </c:pt>
                <c:pt idx="3">
                  <c:v>196000.1</c:v>
                </c:pt>
                <c:pt idx="4">
                  <c:v>202218</c:v>
                </c:pt>
              </c:numCache>
            </c:numRef>
          </c:val>
        </c:ser>
        <c:ser>
          <c:idx val="1"/>
          <c:order val="1"/>
          <c:tx>
            <c:strRef>
              <c:f>основ.храк.кон.бюджета!$A$5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4.6868358831179742E-2"/>
                  <c:y val="3.6883201066882903E-3"/>
                </c:manualLayout>
              </c:layout>
              <c:showVal val="1"/>
            </c:dLbl>
            <c:dLbl>
              <c:idx val="1"/>
              <c:layout>
                <c:manualLayout>
                  <c:x val="4.5252208526656304E-2"/>
                  <c:y val="3.688320106688282E-3"/>
                </c:manualLayout>
              </c:layout>
              <c:showVal val="1"/>
            </c:dLbl>
            <c:dLbl>
              <c:idx val="2"/>
              <c:layout>
                <c:manualLayout>
                  <c:x val="4.2019907917609435E-2"/>
                  <c:y val="-1.1064960320064866E-2"/>
                </c:manualLayout>
              </c:layout>
              <c:showVal val="1"/>
            </c:dLbl>
            <c:dLbl>
              <c:idx val="3"/>
              <c:layout>
                <c:manualLayout>
                  <c:x val="4.0403757613085983E-2"/>
                  <c:y val="-7.3766402133765485E-3"/>
                </c:manualLayout>
              </c:layout>
              <c:showVal val="1"/>
            </c:dLbl>
            <c:dLbl>
              <c:idx val="4"/>
              <c:layout>
                <c:manualLayout>
                  <c:x val="4.848450913570318E-2"/>
                  <c:y val="-1.4753280426753159E-2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основ.храк.кон.бюджета!$B$5:$F$5</c:f>
              <c:numCache>
                <c:formatCode>General</c:formatCode>
                <c:ptCount val="5"/>
                <c:pt idx="0">
                  <c:v>245619.6</c:v>
                </c:pt>
                <c:pt idx="1">
                  <c:v>284330.59999999998</c:v>
                </c:pt>
                <c:pt idx="2" formatCode="0.0">
                  <c:v>227550.6</c:v>
                </c:pt>
                <c:pt idx="3">
                  <c:v>201483.1</c:v>
                </c:pt>
                <c:pt idx="4">
                  <c:v>207721</c:v>
                </c:pt>
              </c:numCache>
            </c:numRef>
          </c:val>
        </c:ser>
        <c:ser>
          <c:idx val="2"/>
          <c:order val="2"/>
          <c:tx>
            <c:strRef>
              <c:f>основ.храк.кон.бюджета!$A$6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основ.храк.кон.бюджета!$B$6:$F$6</c:f>
              <c:numCache>
                <c:formatCode>0.0</c:formatCode>
                <c:ptCount val="5"/>
                <c:pt idx="0">
                  <c:v>-3833.1000000000058</c:v>
                </c:pt>
                <c:pt idx="1">
                  <c:v>5707</c:v>
                </c:pt>
                <c:pt idx="2">
                  <c:v>-8432.3000000000138</c:v>
                </c:pt>
                <c:pt idx="3">
                  <c:v>-5483</c:v>
                </c:pt>
                <c:pt idx="4">
                  <c:v>-5503</c:v>
                </c:pt>
              </c:numCache>
            </c:numRef>
          </c:val>
        </c:ser>
        <c:shape val="box"/>
        <c:axId val="65714432"/>
        <c:axId val="65728512"/>
        <c:axId val="0"/>
      </c:bar3DChart>
      <c:catAx>
        <c:axId val="65714432"/>
        <c:scaling>
          <c:orientation val="minMax"/>
        </c:scaling>
        <c:delete val="1"/>
        <c:axPos val="b"/>
        <c:tickLblPos val="none"/>
        <c:crossAx val="65728512"/>
        <c:crosses val="autoZero"/>
        <c:auto val="1"/>
        <c:lblAlgn val="ctr"/>
        <c:lblOffset val="100"/>
      </c:catAx>
      <c:valAx>
        <c:axId val="6572851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5714432"/>
        <c:crosses val="autoZero"/>
        <c:crossBetween val="between"/>
      </c:valAx>
      <c:spPr>
        <a:noFill/>
        <a:ln w="25400">
          <a:noFill/>
        </a:ln>
      </c:spPr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основ.харак.район.бюджета!$A$4</c:f>
              <c:strCache>
                <c:ptCount val="1"/>
                <c:pt idx="0">
                  <c:v>Доходы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248888,9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основ.харак.район.бюджета!$B$4:$F$4</c:f>
              <c:numCache>
                <c:formatCode>General</c:formatCode>
                <c:ptCount val="5"/>
                <c:pt idx="0">
                  <c:v>196548.5</c:v>
                </c:pt>
                <c:pt idx="1">
                  <c:v>179956.9</c:v>
                </c:pt>
                <c:pt idx="2" formatCode="0.0">
                  <c:v>160757.1</c:v>
                </c:pt>
                <c:pt idx="3">
                  <c:v>169214.6</c:v>
                </c:pt>
                <c:pt idx="4">
                  <c:v>175432.5</c:v>
                </c:pt>
              </c:numCache>
            </c:numRef>
          </c:val>
        </c:ser>
        <c:ser>
          <c:idx val="1"/>
          <c:order val="1"/>
          <c:tx>
            <c:strRef>
              <c:f>основ.харак.район.бюджета!$A$5</c:f>
              <c:strCache>
                <c:ptCount val="1"/>
                <c:pt idx="0">
                  <c:v>Расходы</c:v>
                </c:pt>
              </c:strCache>
            </c:strRef>
          </c:tx>
          <c:dLbls>
            <c:dLbl>
              <c:idx val="0"/>
              <c:layout>
                <c:manualLayout>
                  <c:x val="3.6466981230272477E-2"/>
                  <c:y val="-4.4223166114051278E-3"/>
                </c:manualLayout>
              </c:layout>
              <c:showVal val="1"/>
            </c:dLbl>
            <c:dLbl>
              <c:idx val="1"/>
              <c:layout>
                <c:manualLayout>
                  <c:x val="3.4947523679011119E-2"/>
                  <c:y val="-4.4223166114051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252369,3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3.1908608576488418E-2"/>
                  <c:y val="-4.4223166114051278E-3"/>
                </c:manualLayout>
              </c:layout>
              <c:showVal val="1"/>
            </c:dLbl>
            <c:dLbl>
              <c:idx val="3"/>
              <c:layout>
                <c:manualLayout>
                  <c:x val="3.9505896332795179E-2"/>
                  <c:y val="-8.8446332228102643E-3"/>
                </c:manualLayout>
              </c:layout>
              <c:showVal val="1"/>
            </c:dLbl>
            <c:dLbl>
              <c:idx val="4"/>
              <c:layout>
                <c:manualLayout>
                  <c:x val="4.5583726537840714E-2"/>
                  <c:y val="4.42231661140514E-3"/>
                </c:manualLayout>
              </c:layout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основ.харак.район.бюджета!$B$5:$F$5</c:f>
              <c:numCache>
                <c:formatCode>0.0</c:formatCode>
                <c:ptCount val="5"/>
                <c:pt idx="0">
                  <c:v>199533</c:v>
                </c:pt>
                <c:pt idx="1">
                  <c:v>180646</c:v>
                </c:pt>
                <c:pt idx="2">
                  <c:v>161467.1</c:v>
                </c:pt>
                <c:pt idx="3" formatCode="General">
                  <c:v>169944.6</c:v>
                </c:pt>
                <c:pt idx="4" formatCode="General">
                  <c:v>176182.5</c:v>
                </c:pt>
              </c:numCache>
            </c:numRef>
          </c:val>
        </c:ser>
        <c:ser>
          <c:idx val="2"/>
          <c:order val="2"/>
          <c:tx>
            <c:strRef>
              <c:f>основ.харак.район.бюджета!$A$6</c:f>
              <c:strCache>
                <c:ptCount val="1"/>
                <c:pt idx="0">
                  <c:v>Дефицит</c:v>
                </c:pt>
              </c:strCache>
            </c:strRef>
          </c:tx>
          <c:dLbls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-</a:t>
                    </a:r>
                    <a:r>
                      <a:rPr lang="ru-RU" smtClean="0"/>
                      <a:t>3480,4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основ.харак.район.бюджета!$B$6:$F$6</c:f>
              <c:numCache>
                <c:formatCode>General</c:formatCode>
                <c:ptCount val="5"/>
                <c:pt idx="0">
                  <c:v>-2984.5</c:v>
                </c:pt>
                <c:pt idx="1">
                  <c:v>-689.10000000000582</c:v>
                </c:pt>
                <c:pt idx="2">
                  <c:v>-710</c:v>
                </c:pt>
                <c:pt idx="3">
                  <c:v>-730</c:v>
                </c:pt>
                <c:pt idx="4">
                  <c:v>-750</c:v>
                </c:pt>
              </c:numCache>
            </c:numRef>
          </c:val>
        </c:ser>
        <c:axId val="65779968"/>
        <c:axId val="65802240"/>
      </c:barChart>
      <c:catAx>
        <c:axId val="65779968"/>
        <c:scaling>
          <c:orientation val="minMax"/>
        </c:scaling>
        <c:delete val="1"/>
        <c:axPos val="b"/>
        <c:tickLblPos val="none"/>
        <c:crossAx val="65802240"/>
        <c:crosses val="autoZero"/>
        <c:auto val="1"/>
        <c:lblAlgn val="ctr"/>
        <c:lblOffset val="100"/>
      </c:catAx>
      <c:valAx>
        <c:axId val="65802240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779968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lineChart>
        <c:grouping val="stacked"/>
        <c:ser>
          <c:idx val="0"/>
          <c:order val="0"/>
          <c:tx>
            <c:strRef>
              <c:f>меж.транс.!$A$4</c:f>
              <c:strCache>
                <c:ptCount val="1"/>
                <c:pt idx="0">
                  <c:v>Дотации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2021год</c:v>
                </c:pt>
              </c:strCache>
            </c:strRef>
          </c:cat>
          <c:val>
            <c:numRef>
              <c:f>меж.транс.!$B$4:$F$4</c:f>
              <c:numCache>
                <c:formatCode>0.0</c:formatCode>
                <c:ptCount val="5"/>
                <c:pt idx="0" formatCode="General">
                  <c:v>39017.9</c:v>
                </c:pt>
                <c:pt idx="1">
                  <c:v>40296.199999999997</c:v>
                </c:pt>
                <c:pt idx="2">
                  <c:v>43809.9</c:v>
                </c:pt>
                <c:pt idx="3">
                  <c:v>46282.2</c:v>
                </c:pt>
                <c:pt idx="4">
                  <c:v>47340.4</c:v>
                </c:pt>
              </c:numCache>
            </c:numRef>
          </c:val>
        </c:ser>
        <c:ser>
          <c:idx val="1"/>
          <c:order val="1"/>
          <c:tx>
            <c:strRef>
              <c:f>меж.транс.!$A$5</c:f>
              <c:strCache>
                <c:ptCount val="1"/>
                <c:pt idx="0">
                  <c:v>Иные межбюджетные трансферты</c:v>
                </c:pt>
              </c:strCache>
            </c:strRef>
          </c:tx>
          <c:marker>
            <c:symbol val="none"/>
          </c:marker>
          <c:dLbls>
            <c:dLbl>
              <c:idx val="0"/>
              <c:layout>
                <c:manualLayout>
                  <c:x val="-2.2633744855967149E-2"/>
                  <c:y val="-5.5555555555555504E-2"/>
                </c:manualLayout>
              </c:layout>
              <c:dLblPos val="r"/>
              <c:showVal val="1"/>
            </c:dLbl>
            <c:dLbl>
              <c:idx val="1"/>
              <c:layout>
                <c:manualLayout>
                  <c:x val="-2.0576131687242802E-2"/>
                  <c:y val="-5.5555555555555483E-2"/>
                </c:manualLayout>
              </c:layout>
              <c:dLblPos val="r"/>
              <c:showVal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меж.транс.!$B$3:$F$3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2021год</c:v>
                </c:pt>
              </c:strCache>
            </c:strRef>
          </c:cat>
          <c:val>
            <c:numRef>
              <c:f>меж.транс.!$B$5:$F$5</c:f>
              <c:numCache>
                <c:formatCode>0.0</c:formatCode>
                <c:ptCount val="5"/>
                <c:pt idx="0">
                  <c:v>0</c:v>
                </c:pt>
                <c:pt idx="1">
                  <c:v>3213.5</c:v>
                </c:pt>
                <c:pt idx="2">
                  <c:v>4291.9000000000005</c:v>
                </c:pt>
                <c:pt idx="3">
                  <c:v>6742.6</c:v>
                </c:pt>
                <c:pt idx="4">
                  <c:v>9701.4</c:v>
                </c:pt>
              </c:numCache>
            </c:numRef>
          </c:val>
        </c:ser>
        <c:marker val="1"/>
        <c:axId val="65839872"/>
        <c:axId val="65841408"/>
      </c:lineChart>
      <c:catAx>
        <c:axId val="65839872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41408"/>
        <c:crosses val="autoZero"/>
        <c:auto val="1"/>
        <c:lblAlgn val="ctr"/>
        <c:lblOffset val="100"/>
      </c:catAx>
      <c:valAx>
        <c:axId val="65841408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5839872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'доходная часть'!$A$4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часть'!$B$4:$F$4</c:f>
              <c:numCache>
                <c:formatCode>General</c:formatCode>
                <c:ptCount val="5"/>
                <c:pt idx="0">
                  <c:v>25600.3</c:v>
                </c:pt>
                <c:pt idx="1">
                  <c:v>27033.3</c:v>
                </c:pt>
                <c:pt idx="2" formatCode="0.0">
                  <c:v>26982.6</c:v>
                </c:pt>
                <c:pt idx="3" formatCode="0.0">
                  <c:v>30208.1</c:v>
                </c:pt>
                <c:pt idx="4" formatCode="0.0">
                  <c:v>34048.199999999997</c:v>
                </c:pt>
              </c:numCache>
            </c:numRef>
          </c:val>
        </c:ser>
        <c:ser>
          <c:idx val="1"/>
          <c:order val="1"/>
          <c:tx>
            <c:strRef>
              <c:f>'доходная часть'!$A$5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часть'!$B$5:$F$5</c:f>
              <c:numCache>
                <c:formatCode>General</c:formatCode>
                <c:ptCount val="5"/>
                <c:pt idx="0">
                  <c:v>2808.9</c:v>
                </c:pt>
                <c:pt idx="1">
                  <c:v>5591.2</c:v>
                </c:pt>
                <c:pt idx="2" formatCode="0.0">
                  <c:v>4660.3</c:v>
                </c:pt>
                <c:pt idx="3" formatCode="0.0">
                  <c:v>4847.7</c:v>
                </c:pt>
                <c:pt idx="4" formatCode="0.0">
                  <c:v>5028.4000000000005</c:v>
                </c:pt>
              </c:numCache>
            </c:numRef>
          </c:val>
        </c:ser>
        <c:ser>
          <c:idx val="2"/>
          <c:order val="2"/>
          <c:tx>
            <c:strRef>
              <c:f>'доходная часть'!$A$6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'доходная часть'!$B$3:$F$3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20120 год</c:v>
                </c:pt>
                <c:pt idx="4">
                  <c:v>2021 год</c:v>
                </c:pt>
              </c:strCache>
            </c:strRef>
          </c:cat>
          <c:val>
            <c:numRef>
              <c:f>'доходная часть'!$B$6:$F$6</c:f>
              <c:numCache>
                <c:formatCode>General</c:formatCode>
                <c:ptCount val="5"/>
                <c:pt idx="0" formatCode="0.0">
                  <c:v>135812.6</c:v>
                </c:pt>
                <c:pt idx="1">
                  <c:v>216264.3</c:v>
                </c:pt>
                <c:pt idx="2">
                  <c:v>129114.2</c:v>
                </c:pt>
                <c:pt idx="3">
                  <c:v>134158.79999999999</c:v>
                </c:pt>
                <c:pt idx="4">
                  <c:v>136355.9</c:v>
                </c:pt>
              </c:numCache>
            </c:numRef>
          </c:val>
        </c:ser>
        <c:axId val="66020480"/>
        <c:axId val="66022016"/>
      </c:barChart>
      <c:catAx>
        <c:axId val="6602048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22016"/>
        <c:crosses val="autoZero"/>
        <c:auto val="1"/>
        <c:lblAlgn val="ctr"/>
        <c:lblOffset val="100"/>
      </c:catAx>
      <c:valAx>
        <c:axId val="66022016"/>
        <c:scaling>
          <c:orientation val="minMax"/>
        </c:scaling>
        <c:axPos val="l"/>
        <c:majorGridlines/>
        <c:numFmt formatCode="General" sourceLinked="1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204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'структура налогов.'!$A$13</c:f>
              <c:strCache>
                <c:ptCount val="1"/>
                <c:pt idx="0">
                  <c:v>Налог на прибыль, доходы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налогов.'!$B$13:$F$13</c:f>
              <c:numCache>
                <c:formatCode>0.0</c:formatCode>
                <c:ptCount val="5"/>
                <c:pt idx="0">
                  <c:v>63</c:v>
                </c:pt>
                <c:pt idx="1">
                  <c:v>58.3</c:v>
                </c:pt>
                <c:pt idx="2">
                  <c:v>57.1</c:v>
                </c:pt>
                <c:pt idx="3">
                  <c:v>53.6</c:v>
                </c:pt>
                <c:pt idx="4">
                  <c:v>49.9</c:v>
                </c:pt>
              </c:numCache>
            </c:numRef>
          </c:val>
        </c:ser>
        <c:ser>
          <c:idx val="1"/>
          <c:order val="1"/>
          <c:tx>
            <c:strRef>
              <c:f>'структура налогов.'!$A$14</c:f>
              <c:strCache>
                <c:ptCount val="1"/>
                <c:pt idx="0">
                  <c:v>Налоги на товары (работы, услуги), реализуемые на территории РФ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налогов.'!$B$14:$F$14</c:f>
              <c:numCache>
                <c:formatCode>0.0</c:formatCode>
                <c:ptCount val="5"/>
                <c:pt idx="0">
                  <c:v>12.1</c:v>
                </c:pt>
                <c:pt idx="1">
                  <c:v>12.4</c:v>
                </c:pt>
                <c:pt idx="2">
                  <c:v>13.6</c:v>
                </c:pt>
                <c:pt idx="3">
                  <c:v>19.2</c:v>
                </c:pt>
                <c:pt idx="4">
                  <c:v>24.8</c:v>
                </c:pt>
              </c:numCache>
            </c:numRef>
          </c:val>
        </c:ser>
        <c:ser>
          <c:idx val="2"/>
          <c:order val="2"/>
          <c:tx>
            <c:strRef>
              <c:f>'структура налогов.'!$A$15</c:f>
              <c:strCache>
                <c:ptCount val="1"/>
                <c:pt idx="0">
                  <c:v>Налоги на совокупный доход</c:v>
                </c:pt>
              </c:strCache>
            </c:strRef>
          </c:tx>
          <c:dLbls>
            <c:dLbl>
              <c:idx val="0"/>
              <c:layout>
                <c:manualLayout>
                  <c:x val="2.7777777777777839E-2"/>
                  <c:y val="2.7777777777777811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налогов.'!$B$15:$F$15</c:f>
              <c:numCache>
                <c:formatCode>0.0</c:formatCode>
                <c:ptCount val="5"/>
                <c:pt idx="0">
                  <c:v>11.4</c:v>
                </c:pt>
                <c:pt idx="1">
                  <c:v>9.1</c:v>
                </c:pt>
                <c:pt idx="2">
                  <c:v>11.6</c:v>
                </c:pt>
                <c:pt idx="3">
                  <c:v>10.5</c:v>
                </c:pt>
                <c:pt idx="4">
                  <c:v>9.7000000000000011</c:v>
                </c:pt>
              </c:numCache>
            </c:numRef>
          </c:val>
        </c:ser>
        <c:ser>
          <c:idx val="3"/>
          <c:order val="3"/>
          <c:tx>
            <c:strRef>
              <c:f>'структура налогов.'!$A$16</c:f>
              <c:strCache>
                <c:ptCount val="1"/>
                <c:pt idx="0">
                  <c:v>Государственная пошлина</c:v>
                </c:pt>
              </c:strCache>
            </c:strRef>
          </c:tx>
          <c:dLbls>
            <c:dLbl>
              <c:idx val="0"/>
              <c:layout>
                <c:manualLayout>
                  <c:x val="8.3333333333333367E-3"/>
                  <c:y val="1.8518518518518528E-2"/>
                </c:manualLayout>
              </c:layout>
              <c:dLblPos val="outEnd"/>
              <c:showVal val="1"/>
            </c:dLbl>
            <c:dLbl>
              <c:idx val="1"/>
              <c:layout>
                <c:manualLayout>
                  <c:x val="8.3333333333333367E-3"/>
                  <c:y val="1.38888888888889E-2"/>
                </c:manualLayout>
              </c:layout>
              <c:dLblPos val="outEnd"/>
              <c:showVal val="1"/>
            </c:dLbl>
            <c:dLbl>
              <c:idx val="2"/>
              <c:layout>
                <c:manualLayout>
                  <c:x val="8.3333333333333367E-3"/>
                  <c:y val="1.38888888888889E-2"/>
                </c:manualLayout>
              </c:layout>
              <c:dLblPos val="outEnd"/>
              <c:showVal val="1"/>
            </c:dLbl>
            <c:dLbl>
              <c:idx val="3"/>
              <c:layout>
                <c:manualLayout>
                  <c:x val="8.3333333333332378E-3"/>
                  <c:y val="2.3148148148148147E-2"/>
                </c:manualLayout>
              </c:layout>
              <c:dLblPos val="outEnd"/>
              <c:showVal val="1"/>
            </c:dLbl>
            <c:dLbl>
              <c:idx val="4"/>
              <c:layout>
                <c:manualLayout>
                  <c:x val="1.6666666666666677E-2"/>
                  <c:y val="1.38888888888889E-2"/>
                </c:manualLayout>
              </c:layout>
              <c:dLblPos val="outEnd"/>
              <c:showVal val="1"/>
            </c:dLbl>
            <c:numFmt formatCode="0.0%" sourceLinked="0"/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'структура налогов.'!$B$12:$F$12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'структура налогов.'!$B$16:$F$16</c:f>
              <c:numCache>
                <c:formatCode>0.0</c:formatCode>
                <c:ptCount val="5"/>
                <c:pt idx="0">
                  <c:v>3.7</c:v>
                </c:pt>
                <c:pt idx="1">
                  <c:v>3</c:v>
                </c:pt>
                <c:pt idx="2">
                  <c:v>3.1</c:v>
                </c:pt>
                <c:pt idx="3">
                  <c:v>2.9</c:v>
                </c:pt>
                <c:pt idx="4">
                  <c:v>2.7</c:v>
                </c:pt>
              </c:numCache>
            </c:numRef>
          </c:val>
        </c:ser>
        <c:axId val="66079360"/>
        <c:axId val="66101632"/>
      </c:barChart>
      <c:catAx>
        <c:axId val="6607936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101632"/>
        <c:crosses val="autoZero"/>
        <c:auto val="1"/>
        <c:lblAlgn val="ctr"/>
        <c:lblOffset val="100"/>
      </c:catAx>
      <c:valAx>
        <c:axId val="66101632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079360"/>
        <c:crosses val="autoZero"/>
        <c:crossBetween val="between"/>
        <c:dispUnits>
          <c:builtInUnit val="hundreds"/>
        </c:dispUnits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'структа неналогов.'!$A$15</c:f>
              <c:strCache>
                <c:ptCount val="1"/>
                <c:pt idx="0">
                  <c:v>Доходы от использования имущества, находящегося в государственной и муниципальной собственности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4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3,2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,7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4 %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неналогов.'!$B$15:$F$15</c:f>
              <c:numCache>
                <c:formatCode>0.0</c:formatCode>
                <c:ptCount val="5"/>
                <c:pt idx="0">
                  <c:v>4.5</c:v>
                </c:pt>
                <c:pt idx="1">
                  <c:v>3.2</c:v>
                </c:pt>
                <c:pt idx="2">
                  <c:v>3.9</c:v>
                </c:pt>
                <c:pt idx="3">
                  <c:v>3.7</c:v>
                </c:pt>
                <c:pt idx="4">
                  <c:v>3.4302136911585568</c:v>
                </c:pt>
              </c:numCache>
            </c:numRef>
          </c:val>
        </c:ser>
        <c:ser>
          <c:idx val="1"/>
          <c:order val="1"/>
          <c:tx>
            <c:strRef>
              <c:f>'структа неналогов.'!$A$16</c:f>
              <c:strCache>
                <c:ptCount val="1"/>
                <c:pt idx="0">
                  <c:v>Платежи при пользовании природными ресурсами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baseline="0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3 %</a:t>
                    </a: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3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2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неналогов.'!$B$16:$F$16</c:f>
              <c:numCache>
                <c:formatCode>0.0</c:formatCode>
                <c:ptCount val="5"/>
                <c:pt idx="0">
                  <c:v>0.30000000000000004</c:v>
                </c:pt>
                <c:pt idx="1">
                  <c:v>0.30774933816406541</c:v>
                </c:pt>
                <c:pt idx="2">
                  <c:v>0.30000000000000004</c:v>
                </c:pt>
                <c:pt idx="3">
                  <c:v>0.30000000000000004</c:v>
                </c:pt>
                <c:pt idx="4">
                  <c:v>0.2</c:v>
                </c:pt>
              </c:numCache>
            </c:numRef>
          </c:val>
        </c:ser>
        <c:ser>
          <c:idx val="2"/>
          <c:order val="2"/>
          <c:tx>
            <c:strRef>
              <c:f>'структа неналогов.'!$A$17</c:f>
              <c:strCache>
                <c:ptCount val="1"/>
                <c:pt idx="0">
                  <c:v>Доходы от оказания платных услуг (работ) и компенсации затрат государства</c:v>
                </c:pt>
              </c:strCache>
            </c:strRef>
          </c:tx>
          <c:dLbls>
            <c:dLbl>
              <c:idx val="0"/>
              <c:layout>
                <c:manualLayout>
                  <c:x val="6.1443932411674156E-3"/>
                  <c:y val="2.6016266824471394E-2"/>
                </c:manualLayout>
              </c:layout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0,8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  <c:dLblPos val="outEnd"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неналогов.'!$B$17:$F$17</c:f>
              <c:numCache>
                <c:formatCode>General</c:formatCode>
                <c:ptCount val="5"/>
                <c:pt idx="0" formatCode="0.0">
                  <c:v>0.8</c:v>
                </c:pt>
              </c:numCache>
            </c:numRef>
          </c:val>
        </c:ser>
        <c:ser>
          <c:idx val="3"/>
          <c:order val="3"/>
          <c:tx>
            <c:strRef>
              <c:f>'структа неналогов.'!$A$18</c:f>
              <c:strCache>
                <c:ptCount val="1"/>
                <c:pt idx="0">
                  <c:v>Доходы от продажи материальных и нематериальных активов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7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</a:t>
                    </a: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5 </a:t>
                    </a:r>
                    <a:r>
                      <a:rPr lang="en-US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неналогов.'!$B$18:$F$18</c:f>
              <c:numCache>
                <c:formatCode>General</c:formatCode>
                <c:ptCount val="5"/>
                <c:pt idx="0" formatCode="0.0">
                  <c:v>7.5</c:v>
                </c:pt>
              </c:numCache>
            </c:numRef>
          </c:val>
        </c:ser>
        <c:ser>
          <c:idx val="4"/>
          <c:order val="4"/>
          <c:tx>
            <c:strRef>
              <c:f>'структа неналогов.'!$A$19</c:f>
              <c:strCache>
                <c:ptCount val="1"/>
                <c:pt idx="0">
                  <c:v>Шрафы, санкции, возмещение ущерба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,9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0,9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>
                        <a:latin typeface="Times New Roman" pitchFamily="18" charset="0"/>
                        <a:cs typeface="Times New Roman" pitchFamily="18" charset="0"/>
                      </a:rPr>
                      <a:t>9 %</a:t>
                    </a:r>
                    <a:endParaRPr lang="en-US" b="1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en-US" b="1" dirty="0" smtClean="0">
                        <a:latin typeface="Times New Roman" pitchFamily="18" charset="0"/>
                        <a:cs typeface="Times New Roman" pitchFamily="18" charset="0"/>
                      </a:rPr>
                      <a:t>0,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8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неналогов.'!$B$19:$F$19</c:f>
              <c:numCache>
                <c:formatCode>0.0</c:formatCode>
                <c:ptCount val="5"/>
                <c:pt idx="0">
                  <c:v>0.9</c:v>
                </c:pt>
                <c:pt idx="1">
                  <c:v>0.9</c:v>
                </c:pt>
                <c:pt idx="2">
                  <c:v>0.87604104878057176</c:v>
                </c:pt>
                <c:pt idx="3">
                  <c:v>0.88457418821742306</c:v>
                </c:pt>
                <c:pt idx="4">
                  <c:v>0.8</c:v>
                </c:pt>
              </c:numCache>
            </c:numRef>
          </c:val>
        </c:ser>
        <c:ser>
          <c:idx val="5"/>
          <c:order val="5"/>
          <c:tx>
            <c:strRef>
              <c:f>'структа неналогов.'!$A$20</c:f>
              <c:strCache>
                <c:ptCount val="1"/>
                <c:pt idx="0">
                  <c:v>Прочие неналоговые доходы</c:v>
                </c:pt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13,9 %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4,2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2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9</a:t>
                    </a: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,6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3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9,0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dLbl>
              <c:idx val="4"/>
              <c:layout/>
              <c:tx>
                <c:rich>
                  <a:bodyPr/>
                  <a:lstStyle/>
                  <a:p>
                    <a:pPr>
                      <a:defRPr/>
                    </a:pPr>
                    <a:r>
                      <a:rPr lang="ru-RU" b="1" dirty="0" smtClean="0">
                        <a:latin typeface="Times New Roman" pitchFamily="18" charset="0"/>
                        <a:cs typeface="Times New Roman" pitchFamily="18" charset="0"/>
                      </a:rPr>
                      <a:t>8,4 </a:t>
                    </a:r>
                    <a:r>
                      <a:rPr lang="ru-RU" b="1" dirty="0">
                        <a:latin typeface="Times New Roman" pitchFamily="18" charset="0"/>
                        <a:cs typeface="Times New Roman" pitchFamily="18" charset="0"/>
                      </a:rPr>
                      <a:t>%</a:t>
                    </a:r>
                    <a:endParaRPr lang="en-US" b="1" dirty="0">
                      <a:latin typeface="Times New Roman" pitchFamily="18" charset="0"/>
                      <a:cs typeface="Times New Roman" pitchFamily="18" charset="0"/>
                    </a:endParaRPr>
                  </a:p>
                </c:rich>
              </c:tx>
              <c:spPr/>
            </c:dLbl>
            <c:showVal val="1"/>
          </c:dLbls>
          <c:cat>
            <c:strRef>
              <c:f>'структа неналогов.'!$B$14:$F$14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'структа неналогов.'!$B$20:$F$20</c:f>
              <c:numCache>
                <c:formatCode>0.0</c:formatCode>
                <c:ptCount val="5"/>
                <c:pt idx="0">
                  <c:v>13.9</c:v>
                </c:pt>
                <c:pt idx="1">
                  <c:v>4.2</c:v>
                </c:pt>
                <c:pt idx="2">
                  <c:v>9.6</c:v>
                </c:pt>
                <c:pt idx="3">
                  <c:v>9</c:v>
                </c:pt>
                <c:pt idx="4">
                  <c:v>8.4</c:v>
                </c:pt>
              </c:numCache>
            </c:numRef>
          </c:val>
        </c:ser>
        <c:axId val="66194048"/>
        <c:axId val="66220416"/>
      </c:barChart>
      <c:catAx>
        <c:axId val="6619404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220416"/>
        <c:crosses val="autoZero"/>
        <c:auto val="1"/>
        <c:lblAlgn val="ctr"/>
        <c:lblOffset val="100"/>
      </c:catAx>
      <c:valAx>
        <c:axId val="66220416"/>
        <c:scaling>
          <c:orientation val="minMax"/>
        </c:scaling>
        <c:axPos val="l"/>
        <c:majorGridlines/>
        <c:numFmt formatCode="0.0%" sourceLinked="0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6194048"/>
        <c:crosses val="autoZero"/>
        <c:crossBetween val="between"/>
        <c:dispUnits>
          <c:builtInUnit val="hundreds"/>
        </c:dispUnits>
      </c:valAx>
    </c:plotArea>
    <c:legend>
      <c:legendPos val="b"/>
      <c:layout>
        <c:manualLayout>
          <c:xMode val="edge"/>
          <c:yMode val="edge"/>
          <c:x val="7.6229271069552157E-2"/>
          <c:y val="0.68725568849911822"/>
          <c:w val="0.80910902266249018"/>
          <c:h val="0.31274431150088194"/>
        </c:manualLayout>
      </c:layout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1"/>
          <c:order val="0"/>
          <c:tx>
            <c:strRef>
              <c:f>'[для презин.xls]01'!$A$2</c:f>
              <c:strCache>
                <c:ptCount val="1"/>
              </c:strCache>
            </c:strRef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10 646,1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delete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2 747,2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50,0</a:t>
                    </a:r>
                    <a:endParaRPr lang="en-US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'[для презин.xls]01'!$B$2:$G$2</c:f>
              <c:numCache>
                <c:formatCode>General</c:formatCode>
                <c:ptCount val="6"/>
                <c:pt idx="0" formatCode="#,##0.0">
                  <c:v>15700.1</c:v>
                </c:pt>
                <c:pt idx="1">
                  <c:v>36.6</c:v>
                </c:pt>
                <c:pt idx="2" formatCode="#,##0.0">
                  <c:v>3885.1</c:v>
                </c:pt>
                <c:pt idx="3" formatCode="#,##0.0">
                  <c:v>11.5</c:v>
                </c:pt>
                <c:pt idx="5" formatCode="#,##0.0">
                  <c:v>13590.6</c:v>
                </c:pt>
              </c:numCache>
            </c:numRef>
          </c:val>
        </c:ser>
        <c:ser>
          <c:idx val="2"/>
          <c:order val="1"/>
          <c:tx>
            <c:strRef>
              <c:f>'[для презин.xls]01'!$A$3</c:f>
              <c:strCache>
                <c:ptCount val="1"/>
                <c:pt idx="0">
                  <c:v>01 02</c:v>
                </c:pt>
              </c:strCache>
            </c:strRef>
          </c:tx>
          <c:val>
            <c:numRef>
              <c:f>'[для презин.xls]01'!$B$3:$G$3</c:f>
              <c:numCache>
                <c:formatCode>General</c:formatCode>
                <c:ptCount val="6"/>
                <c:pt idx="0">
                  <c:v>0</c:v>
                </c:pt>
                <c:pt idx="1">
                  <c:v>0</c:v>
                </c:pt>
                <c:pt idx="2" formatCode="@">
                  <c:v>0</c:v>
                </c:pt>
                <c:pt idx="3" formatCode="@">
                  <c:v>0</c:v>
                </c:pt>
                <c:pt idx="4" formatCode="@">
                  <c:v>0</c:v>
                </c:pt>
                <c:pt idx="5" formatCode="@">
                  <c:v>0</c:v>
                </c:pt>
              </c:numCache>
            </c:numRef>
          </c:val>
        </c:ser>
        <c:axId val="66258816"/>
        <c:axId val="66260352"/>
      </c:barChart>
      <c:catAx>
        <c:axId val="66258816"/>
        <c:scaling>
          <c:orientation val="minMax"/>
        </c:scaling>
        <c:delete val="1"/>
        <c:axPos val="b"/>
        <c:tickLblPos val="none"/>
        <c:crossAx val="66260352"/>
        <c:crosses val="autoZero"/>
        <c:auto val="1"/>
        <c:lblAlgn val="ctr"/>
        <c:lblOffset val="100"/>
      </c:catAx>
      <c:valAx>
        <c:axId val="6626035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25881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834,0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12 778,6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4 568,5</a:t>
                    </a:r>
                    <a:endParaRPr lang="en-US" dirty="0"/>
                  </a:p>
                </c:rich>
              </c:tx>
              <c:showVal val="1"/>
            </c:dLbl>
            <c:dLbl>
              <c:idx val="5"/>
              <c:delete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15 830,0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298624"/>
        <c:axId val="66300160"/>
      </c:barChart>
      <c:catAx>
        <c:axId val="66298624"/>
        <c:scaling>
          <c:orientation val="minMax"/>
        </c:scaling>
        <c:delete val="1"/>
        <c:axPos val="b"/>
        <c:tickLblPos val="none"/>
        <c:crossAx val="66300160"/>
        <c:crosses val="autoZero"/>
        <c:auto val="1"/>
        <c:lblAlgn val="ctr"/>
        <c:lblOffset val="100"/>
      </c:catAx>
      <c:valAx>
        <c:axId val="6630016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29862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3.1745809553139028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</a:t>
                    </a:r>
                    <a:r>
                      <a:rPr lang="ru-RU" baseline="0" dirty="0" smtClean="0"/>
                      <a:t> 871,8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3 327,8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11 153,4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66351104"/>
        <c:axId val="66354176"/>
      </c:barChart>
      <c:catAx>
        <c:axId val="66351104"/>
        <c:scaling>
          <c:orientation val="minMax"/>
        </c:scaling>
        <c:delete val="1"/>
        <c:axPos val="b"/>
        <c:tickLblPos val="none"/>
        <c:crossAx val="66354176"/>
        <c:crosses val="autoZero"/>
        <c:auto val="1"/>
        <c:lblAlgn val="ctr"/>
        <c:lblOffset val="100"/>
      </c:catAx>
      <c:valAx>
        <c:axId val="6635417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511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1 093,7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3.1745809553139046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10 130,3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3 328,6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12 752,6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'01'!$A$11:$G$11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9588.7000000000007</c:v>
                </c:pt>
                <c:pt idx="3">
                  <c:v>3096.8</c:v>
                </c:pt>
                <c:pt idx="5" formatCode="0.0">
                  <c:v>60</c:v>
                </c:pt>
                <c:pt idx="6">
                  <c:v>7833.3</c:v>
                </c:pt>
              </c:numCache>
            </c:numRef>
          </c:val>
        </c:ser>
        <c:axId val="66390656"/>
        <c:axId val="66437504"/>
      </c:barChart>
      <c:catAx>
        <c:axId val="66390656"/>
        <c:scaling>
          <c:orientation val="minMax"/>
        </c:scaling>
        <c:delete val="1"/>
        <c:axPos val="b"/>
        <c:tickLblPos val="none"/>
        <c:crossAx val="66437504"/>
        <c:crosses val="autoZero"/>
        <c:auto val="1"/>
        <c:lblAlgn val="ctr"/>
        <c:lblOffset val="100"/>
      </c:catAx>
      <c:valAx>
        <c:axId val="6643750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3906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'01'!$A$8:$G$8</c:f>
            </c:numRef>
          </c:val>
        </c:ser>
        <c:ser>
          <c:idx val="1"/>
          <c:order val="1"/>
          <c:val>
            <c:numRef>
              <c:f>'01'!$A$11:$G$11</c:f>
            </c:numRef>
          </c:val>
        </c:ser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1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0</a:t>
                    </a:r>
                    <a:r>
                      <a:rPr lang="ru-RU" smtClean="0"/>
                      <a:t>93,7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10 341,0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>
                <c:manualLayout>
                  <c:x val="1.391294609981048E-2"/>
                  <c:y val="1.693109842834079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0,7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r>
                      <a:rPr lang="ru-RU" baseline="0" smtClean="0"/>
                      <a:t> 329,5</a:t>
                    </a:r>
                    <a:endParaRPr lang="en-US" dirty="0"/>
                  </a:p>
                </c:rich>
              </c:tx>
              <c:showVal val="1"/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smtClean="0"/>
                      <a:t>12 843,6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'01'!$A$8:$G$8</c:f>
              <c:numCache>
                <c:formatCode>#,##0.0</c:formatCode>
                <c:ptCount val="7"/>
                <c:pt idx="0" formatCode="General">
                  <c:v>1051.5</c:v>
                </c:pt>
                <c:pt idx="1">
                  <c:v>9586</c:v>
                </c:pt>
                <c:pt idx="2">
                  <c:v>24.1</c:v>
                </c:pt>
                <c:pt idx="3">
                  <c:v>3095.7</c:v>
                </c:pt>
                <c:pt idx="5" formatCode="0.0">
                  <c:v>60</c:v>
                </c:pt>
                <c:pt idx="6">
                  <c:v>7887.2</c:v>
                </c:pt>
              </c:numCache>
            </c:numRef>
          </c:val>
        </c:ser>
        <c:axId val="66467328"/>
        <c:axId val="66468864"/>
      </c:barChart>
      <c:catAx>
        <c:axId val="66467328"/>
        <c:scaling>
          <c:orientation val="minMax"/>
        </c:scaling>
        <c:delete val="1"/>
        <c:axPos val="b"/>
        <c:tickLblPos val="none"/>
        <c:crossAx val="66468864"/>
        <c:crosses val="autoZero"/>
        <c:auto val="1"/>
        <c:lblAlgn val="ctr"/>
        <c:lblOffset val="100"/>
      </c:catAx>
      <c:valAx>
        <c:axId val="6646886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6467328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'03'!$A$5:$C$5</c:f>
              <c:numCache>
                <c:formatCode>#,##0.0</c:formatCode>
                <c:ptCount val="3"/>
                <c:pt idx="0">
                  <c:v>948.9</c:v>
                </c:pt>
                <c:pt idx="1">
                  <c:v>801.2</c:v>
                </c:pt>
              </c:numCache>
            </c:numRef>
          </c:val>
        </c:ser>
        <c:axId val="66538496"/>
        <c:axId val="66544384"/>
      </c:barChart>
      <c:catAx>
        <c:axId val="66538496"/>
        <c:scaling>
          <c:orientation val="minMax"/>
        </c:scaling>
        <c:delete val="1"/>
        <c:axPos val="b"/>
        <c:tickLblPos val="none"/>
        <c:crossAx val="66544384"/>
        <c:crosses val="autoZero"/>
        <c:auto val="1"/>
        <c:lblAlgn val="ctr"/>
        <c:lblOffset val="100"/>
      </c:catAx>
      <c:valAx>
        <c:axId val="665443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384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1 409,0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1 080,8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'03'!$A$8:$B$8</c:f>
              <c:numCache>
                <c:formatCode>#,##0.0</c:formatCode>
                <c:ptCount val="2"/>
                <c:pt idx="0">
                  <c:v>876.9</c:v>
                </c:pt>
                <c:pt idx="1">
                  <c:v>971.2</c:v>
                </c:pt>
              </c:numCache>
            </c:numRef>
          </c:val>
        </c:ser>
        <c:axId val="66568192"/>
        <c:axId val="66569728"/>
      </c:barChart>
      <c:catAx>
        <c:axId val="66568192"/>
        <c:scaling>
          <c:orientation val="minMax"/>
        </c:scaling>
        <c:delete val="1"/>
        <c:axPos val="b"/>
        <c:tickLblPos val="none"/>
        <c:crossAx val="66569728"/>
        <c:crosses val="autoZero"/>
        <c:auto val="1"/>
        <c:lblAlgn val="ctr"/>
        <c:lblOffset val="100"/>
      </c:catAx>
      <c:valAx>
        <c:axId val="665697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5681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888,0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>
                <c:manualLayout>
                  <c:x val="-4.6783298288836511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828,5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618496"/>
        <c:axId val="66620032"/>
      </c:barChart>
      <c:catAx>
        <c:axId val="66618496"/>
        <c:scaling>
          <c:orientation val="minMax"/>
        </c:scaling>
        <c:delete val="1"/>
        <c:axPos val="b"/>
        <c:tickLblPos val="none"/>
        <c:crossAx val="66620032"/>
        <c:crosses val="autoZero"/>
        <c:auto val="1"/>
        <c:lblAlgn val="ctr"/>
        <c:lblOffset val="100"/>
      </c:catAx>
      <c:valAx>
        <c:axId val="6662003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184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1 235,1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825,7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'03'!$A$11:$B$11</c:f>
              <c:numCache>
                <c:formatCode>#,##0.0</c:formatCode>
                <c:ptCount val="2"/>
                <c:pt idx="0">
                  <c:v>939.1</c:v>
                </c:pt>
                <c:pt idx="1">
                  <c:v>777.3</c:v>
                </c:pt>
              </c:numCache>
            </c:numRef>
          </c:val>
        </c:ser>
        <c:axId val="66639744"/>
        <c:axId val="66641280"/>
      </c:barChart>
      <c:catAx>
        <c:axId val="66639744"/>
        <c:scaling>
          <c:orientation val="minMax"/>
        </c:scaling>
        <c:delete val="1"/>
        <c:axPos val="b"/>
        <c:tickLblPos val="none"/>
        <c:crossAx val="66641280"/>
        <c:crosses val="autoZero"/>
        <c:auto val="1"/>
        <c:lblAlgn val="ctr"/>
        <c:lblOffset val="100"/>
      </c:catAx>
      <c:valAx>
        <c:axId val="666412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397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974,2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827,1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'03'!$A$14:$B$14</c:f>
              <c:numCache>
                <c:formatCode>#,##0.0</c:formatCode>
                <c:ptCount val="2"/>
                <c:pt idx="0">
                  <c:v>964.1</c:v>
                </c:pt>
                <c:pt idx="1">
                  <c:v>777.8</c:v>
                </c:pt>
              </c:numCache>
            </c:numRef>
          </c:val>
        </c:ser>
        <c:axId val="66689664"/>
        <c:axId val="66691456"/>
      </c:barChart>
      <c:catAx>
        <c:axId val="66689664"/>
        <c:scaling>
          <c:orientation val="minMax"/>
        </c:scaling>
        <c:delete val="1"/>
        <c:axPos val="b"/>
        <c:tickLblPos val="none"/>
        <c:crossAx val="66691456"/>
        <c:crosses val="autoZero"/>
        <c:auto val="1"/>
        <c:lblAlgn val="ctr"/>
        <c:lblOffset val="100"/>
      </c:catAx>
      <c:valAx>
        <c:axId val="6669145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68966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'04'!$A$5:$B$5</c:f>
              <c:numCache>
                <c:formatCode>#,##0.0</c:formatCode>
                <c:ptCount val="2"/>
                <c:pt idx="0">
                  <c:v>1294.7</c:v>
                </c:pt>
                <c:pt idx="1">
                  <c:v>3427.3</c:v>
                </c:pt>
              </c:numCache>
            </c:numRef>
          </c:val>
        </c:ser>
        <c:axId val="66806144"/>
        <c:axId val="66807680"/>
      </c:barChart>
      <c:catAx>
        <c:axId val="66806144"/>
        <c:scaling>
          <c:orientation val="minMax"/>
        </c:scaling>
        <c:delete val="1"/>
        <c:axPos val="b"/>
        <c:tickLblPos val="none"/>
        <c:crossAx val="66807680"/>
        <c:crosses val="autoZero"/>
        <c:auto val="1"/>
        <c:lblAlgn val="ctr"/>
        <c:lblOffset val="100"/>
      </c:catAx>
      <c:valAx>
        <c:axId val="668076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061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561,9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5 918,4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835584"/>
        <c:axId val="66837120"/>
      </c:barChart>
      <c:catAx>
        <c:axId val="66835584"/>
        <c:scaling>
          <c:orientation val="minMax"/>
        </c:scaling>
        <c:delete val="1"/>
        <c:axPos val="b"/>
        <c:tickLblPos val="none"/>
        <c:crossAx val="66837120"/>
        <c:crosses val="autoZero"/>
        <c:auto val="1"/>
        <c:lblAlgn val="ctr"/>
        <c:lblOffset val="100"/>
      </c:catAx>
      <c:valAx>
        <c:axId val="6683712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3558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1 697</a:t>
                    </a:r>
                    <a:r>
                      <a:rPr lang="ru-RU" dirty="0" smtClean="0"/>
                      <a:t>,</a:t>
                    </a:r>
                    <a:r>
                      <a:rPr lang="en-US" dirty="0" smtClean="0"/>
                      <a:t>7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smtClean="0"/>
                      <a:t>4 291</a:t>
                    </a:r>
                    <a:r>
                      <a:rPr lang="ru-RU" smtClean="0"/>
                      <a:t>,</a:t>
                    </a:r>
                    <a:r>
                      <a:rPr lang="en-US" smtClean="0"/>
                      <a:t>9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'04'!$A$8:$B$8</c:f>
              <c:numCache>
                <c:formatCode>#,##0.0</c:formatCode>
                <c:ptCount val="2"/>
                <c:pt idx="0">
                  <c:v>1260</c:v>
                </c:pt>
                <c:pt idx="1">
                  <c:v>3747.6</c:v>
                </c:pt>
              </c:numCache>
            </c:numRef>
          </c:val>
        </c:ser>
        <c:axId val="66754432"/>
        <c:axId val="66755968"/>
      </c:barChart>
      <c:catAx>
        <c:axId val="66754432"/>
        <c:scaling>
          <c:orientation val="minMax"/>
        </c:scaling>
        <c:delete val="1"/>
        <c:axPos val="b"/>
        <c:tickLblPos val="none"/>
        <c:crossAx val="66755968"/>
        <c:crosses val="autoZero"/>
        <c:auto val="1"/>
        <c:lblAlgn val="ctr"/>
        <c:lblOffset val="100"/>
      </c:catAx>
      <c:valAx>
        <c:axId val="6675596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75443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pPr>
                      <a:defRPr sz="1200" b="1">
                        <a:latin typeface="Times New Roman" pitchFamily="18" charset="0"/>
                        <a:cs typeface="Times New Roman" pitchFamily="18" charset="0"/>
                      </a:defRPr>
                    </a:pPr>
                    <a:r>
                      <a:rPr lang="ru-RU" smtClean="0"/>
                      <a:t>1 763,8</a:t>
                    </a:r>
                    <a:endParaRPr lang="en-US" dirty="0"/>
                  </a:p>
                </c:rich>
              </c:tx>
              <c:spPr>
                <a:noFill/>
                <a:ln w="25400">
                  <a:noFill/>
                </a:ln>
              </c:spPr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6 742,6</a:t>
                    </a:r>
                    <a:endParaRPr lang="en-US" b="1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'04'!$A$11:$B$11</c:f>
              <c:numCache>
                <c:formatCode>#,##0.0</c:formatCode>
                <c:ptCount val="2"/>
                <c:pt idx="0">
                  <c:v>1526.3</c:v>
                </c:pt>
                <c:pt idx="1">
                  <c:v>4227.8</c:v>
                </c:pt>
              </c:numCache>
            </c:numRef>
          </c:val>
        </c:ser>
        <c:axId val="66919424"/>
        <c:axId val="66941696"/>
      </c:barChart>
      <c:catAx>
        <c:axId val="66919424"/>
        <c:scaling>
          <c:orientation val="minMax"/>
        </c:scaling>
        <c:delete val="1"/>
        <c:axPos val="b"/>
        <c:tickLblPos val="none"/>
        <c:crossAx val="66941696"/>
        <c:crosses val="autoZero"/>
        <c:auto val="1"/>
        <c:lblAlgn val="ctr"/>
        <c:lblOffset val="100"/>
      </c:catAx>
      <c:valAx>
        <c:axId val="669416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1942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1 762,0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aseline="0" smtClean="0"/>
                      <a:t> 9 701,4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'04'!$A$14:$B$14</c:f>
              <c:numCache>
                <c:formatCode>#,##0.0</c:formatCode>
                <c:ptCount val="2"/>
                <c:pt idx="0">
                  <c:v>1967.3</c:v>
                </c:pt>
                <c:pt idx="1">
                  <c:v>4227.8</c:v>
                </c:pt>
              </c:numCache>
            </c:numRef>
          </c:val>
        </c:ser>
        <c:axId val="66977792"/>
        <c:axId val="66979328"/>
      </c:barChart>
      <c:catAx>
        <c:axId val="66977792"/>
        <c:scaling>
          <c:orientation val="minMax"/>
        </c:scaling>
        <c:delete val="1"/>
        <c:axPos val="b"/>
        <c:tickLblPos val="none"/>
        <c:crossAx val="66979328"/>
        <c:crosses val="autoZero"/>
        <c:auto val="1"/>
        <c:lblAlgn val="ctr"/>
        <c:lblOffset val="100"/>
      </c:catAx>
      <c:valAx>
        <c:axId val="669793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97779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'07'!$A$5:$E$5</c:f>
              <c:numCache>
                <c:formatCode>#,##0.0</c:formatCode>
                <c:ptCount val="5"/>
                <c:pt idx="0">
                  <c:v>15130.3</c:v>
                </c:pt>
                <c:pt idx="1">
                  <c:v>98846.399999999994</c:v>
                </c:pt>
                <c:pt idx="3">
                  <c:v>88.1</c:v>
                </c:pt>
                <c:pt idx="4">
                  <c:v>738.6</c:v>
                </c:pt>
              </c:numCache>
            </c:numRef>
          </c:val>
        </c:ser>
        <c:axId val="67021056"/>
        <c:axId val="67043328"/>
      </c:barChart>
      <c:catAx>
        <c:axId val="67021056"/>
        <c:scaling>
          <c:orientation val="minMax"/>
        </c:scaling>
        <c:delete val="1"/>
        <c:axPos val="b"/>
        <c:tickLblPos val="none"/>
        <c:crossAx val="67043328"/>
        <c:crosses val="autoZero"/>
        <c:auto val="1"/>
        <c:lblAlgn val="ctr"/>
        <c:lblOffset val="100"/>
      </c:catAx>
      <c:valAx>
        <c:axId val="6704332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2105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24 783,8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94 923,9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13 193,2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582,9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899,6</a:t>
                    </a:r>
                    <a:endParaRPr lang="en-US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18665.099999999922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7091840"/>
        <c:axId val="67024000"/>
      </c:barChart>
      <c:catAx>
        <c:axId val="67091840"/>
        <c:scaling>
          <c:orientation val="minMax"/>
        </c:scaling>
        <c:delete val="1"/>
        <c:axPos val="b"/>
        <c:tickLblPos val="none"/>
        <c:crossAx val="67024000"/>
        <c:crosses val="autoZero"/>
        <c:auto val="1"/>
        <c:lblAlgn val="ctr"/>
        <c:lblOffset val="100"/>
      </c:catAx>
      <c:valAx>
        <c:axId val="6702400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09184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19 682,6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71</a:t>
                    </a:r>
                    <a:r>
                      <a:rPr lang="ru-RU" baseline="0" smtClean="0"/>
                      <a:t> 746,7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13 443,5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123,7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'07'!$A$8:$E$8</c:f>
              <c:numCache>
                <c:formatCode>#,##0.0</c:formatCode>
                <c:ptCount val="5"/>
                <c:pt idx="0">
                  <c:v>18665.099999999933</c:v>
                </c:pt>
                <c:pt idx="1">
                  <c:v>88191.6</c:v>
                </c:pt>
                <c:pt idx="2">
                  <c:v>14081.8</c:v>
                </c:pt>
                <c:pt idx="3">
                  <c:v>92.9</c:v>
                </c:pt>
                <c:pt idx="4">
                  <c:v>871.1</c:v>
                </c:pt>
              </c:numCache>
            </c:numRef>
          </c:val>
        </c:ser>
        <c:axId val="66895872"/>
        <c:axId val="66897408"/>
      </c:barChart>
      <c:catAx>
        <c:axId val="66895872"/>
        <c:scaling>
          <c:orientation val="minMax"/>
        </c:scaling>
        <c:delete val="1"/>
        <c:axPos val="b"/>
        <c:tickLblPos val="none"/>
        <c:crossAx val="66897408"/>
        <c:crosses val="autoZero"/>
        <c:auto val="1"/>
        <c:lblAlgn val="ctr"/>
        <c:lblOffset val="100"/>
      </c:catAx>
      <c:valAx>
        <c:axId val="66897408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6895872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13 649,8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73 369,3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13 972,2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128,5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'07'!$A$11:$E$11</c:f>
              <c:numCache>
                <c:formatCode>#,##0.0</c:formatCode>
                <c:ptCount val="5"/>
                <c:pt idx="0">
                  <c:v>19600.7</c:v>
                </c:pt>
                <c:pt idx="1">
                  <c:v>90078.399999999994</c:v>
                </c:pt>
                <c:pt idx="2">
                  <c:v>14122.7</c:v>
                </c:pt>
                <c:pt idx="3">
                  <c:v>97.5</c:v>
                </c:pt>
                <c:pt idx="4">
                  <c:v>824</c:v>
                </c:pt>
              </c:numCache>
            </c:numRef>
          </c:val>
        </c:ser>
        <c:axId val="67191936"/>
        <c:axId val="67193472"/>
      </c:barChart>
      <c:catAx>
        <c:axId val="67191936"/>
        <c:scaling>
          <c:orientation val="minMax"/>
        </c:scaling>
        <c:delete val="1"/>
        <c:axPos val="b"/>
        <c:tickLblPos val="none"/>
        <c:crossAx val="67193472"/>
        <c:crosses val="autoZero"/>
        <c:auto val="1"/>
        <c:lblAlgn val="ctr"/>
        <c:lblOffset val="100"/>
      </c:catAx>
      <c:valAx>
        <c:axId val="671934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1919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16 212,9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72 275,7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14 506,3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133,3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821,2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'07'!$A$14:$E$14</c:f>
              <c:numCache>
                <c:formatCode>#,##0.0</c:formatCode>
                <c:ptCount val="5"/>
                <c:pt idx="0">
                  <c:v>20014.099999999933</c:v>
                </c:pt>
                <c:pt idx="1">
                  <c:v>94409.9</c:v>
                </c:pt>
                <c:pt idx="2">
                  <c:v>14925</c:v>
                </c:pt>
                <c:pt idx="3">
                  <c:v>101.3</c:v>
                </c:pt>
                <c:pt idx="4">
                  <c:v>824</c:v>
                </c:pt>
              </c:numCache>
            </c:numRef>
          </c:val>
        </c:ser>
        <c:axId val="67258624"/>
        <c:axId val="67280896"/>
      </c:barChart>
      <c:catAx>
        <c:axId val="67258624"/>
        <c:scaling>
          <c:orientation val="minMax"/>
        </c:scaling>
        <c:delete val="1"/>
        <c:axPos val="b"/>
        <c:tickLblPos val="none"/>
        <c:crossAx val="67280896"/>
        <c:crosses val="autoZero"/>
        <c:auto val="1"/>
        <c:lblAlgn val="ctr"/>
        <c:lblOffset val="100"/>
      </c:catAx>
      <c:valAx>
        <c:axId val="6728089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25862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barChart>
        <c:barDir val="col"/>
        <c:grouping val="clustered"/>
        <c:ser>
          <c:idx val="0"/>
          <c:order val="0"/>
          <c:tx>
            <c:strRef>
              <c:f>'08'!$A$4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'08'!$A$5</c:f>
              <c:numCache>
                <c:formatCode>#,##0.0</c:formatCode>
                <c:ptCount val="1"/>
                <c:pt idx="0">
                  <c:v>8256.4</c:v>
                </c:pt>
              </c:numCache>
            </c:numRef>
          </c:val>
        </c:ser>
        <c:axId val="67302144"/>
        <c:axId val="67303680"/>
      </c:barChart>
      <c:catAx>
        <c:axId val="67302144"/>
        <c:scaling>
          <c:orientation val="minMax"/>
        </c:scaling>
        <c:delete val="1"/>
        <c:axPos val="b"/>
        <c:tickLblPos val="none"/>
        <c:crossAx val="67303680"/>
        <c:crosses val="autoZero"/>
        <c:auto val="1"/>
        <c:lblAlgn val="ctr"/>
        <c:lblOffset val="100"/>
      </c:catAx>
      <c:valAx>
        <c:axId val="67303680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302144"/>
        <c:crosses val="autoZero"/>
        <c:crossBetween val="between"/>
      </c:valAx>
    </c:plotArea>
    <c:plotVisOnly val="1"/>
  </c:chart>
  <c:externalData r:id="rId1"/>
  <c:userShapes r:id="rId2"/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en-US" smtClean="0"/>
                      <a:t>53 703</a:t>
                    </a:r>
                    <a:r>
                      <a:rPr lang="ru-RU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2 182,4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410176"/>
        <c:axId val="67424256"/>
      </c:barChart>
      <c:catAx>
        <c:axId val="67410176"/>
        <c:scaling>
          <c:orientation val="minMax"/>
        </c:scaling>
        <c:delete val="1"/>
        <c:axPos val="b"/>
        <c:tickLblPos val="none"/>
        <c:crossAx val="67424256"/>
        <c:crosses val="autoZero"/>
        <c:auto val="1"/>
        <c:lblAlgn val="ctr"/>
        <c:lblOffset val="100"/>
      </c:catAx>
      <c:valAx>
        <c:axId val="67424256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410176"/>
        <c:crosses val="autoZero"/>
        <c:crossBetween val="between"/>
      </c:valAx>
    </c:plotArea>
    <c:plotVisOnly val="1"/>
  </c:chart>
  <c:externalData r:id="rId1"/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2"/>
          <c:order val="2"/>
          <c:val>
            <c:numRef>
              <c:f>'08'!$A$7:$B$7</c:f>
            </c:numRef>
          </c:val>
        </c:ser>
        <c:ser>
          <c:idx val="3"/>
          <c:order val="3"/>
          <c:val>
            <c:numRef>
              <c:f>'08'!$A$8:$B$8</c:f>
            </c:numRef>
          </c:val>
        </c:ser>
        <c:ser>
          <c:idx val="0"/>
          <c:order val="0"/>
          <c:val>
            <c:numRef>
              <c:f>'08'!$A$7:$B$7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14 831,5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3 291,1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'08'!$A$8:$B$8</c:f>
              <c:numCache>
                <c:formatCode>General</c:formatCode>
                <c:ptCount val="2"/>
                <c:pt idx="0" formatCode="#,##0.0">
                  <c:v>10916.6</c:v>
                </c:pt>
                <c:pt idx="1">
                  <c:v>2175.5</c:v>
                </c:pt>
              </c:numCache>
            </c:numRef>
          </c:val>
        </c:ser>
        <c:axId val="67518848"/>
        <c:axId val="67520384"/>
      </c:barChart>
      <c:catAx>
        <c:axId val="67518848"/>
        <c:scaling>
          <c:orientation val="minMax"/>
        </c:scaling>
        <c:delete val="1"/>
        <c:axPos val="b"/>
        <c:tickLblPos val="none"/>
        <c:crossAx val="67520384"/>
        <c:crosses val="autoZero"/>
        <c:auto val="1"/>
        <c:lblAlgn val="ctr"/>
        <c:lblOffset val="100"/>
      </c:catAx>
      <c:valAx>
        <c:axId val="675203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18848"/>
        <c:crosses val="autoZero"/>
        <c:crossBetween val="between"/>
      </c:valAx>
      <c:spPr>
        <a:noFill/>
        <a:ln w="25400">
          <a:noFill/>
        </a:ln>
      </c:spPr>
    </c:plotArea>
    <c:plotVisOnly val="1"/>
  </c:chart>
  <c:externalData r:id="rId1"/>
  <c:userShapes r:id="rId2"/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'08'!$A$10:$B$10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15 709,3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</a:t>
                    </a:r>
                    <a:r>
                      <a:rPr lang="ru-RU" baseline="0" smtClean="0"/>
                      <a:t> 291,4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'08'!$A$11:$B$11</c:f>
              <c:numCache>
                <c:formatCode>General</c:formatCode>
                <c:ptCount val="2"/>
                <c:pt idx="0" formatCode="#,##0.0">
                  <c:v>10767.6</c:v>
                </c:pt>
                <c:pt idx="1">
                  <c:v>2054.1</c:v>
                </c:pt>
              </c:numCache>
            </c:numRef>
          </c:val>
        </c:ser>
        <c:axId val="67542016"/>
        <c:axId val="67715840"/>
      </c:barChart>
      <c:catAx>
        <c:axId val="67542016"/>
        <c:scaling>
          <c:orientation val="minMax"/>
        </c:scaling>
        <c:delete val="1"/>
        <c:axPos val="b"/>
        <c:tickLblPos val="none"/>
        <c:crossAx val="67715840"/>
        <c:crosses val="autoZero"/>
        <c:auto val="1"/>
        <c:lblAlgn val="ctr"/>
        <c:lblOffset val="100"/>
      </c:catAx>
      <c:valAx>
        <c:axId val="6771584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42016"/>
        <c:crosses val="autoZero"/>
        <c:crossBetween val="between"/>
      </c:valAx>
    </c:plotArea>
    <c:plotVisOnly val="1"/>
  </c:chart>
  <c:externalData r:id="rId1"/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val>
            <c:numRef>
              <c:f>'08'!$A$13:$B$13</c:f>
              <c:numCache>
                <c:formatCode>General</c:formatCode>
                <c:ptCount val="2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16 583,5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3 291,7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'08'!$A$14:$B$14</c:f>
              <c:numCache>
                <c:formatCode>General</c:formatCode>
                <c:ptCount val="2"/>
                <c:pt idx="0" formatCode="#,##0.0">
                  <c:v>11245.8</c:v>
                </c:pt>
                <c:pt idx="1">
                  <c:v>2054.5</c:v>
                </c:pt>
              </c:numCache>
            </c:numRef>
          </c:val>
        </c:ser>
        <c:axId val="67740416"/>
        <c:axId val="67741952"/>
      </c:barChart>
      <c:catAx>
        <c:axId val="67740416"/>
        <c:scaling>
          <c:orientation val="minMax"/>
        </c:scaling>
        <c:delete val="1"/>
        <c:axPos val="b"/>
        <c:tickLblPos val="none"/>
        <c:crossAx val="67741952"/>
        <c:crosses val="autoZero"/>
        <c:auto val="1"/>
        <c:lblAlgn val="ctr"/>
        <c:lblOffset val="100"/>
      </c:catAx>
      <c:valAx>
        <c:axId val="6774195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740416"/>
        <c:crosses val="autoZero"/>
        <c:crossBetween val="between"/>
      </c:valAx>
    </c:plotArea>
    <c:plotVisOnly val="1"/>
  </c:chart>
  <c:externalData r:id="rId1"/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1 456,8</a:t>
                    </a:r>
                    <a:endParaRPr lang="en-US" dirty="0"/>
                  </a:p>
                </c:rich>
              </c:tx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mtClean="0"/>
                      <a:t>3 402,3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7 228,6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586304"/>
        <c:axId val="67600384"/>
      </c:barChart>
      <c:catAx>
        <c:axId val="67586304"/>
        <c:scaling>
          <c:orientation val="minMax"/>
        </c:scaling>
        <c:delete val="1"/>
        <c:axPos val="b"/>
        <c:numFmt formatCode="#,##0.0" sourceLinked="1"/>
        <c:tickLblPos val="none"/>
        <c:crossAx val="67600384"/>
        <c:crosses val="autoZero"/>
        <c:auto val="1"/>
        <c:lblAlgn val="ctr"/>
        <c:lblOffset val="100"/>
      </c:catAx>
      <c:valAx>
        <c:axId val="6760038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58630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tx>
            <c:strRef>
              <c:f>'10'!$A$7:$B$7</c:f>
              <c:strCache>
                <c:ptCount val="1"/>
                <c:pt idx="0">
                  <c:v>10 01 10 03</c:v>
                </c:pt>
              </c:strCache>
            </c:strRef>
          </c:tx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'10'!$C$7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</c:ser>
        <c:ser>
          <c:idx val="1"/>
          <c:order val="1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'10'!$C$6</c:f>
              <c:numCache>
                <c:formatCode>#,##0.0</c:formatCode>
                <c:ptCount val="1"/>
                <c:pt idx="0">
                  <c:v>9255.5</c:v>
                </c:pt>
              </c:numCache>
            </c:numRef>
          </c:cat>
          <c:val>
            <c:numRef>
              <c:f>'10'!$A$6:$C$6</c:f>
              <c:numCache>
                <c:formatCode>#,##0.0</c:formatCode>
                <c:ptCount val="3"/>
                <c:pt idx="0">
                  <c:v>1634.1</c:v>
                </c:pt>
                <c:pt idx="1">
                  <c:v>570.29999999999995</c:v>
                </c:pt>
                <c:pt idx="2">
                  <c:v>9255.5</c:v>
                </c:pt>
              </c:numCache>
            </c:numRef>
          </c:val>
        </c:ser>
        <c:axId val="67318144"/>
        <c:axId val="67319680"/>
      </c:barChart>
      <c:catAx>
        <c:axId val="67318144"/>
        <c:scaling>
          <c:orientation val="minMax"/>
        </c:scaling>
        <c:delete val="1"/>
        <c:axPos val="b"/>
        <c:numFmt formatCode="#,##0.0" sourceLinked="1"/>
        <c:tickLblPos val="none"/>
        <c:crossAx val="67319680"/>
        <c:crosses val="autoZero"/>
        <c:auto val="1"/>
        <c:lblAlgn val="ctr"/>
        <c:lblOffset val="100"/>
      </c:catAx>
      <c:valAx>
        <c:axId val="67319680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318144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1 693,4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'10'!$A$10</c:f>
              <c:numCache>
                <c:formatCode>#,##0.0</c:formatCode>
                <c:ptCount val="1"/>
                <c:pt idx="0">
                  <c:v>1675.3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550,3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'10'!$B$10</c:f>
              <c:numCache>
                <c:formatCode>#,##0.0</c:formatCode>
                <c:ptCount val="1"/>
                <c:pt idx="0">
                  <c:v>520.29999999999995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7 013,1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'10'!$C$10</c:f>
              <c:numCache>
                <c:formatCode>#,##0.0</c:formatCode>
                <c:ptCount val="1"/>
                <c:pt idx="0">
                  <c:v>8254.2000000000007</c:v>
                </c:pt>
              </c:numCache>
            </c:numRef>
          </c:val>
        </c:ser>
        <c:axId val="67772800"/>
        <c:axId val="67774336"/>
      </c:barChart>
      <c:catAx>
        <c:axId val="67772800"/>
        <c:scaling>
          <c:orientation val="minMax"/>
        </c:scaling>
        <c:delete val="1"/>
        <c:axPos val="b"/>
        <c:tickLblPos val="none"/>
        <c:crossAx val="67774336"/>
        <c:crosses val="autoZero"/>
        <c:auto val="1"/>
        <c:lblAlgn val="ctr"/>
        <c:lblOffset val="100"/>
      </c:catAx>
      <c:valAx>
        <c:axId val="67774336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772800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>
                <c:manualLayout>
                  <c:x val="-1.7617496532304138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1 788,2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'10'!$A$14</c:f>
              <c:numCache>
                <c:formatCode>#,##0.0</c:formatCode>
                <c:ptCount val="1"/>
                <c:pt idx="0">
                  <c:v>1703.8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570,3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'10'!$B$14</c:f>
              <c:numCache>
                <c:formatCode>#,##0.0</c:formatCode>
                <c:ptCount val="1"/>
                <c:pt idx="0">
                  <c:v>540.29999999999995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7 254,6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'10'!$C$14</c:f>
              <c:numCache>
                <c:formatCode>#,##0.0</c:formatCode>
                <c:ptCount val="1"/>
                <c:pt idx="0">
                  <c:v>7152.5</c:v>
                </c:pt>
              </c:numCache>
            </c:numRef>
          </c:val>
        </c:ser>
        <c:axId val="67854336"/>
        <c:axId val="67855872"/>
      </c:barChart>
      <c:catAx>
        <c:axId val="67854336"/>
        <c:scaling>
          <c:orientation val="minMax"/>
        </c:scaling>
        <c:delete val="1"/>
        <c:axPos val="b"/>
        <c:tickLblPos val="none"/>
        <c:crossAx val="67855872"/>
        <c:crosses val="autoZero"/>
        <c:auto val="1"/>
        <c:lblAlgn val="ctr"/>
        <c:lblOffset val="100"/>
      </c:catAx>
      <c:valAx>
        <c:axId val="67855872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85433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col"/>
        <c:grouping val="clustered"/>
        <c:ser>
          <c:idx val="0"/>
          <c:order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1 943,6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'10'!$A$18</c:f>
              <c:numCache>
                <c:formatCode>#,##0.0</c:formatCode>
                <c:ptCount val="1"/>
                <c:pt idx="0">
                  <c:v>1737.3</c:v>
                </c:pt>
              </c:numCache>
            </c:numRef>
          </c:val>
        </c:ser>
        <c:ser>
          <c:idx val="1"/>
          <c:order val="1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590,3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'10'!$B$18</c:f>
              <c:numCache>
                <c:formatCode>#,##0.0</c:formatCode>
                <c:ptCount val="1"/>
                <c:pt idx="0">
                  <c:v>560.29999999999995</c:v>
                </c:pt>
              </c:numCache>
            </c:numRef>
          </c:val>
        </c:ser>
        <c:ser>
          <c:idx val="2"/>
          <c:order val="2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smtClean="0"/>
                      <a:t>7 254,6</a:t>
                    </a:r>
                    <a:endParaRPr lang="en-US" dirty="0"/>
                  </a:p>
                </c:rich>
              </c:tx>
              <c:showVal val="1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val>
            <c:numRef>
              <c:f>'10'!$C$18</c:f>
              <c:numCache>
                <c:formatCode>#,##0.0</c:formatCode>
                <c:ptCount val="1"/>
                <c:pt idx="0">
                  <c:v>7104.9</c:v>
                </c:pt>
              </c:numCache>
            </c:numRef>
          </c:val>
        </c:ser>
        <c:axId val="67869696"/>
        <c:axId val="67875584"/>
      </c:barChart>
      <c:catAx>
        <c:axId val="67869696"/>
        <c:scaling>
          <c:orientation val="minMax"/>
        </c:scaling>
        <c:delete val="1"/>
        <c:axPos val="b"/>
        <c:tickLblPos val="none"/>
        <c:crossAx val="67875584"/>
        <c:crosses val="autoZero"/>
        <c:auto val="1"/>
        <c:lblAlgn val="ctr"/>
        <c:lblOffset val="100"/>
      </c:catAx>
      <c:valAx>
        <c:axId val="6787558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67869696"/>
        <c:crosses val="autoZero"/>
        <c:crossBetween val="between"/>
      </c:valAx>
    </c:plotArea>
    <c:plotVisOnly val="1"/>
    <c:dispBlanksAs val="gap"/>
  </c:chart>
  <c:externalData r:id="rId1"/>
  <c:userShapes r:id="rId2"/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barChart>
        <c:barDir val="col"/>
        <c:grouping val="clustered"/>
        <c:ser>
          <c:idx val="0"/>
          <c:order val="0"/>
          <c:dLbls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'11'!$A$1:$E$1</c:f>
              <c:strCache>
                <c:ptCount val="5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  <c:pt idx="3">
                  <c:v>2020 год</c:v>
                </c:pt>
                <c:pt idx="4">
                  <c:v>2021 год</c:v>
                </c:pt>
              </c:strCache>
            </c:strRef>
          </c:cat>
          <c:val>
            <c:numRef>
              <c:f>'11'!$A$2:$E$2</c:f>
              <c:numCache>
                <c:formatCode>#,##0.0</c:formatCode>
                <c:ptCount val="5"/>
                <c:pt idx="0">
                  <c:v>97.4</c:v>
                </c:pt>
                <c:pt idx="1">
                  <c:v>128.30000000000001</c:v>
                </c:pt>
                <c:pt idx="2">
                  <c:v>104.6</c:v>
                </c:pt>
                <c:pt idx="3">
                  <c:v>108.7</c:v>
                </c:pt>
                <c:pt idx="4">
                  <c:v>112.8</c:v>
                </c:pt>
              </c:numCache>
            </c:numRef>
          </c:val>
        </c:ser>
        <c:axId val="37857920"/>
        <c:axId val="38027264"/>
      </c:barChart>
      <c:catAx>
        <c:axId val="37857920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38027264"/>
        <c:crosses val="autoZero"/>
        <c:auto val="1"/>
        <c:lblAlgn val="ctr"/>
        <c:lblOffset val="100"/>
      </c:catAx>
      <c:valAx>
        <c:axId val="38027264"/>
        <c:scaling>
          <c:orientation val="minMax"/>
        </c:scaling>
        <c:delete val="1"/>
        <c:axPos val="l"/>
        <c:majorGridlines/>
        <c:numFmt formatCode="#,##0.0" sourceLinked="1"/>
        <c:tickLblPos val="none"/>
        <c:crossAx val="37857920"/>
        <c:crosses val="autoZero"/>
        <c:crossBetween val="between"/>
      </c:valAx>
    </c:plotArea>
    <c:plotVisOnly val="1"/>
    <c:dispBlanksAs val="gap"/>
  </c:chart>
  <c:externalData r:id="rId1"/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095423512204594E-3"/>
          <c:y val="3.8194277365365854E-2"/>
          <c:w val="0.96476501137885895"/>
          <c:h val="0.92361144526926831"/>
        </c:manualLayout>
      </c:layout>
      <c:barChart>
        <c:barDir val="col"/>
        <c:grouping val="clustered"/>
        <c:ser>
          <c:idx val="0"/>
          <c:order val="0"/>
          <c:dLbls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67958656"/>
        <c:axId val="67960192"/>
      </c:barChart>
      <c:catAx>
        <c:axId val="67958656"/>
        <c:scaling>
          <c:orientation val="minMax"/>
        </c:scaling>
        <c:delete val="1"/>
        <c:axPos val="b"/>
        <c:numFmt formatCode="General" sourceLinked="1"/>
        <c:majorTickMark val="cross"/>
        <c:tickLblPos val="none"/>
        <c:crossAx val="67960192"/>
        <c:crosses val="autoZero"/>
        <c:auto val="1"/>
        <c:lblAlgn val="ctr"/>
        <c:lblOffset val="100"/>
      </c:catAx>
      <c:valAx>
        <c:axId val="67960192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7958656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9.6095423512204646E-3"/>
          <c:y val="3.8194277365365854E-2"/>
          <c:w val="0.96476501137885928"/>
          <c:h val="0.92361144526926831"/>
        </c:manualLayout>
      </c:layout>
      <c:barChart>
        <c:barDir val="col"/>
        <c:grouping val="clustered"/>
        <c:ser>
          <c:idx val="0"/>
          <c:order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100</a:t>
                    </a:r>
                    <a:r>
                      <a:rPr lang="en-US" smtClean="0"/>
                      <a:t>,0</a:t>
                    </a:r>
                    <a:endParaRPr lang="en-US" dirty="0"/>
                  </a:p>
                </c:rich>
              </c:tx>
              <c:showVal val="1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smtClean="0"/>
                      <a:t>1</a:t>
                    </a:r>
                    <a:r>
                      <a:rPr lang="en-US" smtClean="0"/>
                      <a:t>00,0</a:t>
                    </a:r>
                    <a:endParaRPr lang="en-US" dirty="0"/>
                  </a:p>
                </c:rich>
              </c:tx>
              <c:showVal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en-US" smtClean="0"/>
                      <a:t>100,0</a:t>
                    </a:r>
                    <a:endParaRPr lang="en-US"/>
                  </a:p>
                </c:rich>
              </c:tx>
              <c:showVal val="1"/>
            </c:dLbl>
            <c:showVal val="1"/>
          </c:dLbls>
          <c:cat>
            <c:strRef>
              <c:f>'12'!$A$1:$E$1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'12'!$A$2:$E$2</c:f>
              <c:numCache>
                <c:formatCode>General</c:formatCode>
                <c:ptCount val="5"/>
                <c:pt idx="2" formatCode="#,##0.0">
                  <c:v>1500</c:v>
                </c:pt>
                <c:pt idx="3" formatCode="#,##0.0">
                  <c:v>1500</c:v>
                </c:pt>
                <c:pt idx="4" formatCode="#,##0.0">
                  <c:v>1500</c:v>
                </c:pt>
              </c:numCache>
            </c:numRef>
          </c:val>
        </c:ser>
        <c:axId val="68045440"/>
        <c:axId val="68055424"/>
      </c:barChart>
      <c:catAx>
        <c:axId val="68045440"/>
        <c:scaling>
          <c:orientation val="minMax"/>
        </c:scaling>
        <c:delete val="1"/>
        <c:axPos val="b"/>
        <c:numFmt formatCode="General" sourceLinked="1"/>
        <c:majorTickMark val="cross"/>
        <c:tickLblPos val="none"/>
        <c:crossAx val="68055424"/>
        <c:crosses val="autoZero"/>
        <c:auto val="1"/>
        <c:lblAlgn val="ctr"/>
        <c:lblOffset val="100"/>
      </c:catAx>
      <c:valAx>
        <c:axId val="68055424"/>
        <c:scaling>
          <c:orientation val="minMax"/>
        </c:scaling>
        <c:delete val="1"/>
        <c:axPos val="l"/>
        <c:majorGridlines/>
        <c:numFmt formatCode="General" sourceLinked="1"/>
        <c:tickLblPos val="none"/>
        <c:crossAx val="6804544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  <c:userShapes r:id="rId2"/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/>
      <c:lineChart>
        <c:grouping val="percentStacked"/>
        <c:ser>
          <c:idx val="0"/>
          <c:order val="0"/>
          <c:tx>
            <c:strRef>
              <c:f>'виды расходов'!$B$3</c:f>
              <c:strCache>
                <c:ptCount val="1"/>
                <c:pt idx="0">
                  <c:v>2017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расходов'!$B$4:$B$11</c:f>
              <c:numCache>
                <c:formatCode>General</c:formatCode>
                <c:ptCount val="8"/>
                <c:pt idx="0">
                  <c:v>20507.7</c:v>
                </c:pt>
                <c:pt idx="1">
                  <c:v>4008.8</c:v>
                </c:pt>
                <c:pt idx="2">
                  <c:v>11642.2</c:v>
                </c:pt>
                <c:pt idx="3">
                  <c:v>1106.8</c:v>
                </c:pt>
                <c:pt idx="4">
                  <c:v>2472.6999999999998</c:v>
                </c:pt>
                <c:pt idx="5">
                  <c:v>125355.1</c:v>
                </c:pt>
                <c:pt idx="6" formatCode="0.0">
                  <c:v>120</c:v>
                </c:pt>
                <c:pt idx="7">
                  <c:v>378.5</c:v>
                </c:pt>
              </c:numCache>
            </c:numRef>
          </c:val>
        </c:ser>
        <c:ser>
          <c:idx val="1"/>
          <c:order val="1"/>
          <c:tx>
            <c:strRef>
              <c:f>'виды расходов'!$C$3</c:f>
              <c:strCache>
                <c:ptCount val="1"/>
                <c:pt idx="0">
                  <c:v>2018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расходов'!$C$4:$C$11</c:f>
              <c:numCache>
                <c:formatCode>General</c:formatCode>
                <c:ptCount val="8"/>
                <c:pt idx="0" formatCode="0.0">
                  <c:v>31244.7</c:v>
                </c:pt>
                <c:pt idx="1">
                  <c:v>6291.9</c:v>
                </c:pt>
                <c:pt idx="2">
                  <c:v>11601.3</c:v>
                </c:pt>
                <c:pt idx="3">
                  <c:v>49483</c:v>
                </c:pt>
                <c:pt idx="4">
                  <c:v>3213.5</c:v>
                </c:pt>
                <c:pt idx="5">
                  <c:v>149833.79999999999</c:v>
                </c:pt>
                <c:pt idx="6" formatCode="0.0">
                  <c:v>81.900000000000006</c:v>
                </c:pt>
                <c:pt idx="7">
                  <c:v>619.20000000000005</c:v>
                </c:pt>
              </c:numCache>
            </c:numRef>
          </c:val>
        </c:ser>
        <c:ser>
          <c:idx val="2"/>
          <c:order val="2"/>
          <c:tx>
            <c:strRef>
              <c:f>'виды расходов'!$D$3</c:f>
              <c:strCache>
                <c:ptCount val="1"/>
                <c:pt idx="0">
                  <c:v>2019 год</c:v>
                </c:pt>
              </c:strCache>
            </c:strRef>
          </c:tx>
          <c:marker>
            <c:symbol val="none"/>
          </c:marker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расходов'!$D$4:$D$11</c:f>
              <c:numCache>
                <c:formatCode>0.0</c:formatCode>
                <c:ptCount val="8"/>
                <c:pt idx="0" formatCode="General">
                  <c:v>27279.9</c:v>
                </c:pt>
                <c:pt idx="1">
                  <c:v>2960</c:v>
                </c:pt>
                <c:pt idx="2" formatCode="General">
                  <c:v>10650.8</c:v>
                </c:pt>
                <c:pt idx="3">
                  <c:v>0</c:v>
                </c:pt>
                <c:pt idx="4">
                  <c:v>4300.2</c:v>
                </c:pt>
                <c:pt idx="5" formatCode="General">
                  <c:v>115795.8</c:v>
                </c:pt>
                <c:pt idx="6">
                  <c:v>100</c:v>
                </c:pt>
                <c:pt idx="7" formatCode="General">
                  <c:v>380.4</c:v>
                </c:pt>
              </c:numCache>
            </c:numRef>
          </c:val>
        </c:ser>
        <c:ser>
          <c:idx val="3"/>
          <c:order val="3"/>
          <c:tx>
            <c:strRef>
              <c:f>'виды расходов'!$E$3</c:f>
              <c:strCache>
                <c:ptCount val="1"/>
                <c:pt idx="0">
                  <c:v>2020 год</c:v>
                </c:pt>
              </c:strCache>
            </c:strRef>
          </c:tx>
          <c:marker>
            <c:symbol val="none"/>
          </c:marker>
          <c:dLbls>
            <c:dLbl>
              <c:idx val="3"/>
              <c:delete val="1"/>
            </c:dLbl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расходов'!$E$4:$E$11</c:f>
              <c:numCache>
                <c:formatCode>0.0</c:formatCode>
                <c:ptCount val="8"/>
                <c:pt idx="0" formatCode="General">
                  <c:v>27035.9</c:v>
                </c:pt>
                <c:pt idx="1">
                  <c:v>4796.5</c:v>
                </c:pt>
                <c:pt idx="2" formatCode="General">
                  <c:v>11081.2</c:v>
                </c:pt>
                <c:pt idx="3">
                  <c:v>0</c:v>
                </c:pt>
                <c:pt idx="4">
                  <c:v>6750.8</c:v>
                </c:pt>
                <c:pt idx="5" formatCode="General">
                  <c:v>119799.8</c:v>
                </c:pt>
                <c:pt idx="6">
                  <c:v>100</c:v>
                </c:pt>
                <c:pt idx="7" formatCode="General">
                  <c:v>380.4</c:v>
                </c:pt>
              </c:numCache>
            </c:numRef>
          </c:val>
        </c:ser>
        <c:ser>
          <c:idx val="4"/>
          <c:order val="4"/>
          <c:tx>
            <c:strRef>
              <c:f>'виды расходов'!$F$3</c:f>
              <c:strCache>
                <c:ptCount val="1"/>
                <c:pt idx="0">
                  <c:v>2021 год</c:v>
                </c:pt>
              </c:strCache>
            </c:strRef>
          </c:tx>
          <c:marker>
            <c:symbol val="none"/>
          </c:marker>
          <c:cat>
            <c:numRef>
              <c:f>'виды расходов'!$A$4:$A$11</c:f>
              <c:numCache>
                <c:formatCode>General</c:formatCode>
                <c:ptCount val="8"/>
                <c:pt idx="0">
                  <c:v>100</c:v>
                </c:pt>
                <c:pt idx="1">
                  <c:v>200</c:v>
                </c:pt>
                <c:pt idx="2">
                  <c:v>300</c:v>
                </c:pt>
                <c:pt idx="3">
                  <c:v>400</c:v>
                </c:pt>
                <c:pt idx="4">
                  <c:v>500</c:v>
                </c:pt>
                <c:pt idx="5">
                  <c:v>600</c:v>
                </c:pt>
                <c:pt idx="6">
                  <c:v>700</c:v>
                </c:pt>
                <c:pt idx="7">
                  <c:v>800</c:v>
                </c:pt>
              </c:numCache>
            </c:numRef>
          </c:cat>
          <c:val>
            <c:numRef>
              <c:f>'виды расходов'!$F$4:$F$11</c:f>
              <c:numCache>
                <c:formatCode>General</c:formatCode>
                <c:ptCount val="8"/>
                <c:pt idx="0">
                  <c:v>26966.3</c:v>
                </c:pt>
                <c:pt idx="1">
                  <c:v>5077.8</c:v>
                </c:pt>
                <c:pt idx="2">
                  <c:v>11262.8</c:v>
                </c:pt>
                <c:pt idx="3" formatCode="0.0">
                  <c:v>0</c:v>
                </c:pt>
                <c:pt idx="4" formatCode="0.0">
                  <c:v>9709.6</c:v>
                </c:pt>
                <c:pt idx="5">
                  <c:v>122685.6</c:v>
                </c:pt>
                <c:pt idx="6" formatCode="0.0">
                  <c:v>100</c:v>
                </c:pt>
                <c:pt idx="7">
                  <c:v>380.4</c:v>
                </c:pt>
              </c:numCache>
            </c:numRef>
          </c:val>
        </c:ser>
        <c:marker val="1"/>
        <c:axId val="68203264"/>
        <c:axId val="68204800"/>
      </c:lineChart>
      <c:catAx>
        <c:axId val="682032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b="1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8204800"/>
        <c:crosses val="autoZero"/>
        <c:auto val="1"/>
        <c:lblAlgn val="ctr"/>
        <c:lblOffset val="100"/>
      </c:catAx>
      <c:valAx>
        <c:axId val="68204800"/>
        <c:scaling>
          <c:orientation val="minMax"/>
        </c:scaling>
        <c:delete val="1"/>
        <c:axPos val="l"/>
        <c:majorGridlines/>
        <c:numFmt formatCode="0%" sourceLinked="1"/>
        <c:tickLblPos val="none"/>
        <c:crossAx val="68203264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b="1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</c:chart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DA7E499-9E74-4BAD-B633-87785FB30EC3}" type="doc">
      <dgm:prSet loTypeId="urn:microsoft.com/office/officeart/2005/8/layout/chevron1" loCatId="process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2540C306-C19E-46E9-B48F-3B839060D38D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97E897-E028-4D50-8C8B-9A5D8006CBCB}" type="parTrans" cxnId="{6054A36B-2E40-4140-B114-D89C8D76BED8}">
      <dgm:prSet/>
      <dgm:spPr/>
      <dgm:t>
        <a:bodyPr/>
        <a:lstStyle/>
        <a:p>
          <a:endParaRPr lang="ru-RU"/>
        </a:p>
      </dgm:t>
    </dgm:pt>
    <dgm:pt modelId="{ABDD86EF-DFC7-496F-9A20-6D4B6B7CEA45}" type="sibTrans" cxnId="{6054A36B-2E40-4140-B114-D89C8D76BED8}">
      <dgm:prSet/>
      <dgm:spPr/>
      <dgm:t>
        <a:bodyPr/>
        <a:lstStyle/>
        <a:p>
          <a:endParaRPr lang="ru-RU"/>
        </a:p>
      </dgm:t>
    </dgm:pt>
    <dgm:pt modelId="{5239174B-28A1-49B6-A049-B47A2EFF8836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0B3B173-D6D6-4327-9FB2-BFC4C981F2A5}" type="parTrans" cxnId="{5707BCD8-5E37-4972-A8C6-78DA60947E0E}">
      <dgm:prSet/>
      <dgm:spPr/>
      <dgm:t>
        <a:bodyPr/>
        <a:lstStyle/>
        <a:p>
          <a:endParaRPr lang="ru-RU"/>
        </a:p>
      </dgm:t>
    </dgm:pt>
    <dgm:pt modelId="{429087AC-8EBA-450A-BDEC-FDC95108B182}" type="sibTrans" cxnId="{5707BCD8-5E37-4972-A8C6-78DA60947E0E}">
      <dgm:prSet/>
      <dgm:spPr/>
      <dgm:t>
        <a:bodyPr/>
        <a:lstStyle/>
        <a:p>
          <a:endParaRPr lang="ru-RU"/>
        </a:p>
      </dgm:t>
    </dgm:pt>
    <dgm:pt modelId="{A0A430AB-D782-4EEE-AEF8-74AA5B33DA99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C6BB64A-AE7C-4CE0-9868-EF6FCB6B4217}" type="parTrans" cxnId="{E6FF88C0-9A22-4B32-8FB7-081D500A9597}">
      <dgm:prSet/>
      <dgm:spPr/>
      <dgm:t>
        <a:bodyPr/>
        <a:lstStyle/>
        <a:p>
          <a:endParaRPr lang="ru-RU"/>
        </a:p>
      </dgm:t>
    </dgm:pt>
    <dgm:pt modelId="{AF60ECFF-7F26-49EA-9425-58351781A155}" type="sibTrans" cxnId="{E6FF88C0-9A22-4B32-8FB7-081D500A9597}">
      <dgm:prSet/>
      <dgm:spPr/>
      <dgm:t>
        <a:bodyPr/>
        <a:lstStyle/>
        <a:p>
          <a:endParaRPr lang="ru-RU"/>
        </a:p>
      </dgm:t>
    </dgm:pt>
    <dgm:pt modelId="{23D6938F-C3DF-48DD-82A4-902731AF8107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B24AAF0-EDC5-4F21-BF18-B4FC7362ECA9}" type="parTrans" cxnId="{13B5FC6E-6771-471F-B70A-E2355FDD8116}">
      <dgm:prSet/>
      <dgm:spPr/>
      <dgm:t>
        <a:bodyPr/>
        <a:lstStyle/>
        <a:p>
          <a:endParaRPr lang="ru-RU"/>
        </a:p>
      </dgm:t>
    </dgm:pt>
    <dgm:pt modelId="{E2A02CA7-5885-41FB-870E-7F1CC42BC406}" type="sibTrans" cxnId="{13B5FC6E-6771-471F-B70A-E2355FDD8116}">
      <dgm:prSet/>
      <dgm:spPr/>
      <dgm:t>
        <a:bodyPr/>
        <a:lstStyle/>
        <a:p>
          <a:endParaRPr lang="ru-RU"/>
        </a:p>
      </dgm:t>
    </dgm:pt>
    <dgm:pt modelId="{9D0B1910-D7A0-4311-8706-E5374A651908}" type="pres">
      <dgm:prSet presAssocID="{9DA7E499-9E74-4BAD-B633-87785FB30EC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C2BB0FC-7494-4F0B-95FD-36506E0E756A}" type="pres">
      <dgm:prSet presAssocID="{2540C306-C19E-46E9-B48F-3B839060D38D}" presName="parTxOnly" presStyleLbl="node1" presStyleIdx="0" presStyleCnt="4" custScaleX="821596" custScaleY="906969" custLinFactY="-700000" custLinFactNeighborX="-14658" custLinFactNeighborY="-70011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59445-DC30-4E46-8A39-2E32934AAA72}" type="pres">
      <dgm:prSet presAssocID="{ABDD86EF-DFC7-496F-9A20-6D4B6B7CEA45}" presName="parTxOnlySpace" presStyleCnt="0"/>
      <dgm:spPr/>
    </dgm:pt>
    <dgm:pt modelId="{59CA886C-DD6F-4787-9E92-119A21A927ED}" type="pres">
      <dgm:prSet presAssocID="{5239174B-28A1-49B6-A049-B47A2EFF8836}" presName="parTxOnly" presStyleLbl="node1" presStyleIdx="1" presStyleCnt="4" custScaleX="934314" custScaleY="904383" custLinFactX="-40383" custLinFactY="-200000" custLinFactNeighborX="-100000" custLinFactNeighborY="-2270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DDC322-42D8-4671-B170-17EFAD5ED109}" type="pres">
      <dgm:prSet presAssocID="{429087AC-8EBA-450A-BDEC-FDC95108B182}" presName="parTxOnlySpace" presStyleCnt="0"/>
      <dgm:spPr/>
    </dgm:pt>
    <dgm:pt modelId="{5B31C1F0-9B47-442F-B273-BD46863F1DBD}" type="pres">
      <dgm:prSet presAssocID="{A0A430AB-D782-4EEE-AEF8-74AA5B33DA99}" presName="parTxOnly" presStyleLbl="node1" presStyleIdx="2" presStyleCnt="4" custScaleX="822464" custScaleY="849272" custLinFactX="-104776" custLinFactY="271175" custLinFactNeighborX="-200000" custLinFactNeighborY="3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45FD8D-3025-4479-9310-C6660C902B2D}" type="pres">
      <dgm:prSet presAssocID="{AF60ECFF-7F26-49EA-9425-58351781A155}" presName="parTxOnlySpace" presStyleCnt="0"/>
      <dgm:spPr/>
    </dgm:pt>
    <dgm:pt modelId="{4A8A5F14-E0FB-4A22-B172-9335B3218535}" type="pres">
      <dgm:prSet presAssocID="{23D6938F-C3DF-48DD-82A4-902731AF8107}" presName="parTxOnly" presStyleLbl="node1" presStyleIdx="3" presStyleCnt="4" custScaleX="1054894" custScaleY="1101381" custLinFactX="-203856" custLinFactY="800000" custLinFactNeighborX="-300000" custLinFactNeighborY="84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6EF8FF-9111-4BBB-9323-DA8154769294}" type="presOf" srcId="{9DA7E499-9E74-4BAD-B633-87785FB30EC3}" destId="{9D0B1910-D7A0-4311-8706-E5374A651908}" srcOrd="0" destOrd="0" presId="urn:microsoft.com/office/officeart/2005/8/layout/chevron1"/>
    <dgm:cxn modelId="{552FF1F8-BEAC-4BFD-945B-62478CCA0925}" type="presOf" srcId="{5239174B-28A1-49B6-A049-B47A2EFF8836}" destId="{59CA886C-DD6F-4787-9E92-119A21A927ED}" srcOrd="0" destOrd="0" presId="urn:microsoft.com/office/officeart/2005/8/layout/chevron1"/>
    <dgm:cxn modelId="{27D50F36-2515-4E5F-B4FA-1535DA7A218D}" type="presOf" srcId="{A0A430AB-D782-4EEE-AEF8-74AA5B33DA99}" destId="{5B31C1F0-9B47-442F-B273-BD46863F1DBD}" srcOrd="0" destOrd="0" presId="urn:microsoft.com/office/officeart/2005/8/layout/chevron1"/>
    <dgm:cxn modelId="{87D7369C-C1F9-4912-8252-7594BAE6103E}" type="presOf" srcId="{23D6938F-C3DF-48DD-82A4-902731AF8107}" destId="{4A8A5F14-E0FB-4A22-B172-9335B3218535}" srcOrd="0" destOrd="0" presId="urn:microsoft.com/office/officeart/2005/8/layout/chevron1"/>
    <dgm:cxn modelId="{6054A36B-2E40-4140-B114-D89C8D76BED8}" srcId="{9DA7E499-9E74-4BAD-B633-87785FB30EC3}" destId="{2540C306-C19E-46E9-B48F-3B839060D38D}" srcOrd="0" destOrd="0" parTransId="{1D97E897-E028-4D50-8C8B-9A5D8006CBCB}" sibTransId="{ABDD86EF-DFC7-496F-9A20-6D4B6B7CEA45}"/>
    <dgm:cxn modelId="{08926AC0-7954-49C5-87A8-C9F80B3A333D}" type="presOf" srcId="{2540C306-C19E-46E9-B48F-3B839060D38D}" destId="{6C2BB0FC-7494-4F0B-95FD-36506E0E756A}" srcOrd="0" destOrd="0" presId="urn:microsoft.com/office/officeart/2005/8/layout/chevron1"/>
    <dgm:cxn modelId="{13B5FC6E-6771-471F-B70A-E2355FDD8116}" srcId="{9DA7E499-9E74-4BAD-B633-87785FB30EC3}" destId="{23D6938F-C3DF-48DD-82A4-902731AF8107}" srcOrd="3" destOrd="0" parTransId="{9B24AAF0-EDC5-4F21-BF18-B4FC7362ECA9}" sibTransId="{E2A02CA7-5885-41FB-870E-7F1CC42BC406}"/>
    <dgm:cxn modelId="{5707BCD8-5E37-4972-A8C6-78DA60947E0E}" srcId="{9DA7E499-9E74-4BAD-B633-87785FB30EC3}" destId="{5239174B-28A1-49B6-A049-B47A2EFF8836}" srcOrd="1" destOrd="0" parTransId="{60B3B173-D6D6-4327-9FB2-BFC4C981F2A5}" sibTransId="{429087AC-8EBA-450A-BDEC-FDC95108B182}"/>
    <dgm:cxn modelId="{E6FF88C0-9A22-4B32-8FB7-081D500A9597}" srcId="{9DA7E499-9E74-4BAD-B633-87785FB30EC3}" destId="{A0A430AB-D782-4EEE-AEF8-74AA5B33DA99}" srcOrd="2" destOrd="0" parTransId="{BC6BB64A-AE7C-4CE0-9868-EF6FCB6B4217}" sibTransId="{AF60ECFF-7F26-49EA-9425-58351781A155}"/>
    <dgm:cxn modelId="{5F5169FD-7327-46BF-8D43-746266ED7D9B}" type="presParOf" srcId="{9D0B1910-D7A0-4311-8706-E5374A651908}" destId="{6C2BB0FC-7494-4F0B-95FD-36506E0E756A}" srcOrd="0" destOrd="0" presId="urn:microsoft.com/office/officeart/2005/8/layout/chevron1"/>
    <dgm:cxn modelId="{FCB781E3-1C2A-455B-A7F8-9E6D5C26E760}" type="presParOf" srcId="{9D0B1910-D7A0-4311-8706-E5374A651908}" destId="{0B359445-DC30-4E46-8A39-2E32934AAA72}" srcOrd="1" destOrd="0" presId="urn:microsoft.com/office/officeart/2005/8/layout/chevron1"/>
    <dgm:cxn modelId="{119ADDA1-F941-4672-AD7B-B2511D8DC735}" type="presParOf" srcId="{9D0B1910-D7A0-4311-8706-E5374A651908}" destId="{59CA886C-DD6F-4787-9E92-119A21A927ED}" srcOrd="2" destOrd="0" presId="urn:microsoft.com/office/officeart/2005/8/layout/chevron1"/>
    <dgm:cxn modelId="{67B796DC-A3C8-4643-9F96-FA5E6AC47B1D}" type="presParOf" srcId="{9D0B1910-D7A0-4311-8706-E5374A651908}" destId="{92DDC322-42D8-4671-B170-17EFAD5ED109}" srcOrd="3" destOrd="0" presId="urn:microsoft.com/office/officeart/2005/8/layout/chevron1"/>
    <dgm:cxn modelId="{73298DA1-2E05-4365-8EAC-9A61680E2E68}" type="presParOf" srcId="{9D0B1910-D7A0-4311-8706-E5374A651908}" destId="{5B31C1F0-9B47-442F-B273-BD46863F1DBD}" srcOrd="4" destOrd="0" presId="urn:microsoft.com/office/officeart/2005/8/layout/chevron1"/>
    <dgm:cxn modelId="{2AD2E6D7-B8E7-45A4-BCF2-9F00D1CB2A01}" type="presParOf" srcId="{9D0B1910-D7A0-4311-8706-E5374A651908}" destId="{5745FD8D-3025-4479-9310-C6660C902B2D}" srcOrd="5" destOrd="0" presId="urn:microsoft.com/office/officeart/2005/8/layout/chevron1"/>
    <dgm:cxn modelId="{17C54127-07EB-4F5C-AB20-C39C43161E3E}" type="presParOf" srcId="{9D0B1910-D7A0-4311-8706-E5374A651908}" destId="{4A8A5F14-E0FB-4A22-B172-9335B3218535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C2BB0FC-7494-4F0B-95FD-36506E0E756A}">
      <dsp:nvSpPr>
        <dsp:cNvPr id="0" name=""/>
        <dsp:cNvSpPr/>
      </dsp:nvSpPr>
      <dsp:spPr>
        <a:xfrm>
          <a:off x="0" y="335868"/>
          <a:ext cx="2002657" cy="884302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35868"/>
        <a:ext cx="2002657" cy="884302"/>
      </dsp:txXfrm>
    </dsp:sp>
    <dsp:sp modelId="{59CA886C-DD6F-4787-9E92-119A21A927ED}">
      <dsp:nvSpPr>
        <dsp:cNvPr id="0" name=""/>
        <dsp:cNvSpPr/>
      </dsp:nvSpPr>
      <dsp:spPr>
        <a:xfrm>
          <a:off x="1857389" y="1285883"/>
          <a:ext cx="2277409" cy="881780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Рассмотрение и утверждение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857389" y="1285883"/>
        <a:ext cx="2277409" cy="881780"/>
      </dsp:txXfrm>
    </dsp:sp>
    <dsp:sp modelId="{5B31C1F0-9B47-442F-B273-BD46863F1DBD}">
      <dsp:nvSpPr>
        <dsp:cNvPr id="0" name=""/>
        <dsp:cNvSpPr/>
      </dsp:nvSpPr>
      <dsp:spPr>
        <a:xfrm>
          <a:off x="3929089" y="2286016"/>
          <a:ext cx="2004773" cy="828047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Исполнение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29089" y="2286016"/>
        <a:ext cx="2004773" cy="828047"/>
      </dsp:txXfrm>
    </dsp:sp>
    <dsp:sp modelId="{4A8A5F14-E0FB-4A22-B172-9335B3218535}">
      <dsp:nvSpPr>
        <dsp:cNvPr id="0" name=""/>
        <dsp:cNvSpPr/>
      </dsp:nvSpPr>
      <dsp:spPr>
        <a:xfrm>
          <a:off x="5643602" y="3212424"/>
          <a:ext cx="2571326" cy="1073855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Составление,  рассмотрение и утверждение отчетности</a:t>
          </a:r>
          <a:endParaRPr lang="ru-RU" sz="1400" b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43602" y="3212424"/>
        <a:ext cx="2571326" cy="10738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drawing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0.02609</cdr:x>
      <cdr:y>0.88571</cdr:y>
    </cdr:from>
    <cdr:to>
      <cdr:x>0.95682</cdr:x>
      <cdr:y>0.97143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14314" y="2214578"/>
          <a:ext cx="7646316" cy="214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01 0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6                           01 11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0.03478</cdr:x>
      <cdr:y>0.79085</cdr:y>
    </cdr:from>
    <cdr:to>
      <cdr:x>0.95682</cdr:x>
      <cdr:y>0.98039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285752" y="1977386"/>
          <a:ext cx="7574878" cy="47391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0.97391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603761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</a:t>
          </a:r>
          <a:r>
            <a:rPr lang="ru-RU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01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11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01 02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01 04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06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01 11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01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13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0.04464</cdr:x>
      <cdr:y>0.81046</cdr:y>
    </cdr:from>
    <cdr:to>
      <cdr:x>0.95337</cdr:x>
      <cdr:y>0.98693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57190" y="1273748"/>
          <a:ext cx="7270777" cy="27734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0.04836</cdr:x>
      <cdr:y>0.85714</cdr:y>
    </cdr:from>
    <cdr:to>
      <cdr:x>0.95682</cdr:x>
      <cdr:y>1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397295" y="1285884"/>
          <a:ext cx="7463335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0.13629</cdr:x>
      <cdr:y>0.80667</cdr:y>
    </cdr:from>
    <cdr:to>
      <cdr:x>0.9046</cdr:x>
      <cdr:y>0.95333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762000" y="1152530"/>
          <a:ext cx="4295777" cy="20954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03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                                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0.1709</cdr:x>
      <cdr:y>0.80128</cdr:y>
    </cdr:from>
    <cdr:to>
      <cdr:x>0.83587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962025" y="1190622"/>
          <a:ext cx="3743317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03 04   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8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9.xml><?xml version="1.0" encoding="utf-8"?>
<c:userShapes xmlns:c="http://schemas.openxmlformats.org/drawingml/2006/chart">
  <cdr:relSizeAnchor xmlns:cdr="http://schemas.openxmlformats.org/drawingml/2006/chartDrawing">
    <cdr:from>
      <cdr:x>0.20033</cdr:x>
      <cdr:y>0.78205</cdr:y>
    </cdr:from>
    <cdr:to>
      <cdr:x>0.82373</cdr:x>
      <cdr:y>0.97436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0" y="1162051"/>
          <a:ext cx="3556771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100" b="1" dirty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04                                                                    </a:t>
          </a:r>
          <a:r>
            <a:rPr lang="en-US" sz="1100" b="1" dirty="0" smtClean="0">
              <a:latin typeface="Times New Roman" pitchFamily="18" charset="0"/>
              <a:cs typeface="Times New Roman" pitchFamily="18" charset="0"/>
            </a:rPr>
            <a:t>                                       03 </a:t>
          </a:r>
          <a:r>
            <a:rPr lang="en-US" sz="11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1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0.xml><?xml version="1.0" encoding="utf-8"?>
<c:userShapes xmlns:c="http://schemas.openxmlformats.org/drawingml/2006/chart">
  <cdr:relSizeAnchor xmlns:cdr="http://schemas.openxmlformats.org/drawingml/2006/chartDrawing">
    <cdr:from>
      <cdr:x>0.21549</cdr:x>
      <cdr:y>0.7973</cdr:y>
    </cdr:from>
    <cdr:to>
      <cdr:x>0.83838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19200" y="1123954"/>
          <a:ext cx="3524228" cy="28574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03 04      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1.xml><?xml version="1.0" encoding="utf-8"?>
<c:userShapes xmlns:c="http://schemas.openxmlformats.org/drawingml/2006/chart">
  <cdr:relSizeAnchor xmlns:cdr="http://schemas.openxmlformats.org/drawingml/2006/chartDrawing">
    <cdr:from>
      <cdr:x>0.20721</cdr:x>
      <cdr:y>0.85185</cdr:y>
    </cdr:from>
    <cdr:to>
      <cdr:x>0.79279</cdr:x>
      <cdr:y>0.96296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643074"/>
          <a:ext cx="4643470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04 05                                                                                               04 09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2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3.xml><?xml version="1.0" encoding="utf-8"?>
<c:userShapes xmlns:c="http://schemas.openxmlformats.org/drawingml/2006/chart">
  <cdr:relSizeAnchor xmlns:cdr="http://schemas.openxmlformats.org/drawingml/2006/chartDrawing">
    <cdr:from>
      <cdr:x>0.2087</cdr:x>
      <cdr:y>0.77923</cdr:y>
    </cdr:from>
    <cdr:to>
      <cdr:x>0.86998</cdr:x>
      <cdr:y>0.97403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2" y="1143008"/>
          <a:ext cx="5432696" cy="2857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4.xml><?xml version="1.0" encoding="utf-8"?>
<c:userShapes xmlns:c="http://schemas.openxmlformats.org/drawingml/2006/chart">
  <cdr:relSizeAnchor xmlns:cdr="http://schemas.openxmlformats.org/drawingml/2006/chartDrawing">
    <cdr:from>
      <cdr:x>0.20175</cdr:x>
      <cdr:y>0.81757</cdr:y>
    </cdr:from>
    <cdr:to>
      <cdr:x>0.87146</cdr:x>
      <cdr:y>0.96284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643074" y="1152528"/>
          <a:ext cx="5454037" cy="20479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l"/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5.xml><?xml version="1.0" encoding="utf-8"?>
<c:userShapes xmlns:c="http://schemas.openxmlformats.org/drawingml/2006/chart">
  <cdr:relSizeAnchor xmlns:cdr="http://schemas.openxmlformats.org/drawingml/2006/chartDrawing">
    <cdr:from>
      <cdr:x>0.21429</cdr:x>
      <cdr:y>0.78846</cdr:y>
    </cdr:from>
    <cdr:to>
      <cdr:x>0.8295</cdr:x>
      <cdr:y>0.96155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714513" y="1171573"/>
          <a:ext cx="4922364" cy="25718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04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05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6.xml><?xml version="1.0" encoding="utf-8"?>
<c:userShapes xmlns:c="http://schemas.openxmlformats.org/drawingml/2006/chart">
  <cdr:relSizeAnchor xmlns:cdr="http://schemas.openxmlformats.org/drawingml/2006/chartDrawing">
    <cdr:from>
      <cdr:x>0.04464</cdr:x>
      <cdr:y>0.82692</cdr:y>
    </cdr:from>
    <cdr:to>
      <cdr:x>0.93197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57191" y="1228720"/>
          <a:ext cx="7099554" cy="25718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07                      </a:t>
          </a:r>
          <a:r>
            <a:rPr lang="ru-RU" sz="1200" b="1" baseline="0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7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8.xml><?xml version="1.0" encoding="utf-8"?>
<c:userShapes xmlns:c="http://schemas.openxmlformats.org/drawingml/2006/chart">
  <cdr:relSizeAnchor xmlns:cdr="http://schemas.openxmlformats.org/drawingml/2006/chartDrawing">
    <cdr:from>
      <cdr:x>0.06034</cdr:x>
      <cdr:y>0.82119</cdr:y>
    </cdr:from>
    <cdr:to>
      <cdr:x>0.9198</cdr:x>
      <cdr:y>0.99338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00067" y="1181097"/>
          <a:ext cx="7122140" cy="247657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  </a:t>
          </a:r>
          <a:r>
            <a:rPr lang="en-US" sz="1200" b="1" baseline="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19.xml><?xml version="1.0" encoding="utf-8"?>
<c:userShapes xmlns:c="http://schemas.openxmlformats.org/drawingml/2006/chart">
  <cdr:relSizeAnchor xmlns:cdr="http://schemas.openxmlformats.org/drawingml/2006/chartDrawing">
    <cdr:from>
      <cdr:x>0.06897</cdr:x>
      <cdr:y>0.8</cdr:y>
    </cdr:from>
    <cdr:to>
      <cdr:x>0.92821</cdr:x>
      <cdr:y>0.99355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71505" y="1181100"/>
          <a:ext cx="7120394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07 03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0707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0.xml><?xml version="1.0" encoding="utf-8"?>
<c:userShapes xmlns:c="http://schemas.openxmlformats.org/drawingml/2006/chart">
  <cdr:relSizeAnchor xmlns:cdr="http://schemas.openxmlformats.org/drawingml/2006/chartDrawing">
    <cdr:from>
      <cdr:x>0.07759</cdr:x>
      <cdr:y>0.84211</cdr:y>
    </cdr:from>
    <cdr:to>
      <cdr:x>0.95756</cdr:x>
      <cdr:y>0.98685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642942" y="1219206"/>
          <a:ext cx="7292174" cy="2095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02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07 03          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07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07 09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1.xml><?xml version="1.0" encoding="utf-8"?>
<c:userShapes xmlns:c="http://schemas.openxmlformats.org/drawingml/2006/chart">
  <cdr:relSizeAnchor xmlns:cdr="http://schemas.openxmlformats.org/drawingml/2006/chartDrawing">
    <cdr:from>
      <cdr:x>0.42857</cdr:x>
      <cdr:y>0.83516</cdr:y>
    </cdr:from>
    <cdr:to>
      <cdr:x>0.60714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3429024" y="2000264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1400" b="1" dirty="0" smtClean="0">
              <a:latin typeface="Times New Roman" pitchFamily="18" charset="0"/>
              <a:cs typeface="Times New Roman" pitchFamily="18" charset="0"/>
            </a:rPr>
            <a:t>08 01</a:t>
          </a:r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2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  <cdr:relSizeAnchor xmlns:cdr="http://schemas.openxmlformats.org/drawingml/2006/chartDrawing">
    <cdr:from>
      <cdr:x>0</cdr:x>
      <cdr:y>0</cdr:y>
    </cdr:from>
    <cdr:to>
      <cdr:x>0.17544</cdr:x>
      <cdr:y>0.17392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0" y="0"/>
          <a:ext cx="1428749" cy="28575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onstantia"/>
            </a:defRPr>
          </a:lvl1pPr>
          <a:lvl2pPr marL="457200" indent="0">
            <a:defRPr sz="1100">
              <a:latin typeface="Constantia"/>
            </a:defRPr>
          </a:lvl2pPr>
          <a:lvl3pPr marL="914400" indent="0">
            <a:defRPr sz="1100">
              <a:latin typeface="Constantia"/>
            </a:defRPr>
          </a:lvl3pPr>
          <a:lvl4pPr marL="1371600" indent="0">
            <a:defRPr sz="1100">
              <a:latin typeface="Constantia"/>
            </a:defRPr>
          </a:lvl4pPr>
          <a:lvl5pPr marL="1828800" indent="0">
            <a:defRPr sz="1100">
              <a:latin typeface="Constantia"/>
            </a:defRPr>
          </a:lvl5pPr>
          <a:lvl6pPr marL="2286000" indent="0">
            <a:defRPr sz="1100">
              <a:latin typeface="Constantia"/>
            </a:defRPr>
          </a:lvl6pPr>
          <a:lvl7pPr marL="2743200" indent="0">
            <a:defRPr sz="1100">
              <a:latin typeface="Constantia"/>
            </a:defRPr>
          </a:lvl7pPr>
          <a:lvl8pPr marL="3200400" indent="0">
            <a:defRPr sz="1100">
              <a:latin typeface="Constantia"/>
            </a:defRPr>
          </a:lvl8pPr>
          <a:lvl9pPr marL="3657600" indent="0">
            <a:defRPr sz="1100">
              <a:latin typeface="Constantia"/>
            </a:defRPr>
          </a:lvl9pPr>
        </a:lstStyle>
        <a:p xmlns:a="http://schemas.openxmlformats.org/drawingml/2006/main">
          <a:pPr algn="ctr"/>
          <a:endParaRPr lang="ru-RU" sz="14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3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4.xml><?xml version="1.0" encoding="utf-8"?>
<c:userShapes xmlns:c="http://schemas.openxmlformats.org/drawingml/2006/chart">
  <cdr:relSizeAnchor xmlns:cdr="http://schemas.openxmlformats.org/drawingml/2006/chartDrawing">
    <cdr:from>
      <cdr:x>0.0531</cdr:x>
      <cdr:y>0.84896</cdr:y>
    </cdr:from>
    <cdr:to>
      <cdr:x>0.92427</cdr:x>
      <cdr:y>1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428628" y="1212952"/>
          <a:ext cx="7032537" cy="21579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</a:t>
          </a:r>
          <a:r>
            <a:rPr lang="en-US" sz="1200" b="1" baseline="0" dirty="0">
              <a:latin typeface="Times New Roman" pitchFamily="18" charset="0"/>
              <a:cs typeface="Times New Roman" pitchFamily="18" charset="0"/>
            </a:rPr>
            <a:t> 03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               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5.xml><?xml version="1.0" encoding="utf-8"?>
<c:userShapes xmlns:c="http://schemas.openxmlformats.org/drawingml/2006/chart">
  <cdr:relSizeAnchor xmlns:cdr="http://schemas.openxmlformats.org/drawingml/2006/chartDrawing">
    <cdr:from>
      <cdr:x>0</cdr:x>
      <cdr:y>0</cdr:y>
    </cdr:from>
    <cdr:to>
      <cdr:x>0.00393</cdr:x>
      <cdr:y>0.01333</cdr:y>
    </cdr:to>
    <cdr:pic>
      <cdr:nvPicPr>
        <cdr:cNvPr id="2" name="chart"/>
        <cdr:cNvPicPr>
          <a:picLocks xmlns:a="http://schemas.openxmlformats.org/drawingml/2006/main" noChangeAspect="1"/>
        </cdr:cNvPicPr>
      </cdr:nvPicPr>
      <cdr:blipFill>
        <a:blip xmlns:a="http://schemas.openxmlformats.org/drawingml/2006/main" xmlns:r="http://schemas.openxmlformats.org/officeDocument/2006/relationships" r:embed="rId1"/>
        <a:stretch xmlns:a="http://schemas.openxmlformats.org/drawingml/2006/main">
          <a:fillRect/>
        </a:stretch>
      </cdr:blipFill>
      <cdr:spPr>
        <a:xfrm xmlns:a="http://schemas.openxmlformats.org/drawingml/2006/main">
          <a:off x="0" y="0"/>
          <a:ext cx="24386" cy="24386"/>
        </a:xfrm>
        <a:prstGeom xmlns:a="http://schemas.openxmlformats.org/drawingml/2006/main" prst="rect">
          <a:avLst/>
        </a:prstGeom>
      </cdr:spPr>
    </cdr:pic>
  </cdr:relSizeAnchor>
  <cdr:relSizeAnchor xmlns:cdr="http://schemas.openxmlformats.org/drawingml/2006/chartDrawing">
    <cdr:from>
      <cdr:x>0.18584</cdr:x>
      <cdr:y>0.80952</cdr:y>
    </cdr:from>
    <cdr:to>
      <cdr:x>0.80338</cdr:x>
      <cdr:y>0.95638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500198" y="1214446"/>
          <a:ext cx="4985083" cy="22031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04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6.xml><?xml version="1.0" encoding="utf-8"?>
<c:userShapes xmlns:c="http://schemas.openxmlformats.org/drawingml/2006/chart">
  <cdr:relSizeAnchor xmlns:cdr="http://schemas.openxmlformats.org/drawingml/2006/chartDrawing">
    <cdr:from>
      <cdr:x>0.16216</cdr:x>
      <cdr:y>0.80952</cdr:y>
    </cdr:from>
    <cdr:to>
      <cdr:x>0.78793</cdr:x>
      <cdr:y>0.95238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85884" y="1214448"/>
          <a:ext cx="4962099" cy="2143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10 01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 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7.xml><?xml version="1.0" encoding="utf-8"?>
<c:userShapes xmlns:c="http://schemas.openxmlformats.org/drawingml/2006/chart">
  <cdr:relSizeAnchor xmlns:cdr="http://schemas.openxmlformats.org/drawingml/2006/chartDrawing">
    <cdr:from>
      <cdr:x>0.14414</cdr:x>
      <cdr:y>0.85938</cdr:y>
    </cdr:from>
    <cdr:to>
      <cdr:x>0.81595</cdr:x>
      <cdr:y>1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143008" y="1211468"/>
          <a:ext cx="5327164" cy="1982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1200" b="1" dirty="0">
              <a:latin typeface="Times New Roman" pitchFamily="18" charset="0"/>
              <a:cs typeface="Times New Roman" pitchFamily="18" charset="0"/>
            </a:rPr>
            <a:t>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01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10 03                      </a:t>
          </a:r>
          <a:r>
            <a:rPr lang="ru-RU" sz="1200" b="1" dirty="0" smtClean="0">
              <a:latin typeface="Times New Roman" pitchFamily="18" charset="0"/>
              <a:cs typeface="Times New Roman" pitchFamily="18" charset="0"/>
            </a:rPr>
            <a:t>              </a:t>
          </a:r>
          <a:r>
            <a:rPr lang="en-US" sz="1200" b="1" dirty="0" smtClean="0">
              <a:latin typeface="Times New Roman" pitchFamily="18" charset="0"/>
              <a:cs typeface="Times New Roman" pitchFamily="18" charset="0"/>
            </a:rPr>
            <a:t>10 </a:t>
          </a:r>
          <a:r>
            <a:rPr lang="en-US" sz="1200" b="1" dirty="0">
              <a:latin typeface="Times New Roman" pitchFamily="18" charset="0"/>
              <a:cs typeface="Times New Roman" pitchFamily="18" charset="0"/>
            </a:rPr>
            <a:t>04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cdr:txBody>
    </cdr:sp>
  </cdr:relSizeAnchor>
</c:userShapes>
</file>

<file path=ppt/drawings/drawing28.xml><?xml version="1.0" encoding="utf-8"?>
<c:userShapes xmlns:c="http://schemas.openxmlformats.org/drawingml/2006/chart">
  <cdr:relSizeAnchor xmlns:cdr="http://schemas.openxmlformats.org/drawingml/2006/chartDrawing">
    <cdr:from>
      <cdr:x>0.24324</cdr:x>
      <cdr:y>0.09766</cdr:y>
    </cdr:from>
    <cdr:to>
      <cdr:x>0.32432</cdr:x>
      <cdr:y>0.95703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928826" y="357190"/>
          <a:ext cx="642942" cy="3143272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0.24324</cdr:x>
      <cdr:y>0</cdr:y>
    </cdr:from>
    <cdr:to>
      <cdr:x>0.32432</cdr:x>
      <cdr:y>0.07813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28826" y="0"/>
          <a:ext cx="64294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drawings/drawing29.xml><?xml version="1.0" encoding="utf-8"?>
<c:userShapes xmlns:c="http://schemas.openxmlformats.org/drawingml/2006/chart">
  <cdr:relSizeAnchor xmlns:cdr="http://schemas.openxmlformats.org/drawingml/2006/chartDrawing">
    <cdr:from>
      <cdr:x>0.24324</cdr:x>
      <cdr:y>0</cdr:y>
    </cdr:from>
    <cdr:to>
      <cdr:x>0.32432</cdr:x>
      <cdr:y>0.07813</cdr:y>
    </cdr:to>
    <cdr:sp macro="" textlink="">
      <cdr:nvSpPr>
        <cdr:cNvPr id="3" name="TextBox 2"/>
        <cdr:cNvSpPr txBox="1"/>
      </cdr:nvSpPr>
      <cdr:spPr>
        <a:xfrm xmlns:a="http://schemas.openxmlformats.org/drawingml/2006/main">
          <a:off x="1928826" y="0"/>
          <a:ext cx="642942" cy="2857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  <cdr:relSizeAnchor xmlns:cdr="http://schemas.openxmlformats.org/drawingml/2006/chartDrawing">
    <cdr:from>
      <cdr:x>0.05405</cdr:x>
      <cdr:y>0</cdr:y>
    </cdr:from>
    <cdr:to>
      <cdr:x>0.12613</cdr:x>
      <cdr:y>0.95918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8628" y="0"/>
          <a:ext cx="571504" cy="3357586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0.22523</cdr:x>
      <cdr:y>0.22449</cdr:y>
    </cdr:from>
    <cdr:to>
      <cdr:x>0.30631</cdr:x>
      <cdr:y>0.95918</cdr:y>
    </cdr:to>
    <cdr:sp macro="" textlink="">
      <cdr:nvSpPr>
        <cdr:cNvPr id="5" name="Прямоугольник 4"/>
        <cdr:cNvSpPr/>
      </cdr:nvSpPr>
      <cdr:spPr>
        <a:xfrm xmlns:a="http://schemas.openxmlformats.org/drawingml/2006/main">
          <a:off x="1785950" y="785818"/>
          <a:ext cx="642942" cy="2571768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EB84A37-81E2-41C9-BCF5-ECB1E5C9D5F2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BDF284A-CE2B-4CBF-9220-24A2AF69003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1BDF284A-CE2B-4CBF-9220-24A2AF69003B}" type="slidenum">
              <a:rPr lang="ru-RU" smtClean="0"/>
              <a:pPr>
                <a:defRPr/>
              </a:pPr>
              <a:t>44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954EC4-8D35-498E-BFC3-E2FE09A9DE9E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767120-082A-4860-869F-BE7A42853A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086C0-D9B7-43C7-8601-BFDA4D7747D3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35C10-C304-468F-BD9E-1F0A010F2D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1DB62-DE89-4B37-A636-32B85134847F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A2BFB1-F2E5-46CB-9F70-233E48F9A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4A8CB-638D-481D-BA3D-FF59424375F4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29C36-04F4-4D00-8643-9241CA219F3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1C7FE-093B-4A77-89EF-0EB174084684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1D2BD-0E1E-4046-93F0-81596ABA50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E63FE3-6015-4777-86CA-E819FA8FB458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4E59D-0488-4C47-A9FB-A0E18ADC14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94A271-EAF4-44A3-98AA-E11B4C402902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53F38F-333F-4CC9-B2A5-A550B57E2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EB7E3C-9736-42B4-AD1A-EE60E5E4A80C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9F3E09-1D9D-4292-8125-834879E1C4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6C4EF-012F-4886-9AC4-EA561E25979F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87B37F-E5A4-415A-8512-90B49910BF2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A5600-1748-4002-9C96-C6CCCF77963D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B278A-74B3-4CFA-9C5C-119DC0B8ED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526A-7C20-4CEB-9101-45F5F039CA9D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DB2D6B-6323-4E3D-8274-26F26DE1A2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35163"/>
            <a:ext cx="8229600" cy="4389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12B7B-14D7-41CE-8DC1-B39FA8774C9A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67000" y="6356350"/>
            <a:ext cx="335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356350"/>
            <a:ext cx="7620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6DBF90-A48A-425D-91F3-CE05D5790A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16F037F-334E-46FA-B177-12398E5E2746}" type="datetimeFigureOut">
              <a:rPr lang="ru-RU"/>
              <a:pPr>
                <a:defRPr/>
              </a:pPr>
              <a:t>27.06.2019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2CEB04-9F8D-45FC-9531-31D4A48FFE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33" name="Группа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87" r:id="rId2"/>
    <p:sldLayoutId id="2147483890" r:id="rId3"/>
    <p:sldLayoutId id="2147483886" r:id="rId4"/>
    <p:sldLayoutId id="2147483885" r:id="rId5"/>
    <p:sldLayoutId id="2147483884" r:id="rId6"/>
    <p:sldLayoutId id="2147483883" r:id="rId7"/>
    <p:sldLayoutId id="2147483882" r:id="rId8"/>
    <p:sldLayoutId id="2147483891" r:id="rId9"/>
    <p:sldLayoutId id="2147483881" r:id="rId10"/>
    <p:sldLayoutId id="2147483880" r:id="rId11"/>
    <p:sldLayoutId id="2147483888" r:id="rId12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0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2.xml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9.xml"/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0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2.xml"/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4.xml"/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5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7.xml"/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9.xml"/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0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hyperlink" Target="mailto:bolsh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143125"/>
            <a:ext cx="9144000" cy="3863975"/>
          </a:xfrm>
        </p:spPr>
        <p:txBody>
          <a:bodyPr>
            <a:normAutofit fontScale="70000" lnSpcReduction="20000"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44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 ПРОЕКТЕ БЮДЖЕТА БОЛЬШЕБЕРЕЗНИКОВСКОГО  МУНИЦИПАЛЬНОГО  РАЙОНА</a:t>
            </a:r>
            <a:endParaRPr lang="ru-RU" sz="4400" dirty="0" smtClean="0">
              <a:solidFill>
                <a:schemeClr val="bg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 201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 И ПЛАНОВЫЙ </a:t>
            </a:r>
          </a:p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ПЕРИОД 20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400" b="1" dirty="0" smtClean="0">
                <a:solidFill>
                  <a:schemeClr val="bg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ГОДОВ </a:t>
            </a: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 </a:t>
            </a:r>
            <a:endParaRPr lang="ru-RU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  <p:pic>
        <p:nvPicPr>
          <p:cNvPr id="14338" name="Picture 2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0500" y="714375"/>
            <a:ext cx="863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9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8" y="714375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88"/>
          </a:xfrm>
        </p:spPr>
        <p:txBody>
          <a:bodyPr/>
          <a:lstStyle/>
          <a:p>
            <a:pPr algn="ctr"/>
            <a:r>
              <a:rPr lang="ru-RU" sz="20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Уважаемые жители Большеберезниковского района</a:t>
            </a:r>
            <a:endParaRPr lang="ru-RU" sz="20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Вашему вниманию предоставлен «Бюджет для граждан», который познакомит вас с положениями основного финансового документа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 на 201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9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год и плановый период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202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Бюджет для граждан – это упрощенная версия бюджетного документа, которая использует неформальный язык и доступные форматы, чтобы облегчить для граждан понимание бюджета, объяснить им планы и действия администрации района во время бюджетного года. Он создается для повышения финансовой грамотности населения и активности общественного контроля за муниципальными расходами.</a:t>
            </a:r>
          </a:p>
          <a:p>
            <a:pPr marL="274320" indent="342900" algn="just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Представленная информация предназначена для широкого круга пользователей и будет интересна всем категориям населения.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 уважением,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района</a:t>
            </a:r>
          </a:p>
          <a:p>
            <a:pPr marL="274320" indent="3429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И.И.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Игонов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63"/>
            <a:ext cx="8229600" cy="4929187"/>
          </a:xfrm>
        </p:spPr>
        <p:txBody>
          <a:bodyPr>
            <a:noAutofit/>
          </a:bodyPr>
          <a:lstStyle/>
          <a:p>
            <a:pPr marL="274320" indent="-274320" algn="ctr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обеспечение достойного уровня жизни его граждан. Многочисленные функции по обеспечению образования, безопасности граждан государство осуществляет при помощи государственного бюджета.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1. В ходе составления бюджета планируются расходы на реализацию мероприятий предстоящего периода.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2. В ходе исполнения бюджета 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3. После завершения года 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Перед вами брошюра «Бюджет для граждан», созданная для того, чтобы каждый житель Больших Березников был осведомлен, как формируется и расходуется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бюджет, в каком объеме средства поступают в бюджет и на какие направления они расходуются, и наконец, что планируется сделать на предстоящий период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2019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годов.</a:t>
            </a: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5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5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r>
              <a:rPr lang="ru-RU" sz="15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15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6524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4)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Расходы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5)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Взаимодействие с общественностью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Содержимое 2"/>
          <p:cNvSpPr>
            <a:spLocks noGrp="1"/>
          </p:cNvSpPr>
          <p:nvPr>
            <p:ph idx="1"/>
          </p:nvPr>
        </p:nvSpPr>
        <p:spPr>
          <a:xfrm>
            <a:off x="457200" y="1071563"/>
            <a:ext cx="8229600" cy="52530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endParaRPr lang="ru-RU" sz="480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smtClean="0">
                <a:latin typeface="Times New Roman" pitchFamily="18" charset="0"/>
                <a:cs typeface="Times New Roman" pitchFamily="18" charset="0"/>
              </a:rPr>
              <a:t>1. Основные социально-экономические показатели Большеберезниковского муниципального района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428625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428735"/>
            <a:ext cx="8715375" cy="5286389"/>
          </a:xfrm>
        </p:spPr>
        <p:txBody>
          <a:bodyPr>
            <a:normAutofit fontScale="25000" lnSpcReduction="200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Административно - территориальное деление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</a:t>
            </a: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показатели социально-экономического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развити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-201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гг. и прогноз до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года 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3.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Глоссарий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4.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муниципальном районе Республики Мордовия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80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8000" b="1" dirty="0" smtClean="0">
                <a:latin typeface="Times New Roman" pitchFamily="18" charset="0"/>
                <a:cs typeface="Times New Roman" pitchFamily="18" charset="0"/>
              </a:rPr>
              <a:t>5.    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8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 и на плановый период 20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и 202</a:t>
            </a:r>
            <a:r>
              <a:rPr lang="en-US" sz="8000" b="1" u="sng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8000" b="1" u="sng" dirty="0" smtClean="0">
                <a:latin typeface="Times New Roman" pitchFamily="18" charset="0"/>
                <a:cs typeface="Times New Roman" pitchFamily="18" charset="0"/>
              </a:rPr>
              <a:t> годов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AutoNum type="arabicPeriod"/>
              <a:defRPr/>
            </a:pPr>
            <a:endParaRPr lang="ru-RU" sz="5100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Административно-территориальное деление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</a:t>
            </a:r>
            <a:b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 состоянию на 01.10.201</a:t>
            </a:r>
            <a:r>
              <a:rPr lang="en-US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pic>
        <p:nvPicPr>
          <p:cNvPr id="20482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41076" y="1935163"/>
            <a:ext cx="5661847" cy="4389437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928688" y="2286000"/>
            <a:ext cx="24288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 муниципальный район</a:t>
            </a:r>
          </a:p>
        </p:txBody>
      </p:sp>
      <p:sp>
        <p:nvSpPr>
          <p:cNvPr id="20484" name="TextBox 5"/>
          <p:cNvSpPr txBox="1">
            <a:spLocks noChangeArrowheads="1"/>
          </p:cNvSpPr>
          <p:nvPr/>
        </p:nvSpPr>
        <p:spPr bwMode="auto">
          <a:xfrm>
            <a:off x="6286500" y="5000625"/>
            <a:ext cx="1857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сельских поселений</a:t>
            </a:r>
          </a:p>
        </p:txBody>
      </p:sp>
      <p:sp>
        <p:nvSpPr>
          <p:cNvPr id="20485" name="TextBox 6"/>
          <p:cNvSpPr txBox="1">
            <a:spLocks noChangeArrowheads="1"/>
          </p:cNvSpPr>
          <p:nvPr/>
        </p:nvSpPr>
        <p:spPr bwMode="auto">
          <a:xfrm>
            <a:off x="4500563" y="5929313"/>
            <a:ext cx="35718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Оценка численности постоянного населения </a:t>
            </a:r>
            <a:r>
              <a:rPr lang="ru-RU" sz="1200" b="1" dirty="0" err="1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 муниципального района  12 </a:t>
            </a:r>
            <a:r>
              <a:rPr lang="en-US" sz="1200" b="1" dirty="0" smtClean="0">
                <a:latin typeface="Times New Roman" pitchFamily="18" charset="0"/>
                <a:cs typeface="Times New Roman" pitchFamily="18" charset="0"/>
              </a:rPr>
              <a:t>204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b="1" dirty="0">
                <a:latin typeface="Times New Roman" pitchFamily="18" charset="0"/>
                <a:cs typeface="Times New Roman" pitchFamily="18" charset="0"/>
              </a:rPr>
              <a:t>человек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143008"/>
          </a:xfrm>
        </p:spPr>
        <p:txBody>
          <a:bodyPr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социально-экономические показатели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за 201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 и прогноз до 202</a:t>
            </a:r>
            <a:r>
              <a:rPr lang="en-US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года</a:t>
            </a:r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636591616"/>
              </p:ext>
            </p:extLst>
          </p:nvPr>
        </p:nvGraphicFramePr>
        <p:xfrm>
          <a:off x="214282" y="1857364"/>
          <a:ext cx="8786872" cy="4831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8"/>
                <a:gridCol w="785818"/>
                <a:gridCol w="714380"/>
                <a:gridCol w="642942"/>
                <a:gridCol w="785818"/>
                <a:gridCol w="642942"/>
                <a:gridCol w="857256"/>
                <a:gridCol w="642942"/>
                <a:gridCol w="785818"/>
                <a:gridCol w="714378"/>
              </a:tblGrid>
              <a:tr h="325958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Показатели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Отчет за 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Проект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400" b="1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3626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201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</a:t>
                      </a:r>
                      <a:r>
                        <a:rPr lang="en-US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темп роста</a:t>
                      </a:r>
                    </a:p>
                  </a:txBody>
                  <a:tcPr marL="68580" marR="68580" marT="0" marB="0">
                    <a:solidFill>
                      <a:schemeClr val="bg2">
                        <a:lumMod val="50000"/>
                      </a:schemeClr>
                    </a:solidFill>
                  </a:tcPr>
                </a:tc>
              </a:tr>
              <a:tr h="1947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83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Индекс потребительских цен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,</a:t>
                      </a:r>
                      <a:r>
                        <a:rPr lang="en-US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98,0%</a:t>
                      </a:r>
                      <a:r>
                        <a:rPr lang="ru-RU" sz="1100" dirty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 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</a:t>
                      </a: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245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Прибыль прибыльных организаций,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103284,0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48256,0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50480,0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53713,0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61011,0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113,6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037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Фонд оплаты труда,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413777,5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421655,0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473347,0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521517,0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575644,0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110,4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скота и птицы от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сельскохозяйственных товаропроизводителей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205,0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212,0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466,7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171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109,6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Закупки  молока от сельскохозяйственных товаропроизводителей,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4320,0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4366,0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4463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103,9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4641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4722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2038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Производство зерна,  тонн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26053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27446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Общая площадь введенного жилья с учетом </a:t>
                      </a: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индивидуального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строительства, кв.м.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4250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4300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4150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96,5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4400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4700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Объем отгруженных товаров собственного производства, тыс. руб.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484338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516444,9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106,6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500440,0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521357,0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104,2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530749,0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Объем оборота розничной торговли во всех каналах реализации тыс. рублей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1003723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1082072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107,8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1181973,0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105,5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1273521,0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107,7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1374809,0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108,0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  <a:tr h="49868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Реализация водки и ЛВИ производства Республики Мордовия дал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7085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7024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99,1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6390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98,2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6256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97,9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6134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98,1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571500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Глоссарий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5357812"/>
          </a:xfrm>
        </p:spPr>
        <p:txBody>
          <a:bodyPr>
            <a:normAutofit fontScale="47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sz="4400" b="1" dirty="0" smtClean="0">
              <a:solidFill>
                <a:schemeClr val="tx2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предстоящий финансовый год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– денежные средства, выплачиваемые из бюджета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свод районного и сельских поселений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4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4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 txBox="1">
            <a:spLocks/>
          </p:cNvSpPr>
          <p:nvPr/>
        </p:nvSpPr>
        <p:spPr>
          <a:xfrm>
            <a:off x="857250" y="15001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1009650" y="1652588"/>
            <a:ext cx="8137525" cy="5357812"/>
          </a:xfrm>
          <a:prstGeom prst="rect">
            <a:avLst/>
          </a:prstGeom>
        </p:spPr>
        <p:txBody>
          <a:bodyPr>
            <a:normAutofit/>
          </a:bodyPr>
          <a:lstStyle/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indent="-274320" fontAlgn="auto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defRPr/>
            </a:pPr>
            <a:r>
              <a:rPr lang="ru-RU" sz="160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5720" y="2786063"/>
            <a:ext cx="2000264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Межбюджетные </a:t>
            </a:r>
            <a:r>
              <a:rPr lang="ru-RU" dirty="0"/>
              <a:t>трансферты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85720" y="3714750"/>
            <a:ext cx="2000281" cy="10064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Консолидированный бюджет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786188" y="2143125"/>
            <a:ext cx="1878012" cy="124301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Федеральный бюджет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000375" y="3571875"/>
            <a:ext cx="2663825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 субъекта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000375" y="4214813"/>
            <a:ext cx="2663825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Местный бюджет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6143625" y="2143125"/>
            <a:ext cx="1871663" cy="2428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Бюджеты государственных внебюджетных фондов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500438" y="5429250"/>
            <a:ext cx="4103687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Бюджетная система Российской Федерации</a:t>
            </a:r>
          </a:p>
        </p:txBody>
      </p:sp>
      <p:sp>
        <p:nvSpPr>
          <p:cNvPr id="31" name="Правая фигурная скобка 30"/>
          <p:cNvSpPr/>
          <p:nvPr/>
        </p:nvSpPr>
        <p:spPr>
          <a:xfrm rot="5400000">
            <a:off x="5250656" y="2678907"/>
            <a:ext cx="428625" cy="450056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Правая фигурная скобка 31"/>
          <p:cNvSpPr/>
          <p:nvPr/>
        </p:nvSpPr>
        <p:spPr>
          <a:xfrm rot="10800000">
            <a:off x="2500313" y="3643313"/>
            <a:ext cx="357187" cy="100012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Выгнутая влево стрелка 33"/>
          <p:cNvSpPr/>
          <p:nvPr/>
        </p:nvSpPr>
        <p:spPr>
          <a:xfrm rot="1233417">
            <a:off x="2384425" y="2279650"/>
            <a:ext cx="1011238" cy="12858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928688"/>
          </a:xfrm>
        </p:spPr>
        <p:txBody>
          <a:bodyPr/>
          <a:lstStyle/>
          <a:p>
            <a:pPr algn="ctr"/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– ежегодное формирование и исполнение бюджета</a:t>
            </a:r>
          </a:p>
        </p:txBody>
      </p:sp>
      <p:sp>
        <p:nvSpPr>
          <p:cNvPr id="24578" name="Содержимое 2"/>
          <p:cNvSpPr>
            <a:spLocks noGrp="1"/>
          </p:cNvSpPr>
          <p:nvPr>
            <p:ph idx="1"/>
          </p:nvPr>
        </p:nvSpPr>
        <p:spPr>
          <a:xfrm>
            <a:off x="214313" y="1643063"/>
            <a:ext cx="8715375" cy="4681537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ходе бюджетного процесса бюджет проходит следующие стадии: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42844" y="2285992"/>
          <a:ext cx="878687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795324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Бюджетный процесс в </a:t>
            </a:r>
            <a:r>
              <a:rPr lang="ru-RU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 (на примере 2018 года)</a:t>
            </a:r>
            <a:endParaRPr lang="ru-RU" sz="28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541201"/>
          <a:ext cx="8643997" cy="50424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5720"/>
                <a:gridCol w="2198910"/>
                <a:gridCol w="1440664"/>
                <a:gridCol w="4018703"/>
              </a:tblGrid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2018 – 2020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2019 – 2021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Бюджет на 2020 - 2022 гг.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707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Январь-Март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Составление отчета об исполнении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10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Исполнение бюджета, составление отчетов об исполнении бюджета за 1 квартал, полугодие и 9 месяцев текущего года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Определение основных подходов к формированию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134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Апрель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Проверка отчета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Разработка/корректировка методики и нормативов планирования бюджетных ассигнований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Май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отчета на рассмотрение сессии Совета депутатов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6142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Июнь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Рассмотрение годового отчета Государственным Собранием РМ. Утверждение либо отклонение закона об исполнении республиканского бюджета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отделов по подготовке и обоснованию бюджетных</a:t>
                      </a:r>
                      <a:r>
                        <a:rPr lang="ru-RU" sz="9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ассигнований</a:t>
                      </a:r>
                      <a:endParaRPr lang="ru-RU" sz="9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0421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Июль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92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Август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направления бюджетной политики. Прогноз социально-экономического развития.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5643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Сентябрь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32795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Октябрь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Внесение администрацией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проекта о бюджете </a:t>
                      </a:r>
                      <a:r>
                        <a:rPr lang="en-US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9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в Совет депутатов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4314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Ноябрь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Рассмотрение Советом депутатов проекта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о бюджете </a:t>
                      </a:r>
                      <a:r>
                        <a:rPr lang="ru-RU" sz="90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 Проведение публичных слушаний по проекту о бюджете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</a:p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Утверждение бюджета </a:t>
                      </a:r>
                      <a:r>
                        <a:rPr lang="ru-RU" sz="9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9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сессии Совета депутатов</a:t>
                      </a:r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0479">
                <a:tc>
                  <a:txBody>
                    <a:bodyPr/>
                    <a:lstStyle/>
                    <a:p>
                      <a:pPr algn="ctr"/>
                      <a:r>
                        <a:rPr lang="ru-RU" sz="900" dirty="0" smtClean="0">
                          <a:latin typeface="Times New Roman" pitchFamily="18" charset="0"/>
                          <a:cs typeface="Times New Roman" pitchFamily="18" charset="0"/>
                        </a:rPr>
                        <a:t>Декабрь</a:t>
                      </a:r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sz="9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ru-RU" sz="9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/>
          <p:cNvSpPr>
            <a:spLocks noGrp="1"/>
          </p:cNvSpPr>
          <p:nvPr>
            <p:ph type="title"/>
          </p:nvPr>
        </p:nvSpPr>
        <p:spPr>
          <a:xfrm>
            <a:off x="457200" y="857250"/>
            <a:ext cx="8229600" cy="571500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Составление бюджета основывается на</a:t>
            </a:r>
            <a:endParaRPr lang="ru-RU" sz="2800" dirty="0" smtClean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Прогнозе социально-экономического развития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отдел экономического развития предпринимательства и торговли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Основных направлениях бюджетной политики, основных направлениях налоговой политики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 (разрабатывает управление финансов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Муниципальных программах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разрабатывают отраслевые отделы администрации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муниципального района.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38"/>
            <a:ext cx="8229600" cy="857250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Основные направления бюджетной политики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2019 год и на плановый период 2020 и 2021 годов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571625"/>
            <a:ext cx="8643937" cy="5000625"/>
          </a:xfrm>
        </p:spPr>
        <p:txBody>
          <a:bodyPr>
            <a:normAutofit fontScale="92500" lnSpcReduction="10000"/>
          </a:bodyPr>
          <a:lstStyle/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1) обеспечение долгосрочной сбалансированности и финансовой устойчивости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в условиях ограниченности его доходных источников;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2) обеспечение стабильности налоговых поступлений в бюджет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роста собственных доходов;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3) совершенствование программно-целевого принципа планирования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4) формирование бюджетных параметров исходя из необходимости безусловного исполнения действующих расходных обязательств, в том числе обязательств, связанных с исполнением указов Президента Российской Федерации от 7 мая 2012 г.;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5) повышение эффективности бюджетных расходов, в том числе за счет перераспределения бюджетных ассигнований в рамках существующих бюджетных ограничений на реализацию приоритетных направлений государственной политики Республики Мордовия;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6) соблюдение ограничений допустимого уровня дефицита бюджета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и предельного объема муниципального долга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района, установленных Бюджетным кодексом Российской Федерации;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7) повышение доступности и качества оказания (выполнения) муниципальных услуг (работ);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8) повышение муниципальными учреждениями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района эффективности их деятельности за счет всех источников доходов муниципального учреждения, в том числе за счет доходов, полученных ими от приносящей доход деятельности, направляемых на достижение целей деятельности муниципальных учреждений, определенных уставами; 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9) повышение эффективности и качества осуществления государственного финансового контроля и финансового аудита; 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10) Совершенствование и развитие межбюджетных отношений;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11) Обеспечение прозрачности и открытости государственных финансов, повышение доступности и понятности информации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Содержимое 3"/>
          <p:cNvSpPr>
            <a:spLocks noGrp="1"/>
          </p:cNvSpPr>
          <p:nvPr>
            <p:ph idx="1"/>
          </p:nvPr>
        </p:nvSpPr>
        <p:spPr>
          <a:xfrm>
            <a:off x="428625" y="1285875"/>
            <a:ext cx="8229600" cy="5103813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2. Основные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характеристики бюджета </a:t>
            </a: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>
              <a:buFont typeface="Wingdings 2" pitchFamily="18" charset="2"/>
              <a:buNone/>
            </a:pPr>
            <a:endParaRPr lang="ru-RU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428625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75"/>
            <a:ext cx="8229600" cy="5038725"/>
          </a:xfrm>
        </p:spPr>
        <p:txBody>
          <a:bodyPr>
            <a:normAutofit fontScale="92500"/>
          </a:bodyPr>
          <a:lstStyle/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1. Исполнение консолидированных бюджетов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2. Основные характеристики консолидированного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3. Основные характеристики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4. Дефицит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5. Межбюджетные трансферты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6. Программный бюджет в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районе</a:t>
            </a:r>
          </a:p>
          <a:p>
            <a:pPr marL="457200" indent="-45720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7. Доля расходов бюджета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социальную сферу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01.01.2018 г., тыс. рублей</a:t>
            </a:r>
            <a:endParaRPr lang="ru-RU" sz="2800" b="1" dirty="0" smtClean="0"/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-214346" y="2071678"/>
          <a:ext cx="5857916" cy="4143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629275" y="2071678"/>
          <a:ext cx="3514725" cy="4152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Исполнение консолидированных бюджетов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01.10.2018 г., тыс. рублей</a:t>
            </a:r>
            <a:endParaRPr lang="ru-RU" sz="2800" dirty="0" smtClean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681037" y="1928802"/>
          <a:ext cx="4676781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5143504" y="1928802"/>
          <a:ext cx="3643322" cy="41434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214446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консолидированного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85918" y="6215082"/>
            <a:ext cx="66437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 20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21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год указаны плановые значения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714348" y="2057400"/>
          <a:ext cx="7858180" cy="3443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1538" y="5500702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2018 год                 2019 год               2020 год                     2021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5248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Основные характеристики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8596" y="5286389"/>
            <a:ext cx="8429684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charset="0"/>
              <a:buChar char="•"/>
            </a:pP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Здесь и далее, если не указано иное, данные предоставлены в соответствии с :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2017 – 2019 гг. -  Решение сессии Совета депутатов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28.12.2016 г. №  29 «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 на 2017 год и плановый период 2018 и 2019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26.12.2017 г. №  141)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2018-2020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26.12.2017 г. №  142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2018 год и плановый период 2019 и 2020 годов» ( с изменениями и дополнениями  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27.12.2018 г. №  254)</a:t>
            </a:r>
          </a:p>
          <a:p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2019-2021 гг. –Решение сессии Совета депутатов  шестого созыва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 от 27.12.2018 г. №  253 «О бюджете </a:t>
            </a:r>
            <a:r>
              <a:rPr lang="ru-RU" sz="9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муниципального района на 2019 год и плановый период 2020 и 2021 годов»</a:t>
            </a:r>
          </a:p>
          <a:p>
            <a:endParaRPr lang="ru-RU" sz="9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>
            <a:graphicFrameLocks/>
          </p:cNvGraphicFramePr>
          <p:nvPr/>
        </p:nvGraphicFramePr>
        <p:xfrm>
          <a:off x="428596" y="1571612"/>
          <a:ext cx="8358246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00100" y="4857760"/>
            <a:ext cx="72866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2018 год                           2019 год               2020 год                     2021 год     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Дефицит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28596" y="1928813"/>
          <a:ext cx="8143932" cy="29196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1227"/>
                <a:gridCol w="1110541"/>
                <a:gridCol w="1110541"/>
                <a:gridCol w="1110541"/>
                <a:gridCol w="1110541"/>
                <a:gridCol w="1110541"/>
              </a:tblGrid>
              <a:tr h="51175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Показатель	</a:t>
                      </a: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Дефицит,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всего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1 370,0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3 480,4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710,0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730,0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750,0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7703">
                <a:tc gridSpan="6">
                  <a:txBody>
                    <a:bodyPr/>
                    <a:lstStyle/>
                    <a:p>
                      <a:pPr algn="ctr"/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algn="l"/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Иные источники</a:t>
                      </a: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117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Изменение остатков средств</a:t>
                      </a:r>
                      <a:endParaRPr kumimoji="0" lang="ru-RU" sz="16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Межбюджетные трансферты</a:t>
            </a:r>
            <a:r>
              <a:rPr lang="ru-RU" sz="2800" smtClean="0">
                <a:latin typeface="Times New Roman" pitchFamily="18" charset="0"/>
              </a:rPr>
              <a:t> – помощь, передаваемая бюджету другого уровня</a:t>
            </a:r>
          </a:p>
        </p:txBody>
      </p:sp>
      <p:graphicFrame>
        <p:nvGraphicFramePr>
          <p:cNvPr id="98327" name="Group 23"/>
          <p:cNvGraphicFramePr>
            <a:graphicFrameLocks noGrp="1"/>
          </p:cNvGraphicFramePr>
          <p:nvPr>
            <p:ph type="tbl" idx="1"/>
          </p:nvPr>
        </p:nvGraphicFramePr>
        <p:xfrm>
          <a:off x="457200" y="2276475"/>
          <a:ext cx="8229600" cy="3397251"/>
        </p:xfrm>
        <a:graphic>
          <a:graphicData uri="http://schemas.openxmlformats.org/drawingml/2006/table">
            <a:tbl>
              <a:tblPr/>
              <a:tblGrid>
                <a:gridCol w="2890838"/>
                <a:gridCol w="5338762"/>
              </a:tblGrid>
              <a:tr h="436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Межбюджетный трансферт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Характеристика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92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C000"/>
                          </a:solidFill>
                          <a:effectLst/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0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0BD0D9"/>
                        </a:buClr>
                        <a:buSzPct val="95000"/>
                        <a:buFont typeface="Wingdings 2" pitchFamily="18" charset="2"/>
                        <a:buNone/>
                        <a:tabLst/>
                      </a:pPr>
                      <a:r>
                        <a:rPr kumimoji="0" lang="ru-RU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в порядке, предусмотренных бюджетным законодательством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5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</a:rPr>
              <a:t>Межбюджетные трансферты, передаваемые из бюджета </a:t>
            </a:r>
            <a:r>
              <a:rPr lang="ru-RU" sz="2800" b="1" dirty="0" err="1" smtClean="0">
                <a:latin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</a:rPr>
              <a:t> муниципального района сельским поселениям: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00034" y="2214554"/>
          <a:ext cx="7929618" cy="2857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</a:rPr>
              <a:t>Программный бюджет в Большеберезниковском районе</a:t>
            </a:r>
          </a:p>
        </p:txBody>
      </p:sp>
      <p:sp>
        <p:nvSpPr>
          <p:cNvPr id="101379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  </a:t>
            </a:r>
            <a:r>
              <a:rPr lang="ru-RU" sz="1400" dirty="0" smtClean="0">
                <a:latin typeface="Times New Roman" pitchFamily="18" charset="0"/>
              </a:rPr>
              <a:t>Муниципальная программа – стратегический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 </a:t>
            </a:r>
          </a:p>
          <a:p>
            <a:pPr>
              <a:buNone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   Решением сессии о бюджете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2019-2021 годы предусмотрено реализация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6 муниципальных программ</a:t>
            </a:r>
            <a:endParaRPr lang="ru-RU" sz="1400" dirty="0" smtClean="0">
              <a:latin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00034" y="3786190"/>
          <a:ext cx="8143932" cy="228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53725"/>
                <a:gridCol w="1203861"/>
                <a:gridCol w="928694"/>
                <a:gridCol w="1000132"/>
                <a:gridCol w="928694"/>
                <a:gridCol w="928694"/>
                <a:gridCol w="100013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Показатель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7658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Расходы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161467,1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169944,6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176182,5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6292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 в рамках муниципальных программ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тыс. рублей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125 813,3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203 231,8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116864,9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120889,1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123795,0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программ в общих расходах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76,0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80,5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72,4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71,1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714488"/>
            <a:ext cx="8229600" cy="2786082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3. Доходы бюджета </a:t>
            </a:r>
            <a:r>
              <a:rPr lang="ru-RU" sz="4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253055"/>
          </a:xfrm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</a:p>
          <a:p>
            <a:pPr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0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Доходная часть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 smtClean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428596" y="1857364"/>
          <a:ext cx="8215370" cy="45005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42876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района </a:t>
            </a:r>
            <a:endParaRPr lang="ru-RU" sz="2800" b="1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500034" y="2057400"/>
          <a:ext cx="8072494" cy="4371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8229600" cy="114300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неналоговых доходов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</a:t>
            </a:r>
            <a:endParaRPr lang="ru-RU" sz="2800" b="1" dirty="0"/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428596" y="2071678"/>
          <a:ext cx="8358246" cy="457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Содержимое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4. Расходы бюджета </a:t>
            </a:r>
          </a:p>
          <a:p>
            <a:pPr algn="ctr">
              <a:buFont typeface="Wingdings 2" pitchFamily="18" charset="2"/>
              <a:buNone/>
            </a:pPr>
            <a:r>
              <a:rPr lang="ru-RU" sz="4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endParaRPr lang="ru-RU" sz="48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Wingdings 2" pitchFamily="18" charset="2"/>
              <a:buNone/>
            </a:pPr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</a:p>
        </p:txBody>
      </p:sp>
      <p:sp>
        <p:nvSpPr>
          <p:cNvPr id="4813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Группировка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Программная 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  <a:p>
            <a:pPr marL="514350" indent="-514350">
              <a:buFont typeface="Wingdings 2" pitchFamily="18" charset="2"/>
              <a:buAutoNum type="arabicPeriod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Заголовок 1"/>
          <p:cNvSpPr>
            <a:spLocks noGrp="1"/>
          </p:cNvSpPr>
          <p:nvPr>
            <p:ph type="title"/>
          </p:nvPr>
        </p:nvSpPr>
        <p:spPr>
          <a:xfrm>
            <a:off x="457200" y="214313"/>
            <a:ext cx="8229600" cy="714375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бюджете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расходы предоставлены тремя способами: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329613" cy="5786437"/>
          </a:xfrm>
        </p:spPr>
        <p:txBody>
          <a:bodyPr>
            <a:normAutofit lnSpcReduction="1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1. Функциональная структура – по направлениям расходования средств (разделам бюджетной классификации)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</a:t>
            </a: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17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2. Ведомственная структура – по министерствам (ведомствам), осуществляющим расходы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20 знаков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3. Программная структура – по реализуемым муниципальным программам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200" i="1" dirty="0" smtClean="0">
                <a:latin typeface="Times New Roman" pitchFamily="18" charset="0"/>
                <a:cs typeface="Times New Roman" pitchFamily="18" charset="0"/>
              </a:rPr>
              <a:t>Код бюджетной классификации имеет вид: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endParaRPr lang="ru-RU" sz="1200" i="1" dirty="0" smtClean="0">
              <a:latin typeface="Times New Roman" pitchFamily="18" charset="0"/>
              <a:cs typeface="Times New Roman" pitchFamily="18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ru-RU" sz="1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20 знаков</a:t>
            </a:r>
            <a:endParaRPr lang="ru-RU" sz="1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00063" y="1428750"/>
          <a:ext cx="8293242" cy="9553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7194"/>
                <a:gridCol w="214314"/>
                <a:gridCol w="459103"/>
                <a:gridCol w="326715"/>
                <a:gridCol w="601979"/>
                <a:gridCol w="541029"/>
                <a:gridCol w="1022667"/>
                <a:gridCol w="458746"/>
                <a:gridCol w="612824"/>
                <a:gridCol w="345286"/>
                <a:gridCol w="479055"/>
                <a:gridCol w="479055"/>
                <a:gridCol w="479055"/>
                <a:gridCol w="676916"/>
                <a:gridCol w="428628"/>
                <a:gridCol w="428628"/>
                <a:gridCol w="382048"/>
              </a:tblGrid>
              <a:tr h="263547"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28264"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3547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Левая фигурная скобка 5"/>
          <p:cNvSpPr/>
          <p:nvPr/>
        </p:nvSpPr>
        <p:spPr>
          <a:xfrm rot="5400000" flipH="1">
            <a:off x="4429125" y="-1714500"/>
            <a:ext cx="357188" cy="8358188"/>
          </a:xfrm>
          <a:prstGeom prst="leftBrace">
            <a:avLst>
              <a:gd name="adj1" fmla="val 8333"/>
              <a:gd name="adj2" fmla="val 50108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500063" y="3143250"/>
          <a:ext cx="8286820" cy="1136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414341"/>
                <a:gridCol w="314328"/>
                <a:gridCol w="357190"/>
                <a:gridCol w="214314"/>
                <a:gridCol w="357190"/>
                <a:gridCol w="500066"/>
                <a:gridCol w="500066"/>
                <a:gridCol w="500066"/>
                <a:gridCol w="777569"/>
                <a:gridCol w="436877"/>
                <a:gridCol w="357190"/>
                <a:gridCol w="357190"/>
                <a:gridCol w="428628"/>
                <a:gridCol w="428628"/>
                <a:gridCol w="357190"/>
                <a:gridCol w="357190"/>
                <a:gridCol w="357190"/>
                <a:gridCol w="442925"/>
                <a:gridCol w="414341"/>
              </a:tblGrid>
              <a:tr h="293927"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3717"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392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Левая фигурная скобка 9"/>
          <p:cNvSpPr/>
          <p:nvPr/>
        </p:nvSpPr>
        <p:spPr>
          <a:xfrm rot="16200000">
            <a:off x="4429125" y="285751"/>
            <a:ext cx="357187" cy="821531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500063" y="5143500"/>
          <a:ext cx="8286820" cy="114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4341"/>
                <a:gridCol w="514353"/>
                <a:gridCol w="785818"/>
                <a:gridCol w="642942"/>
                <a:gridCol w="357190"/>
                <a:gridCol w="285752"/>
                <a:gridCol w="285752"/>
                <a:gridCol w="357190"/>
                <a:gridCol w="285752"/>
                <a:gridCol w="428628"/>
                <a:gridCol w="357190"/>
                <a:gridCol w="357190"/>
                <a:gridCol w="357190"/>
                <a:gridCol w="371486"/>
                <a:gridCol w="485770"/>
                <a:gridCol w="342912"/>
                <a:gridCol w="514344"/>
                <a:gridCol w="314338"/>
                <a:gridCol w="414341"/>
                <a:gridCol w="414341"/>
              </a:tblGrid>
              <a:tr h="291448">
                <a:tc gridSpan="10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Целевая статья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Подраздел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gridSpan="3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Администратор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6580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Государственная 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Подпрограмма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Основные мероприятие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91448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" name="Левая фигурная скобка 12"/>
          <p:cNvSpPr/>
          <p:nvPr/>
        </p:nvSpPr>
        <p:spPr>
          <a:xfrm rot="16200000">
            <a:off x="4393406" y="2107407"/>
            <a:ext cx="500063" cy="828675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00131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Функциональная 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500063" y="1643063"/>
          <a:ext cx="8229599" cy="47613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57256"/>
                <a:gridCol w="2643206"/>
                <a:gridCol w="1000132"/>
                <a:gridCol w="928694"/>
                <a:gridCol w="857256"/>
                <a:gridCol w="1000132"/>
                <a:gridCol w="942923"/>
              </a:tblGrid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Номер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раздела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2018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 год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расходов,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тыс. рублей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165 591,8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252 369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161 467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169 944,6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176 182,5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24 382,6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34 035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25 506,7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27 365,2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27 668,5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09705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1 750,1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2 489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2 060,8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801,3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1 716,5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4 722,0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6 480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en-US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989,6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8 506,4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11 463,4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5 297,2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114 803,4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98 817,7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101 941,0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103 949,4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8 256,4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55 885,4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18 122,6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19 000,7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19 875,2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11 459,9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12 087,7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9 256,8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9 613,1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9 788,5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97,4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120,0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82,0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3897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8,3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8,2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Заголовок 1"/>
          <p:cNvSpPr>
            <a:spLocks noGrp="1"/>
          </p:cNvSpPr>
          <p:nvPr>
            <p:ph type="title"/>
          </p:nvPr>
        </p:nvSpPr>
        <p:spPr>
          <a:xfrm>
            <a:off x="457200" y="142853"/>
            <a:ext cx="8229600" cy="78581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«Общегосударственные вопросы»</a:t>
            </a:r>
          </a:p>
        </p:txBody>
      </p:sp>
      <p:sp>
        <p:nvSpPr>
          <p:cNvPr id="4" name="Блок-схема: узел 3"/>
          <p:cNvSpPr/>
          <p:nvPr/>
        </p:nvSpPr>
        <p:spPr>
          <a:xfrm>
            <a:off x="3000375" y="1785938"/>
            <a:ext cx="2428875" cy="228600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3" name="TextBox 4"/>
          <p:cNvSpPr txBox="1">
            <a:spLocks noChangeArrowheads="1"/>
          </p:cNvSpPr>
          <p:nvPr/>
        </p:nvSpPr>
        <p:spPr bwMode="auto">
          <a:xfrm>
            <a:off x="3143240" y="2571750"/>
            <a:ext cx="221457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01 «Общегосударственные вопросы»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214313" y="1357313"/>
            <a:ext cx="2071687" cy="192881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357188" y="3786188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357937" y="3071810"/>
            <a:ext cx="2786063" cy="2714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01 04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</a:r>
          </a:p>
        </p:txBody>
      </p:sp>
      <p:sp>
        <p:nvSpPr>
          <p:cNvPr id="9" name="Блок-схема: узел 8"/>
          <p:cNvSpPr/>
          <p:nvPr/>
        </p:nvSpPr>
        <p:spPr>
          <a:xfrm>
            <a:off x="2285984" y="4572008"/>
            <a:ext cx="2286000" cy="21431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08" name="TextBox 9"/>
          <p:cNvSpPr txBox="1">
            <a:spLocks noChangeArrowheads="1"/>
          </p:cNvSpPr>
          <p:nvPr/>
        </p:nvSpPr>
        <p:spPr bwMode="auto">
          <a:xfrm>
            <a:off x="214313" y="1785938"/>
            <a:ext cx="2071687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01 13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 </a:t>
            </a:r>
          </a:p>
        </p:txBody>
      </p:sp>
      <p:sp>
        <p:nvSpPr>
          <p:cNvPr id="51209" name="TextBox 10"/>
          <p:cNvSpPr txBox="1">
            <a:spLocks noChangeArrowheads="1"/>
          </p:cNvSpPr>
          <p:nvPr/>
        </p:nvSpPr>
        <p:spPr bwMode="auto">
          <a:xfrm>
            <a:off x="2428860" y="4714884"/>
            <a:ext cx="2071687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01 06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и органов финансового (финансово-бюджетного надзора)</a:t>
            </a:r>
          </a:p>
        </p:txBody>
      </p:sp>
      <p:sp>
        <p:nvSpPr>
          <p:cNvPr id="51210" name="TextBox 11"/>
          <p:cNvSpPr txBox="1">
            <a:spLocks noChangeArrowheads="1"/>
          </p:cNvSpPr>
          <p:nvPr/>
        </p:nvSpPr>
        <p:spPr bwMode="auto">
          <a:xfrm>
            <a:off x="571500" y="4429125"/>
            <a:ext cx="14287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01 11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Резервные фонды</a:t>
            </a:r>
          </a:p>
        </p:txBody>
      </p:sp>
      <p:sp>
        <p:nvSpPr>
          <p:cNvPr id="13" name="Стрелка влево 12"/>
          <p:cNvSpPr/>
          <p:nvPr/>
        </p:nvSpPr>
        <p:spPr>
          <a:xfrm rot="916751">
            <a:off x="2352675" y="2344738"/>
            <a:ext cx="523875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9775118">
            <a:off x="2325688" y="3657600"/>
            <a:ext cx="493712" cy="57150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86214">
            <a:off x="5662279" y="3394523"/>
            <a:ext cx="642937" cy="5715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3305776">
            <a:off x="4800116" y="3996594"/>
            <a:ext cx="500062" cy="6429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4786314" y="4786322"/>
            <a:ext cx="1785937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1216" name="TextBox 17"/>
          <p:cNvSpPr txBox="1">
            <a:spLocks noChangeArrowheads="1"/>
          </p:cNvSpPr>
          <p:nvPr/>
        </p:nvSpPr>
        <p:spPr bwMode="auto">
          <a:xfrm>
            <a:off x="5214942" y="5214950"/>
            <a:ext cx="9286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01 05 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Судебная система</a:t>
            </a:r>
          </a:p>
        </p:txBody>
      </p:sp>
      <p:sp>
        <p:nvSpPr>
          <p:cNvPr id="19" name="Стрелка влево 18"/>
          <p:cNvSpPr/>
          <p:nvPr/>
        </p:nvSpPr>
        <p:spPr>
          <a:xfrm rot="16675013">
            <a:off x="3524112" y="4165592"/>
            <a:ext cx="357188" cy="3587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000760" y="928670"/>
            <a:ext cx="2143140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01 02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Стрелка вправо 20"/>
          <p:cNvSpPr/>
          <p:nvPr/>
        </p:nvSpPr>
        <p:spPr>
          <a:xfrm rot="20387539">
            <a:off x="5473369" y="2278675"/>
            <a:ext cx="451597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1143000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«Общегосударственные вопросы» в 2017-20</a:t>
            </a:r>
            <a:r>
              <a:rPr lang="en-US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гг. (тыс. рублей)</a:t>
            </a:r>
            <a:endParaRPr lang="ru-RU" sz="28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TextBox 5"/>
          <p:cNvSpPr txBox="1">
            <a:spLocks noChangeArrowheads="1"/>
          </p:cNvSpPr>
          <p:nvPr/>
        </p:nvSpPr>
        <p:spPr bwMode="auto">
          <a:xfrm>
            <a:off x="3357554" y="128586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2229" name="TextBox 6"/>
          <p:cNvSpPr txBox="1">
            <a:spLocks noChangeArrowheads="1"/>
          </p:cNvSpPr>
          <p:nvPr/>
        </p:nvSpPr>
        <p:spPr bwMode="auto">
          <a:xfrm>
            <a:off x="3500430" y="4143380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/>
          <p:nvPr/>
        </p:nvGraphicFramePr>
        <p:xfrm>
          <a:off x="357158" y="1571612"/>
          <a:ext cx="8215370" cy="25717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2" name="TextBox 6"/>
          <p:cNvSpPr txBox="1">
            <a:spLocks noChangeArrowheads="1"/>
          </p:cNvSpPr>
          <p:nvPr/>
        </p:nvSpPr>
        <p:spPr bwMode="auto">
          <a:xfrm>
            <a:off x="3786182" y="2500306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3254" name="TextBox 8"/>
          <p:cNvSpPr txBox="1">
            <a:spLocks noChangeArrowheads="1"/>
          </p:cNvSpPr>
          <p:nvPr/>
        </p:nvSpPr>
        <p:spPr bwMode="auto">
          <a:xfrm>
            <a:off x="3428992" y="4500570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071546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2928934"/>
          <a:ext cx="8001056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>
            <a:graphicFrameLocks/>
          </p:cNvGraphicFramePr>
          <p:nvPr/>
        </p:nvGraphicFramePr>
        <p:xfrm>
          <a:off x="500034" y="4714884"/>
          <a:ext cx="8215370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135732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428992" y="2000240"/>
            <a:ext cx="2000250" cy="185737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6429374" y="3143250"/>
            <a:ext cx="1643087" cy="15716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428596" y="3286124"/>
            <a:ext cx="2357438" cy="2214563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4277" name="TextBox 6"/>
          <p:cNvSpPr txBox="1">
            <a:spLocks noChangeArrowheads="1"/>
          </p:cNvSpPr>
          <p:nvPr/>
        </p:nvSpPr>
        <p:spPr bwMode="auto">
          <a:xfrm>
            <a:off x="3500430" y="2285992"/>
            <a:ext cx="1857375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03 «Национальная безопасность и правоохранительная деятельность»</a:t>
            </a:r>
          </a:p>
        </p:txBody>
      </p:sp>
      <p:sp>
        <p:nvSpPr>
          <p:cNvPr id="54278" name="TextBox 7"/>
          <p:cNvSpPr txBox="1">
            <a:spLocks noChangeArrowheads="1"/>
          </p:cNvSpPr>
          <p:nvPr/>
        </p:nvSpPr>
        <p:spPr bwMode="auto">
          <a:xfrm>
            <a:off x="6786563" y="3571875"/>
            <a:ext cx="85725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03 04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Органы юстиции</a:t>
            </a:r>
          </a:p>
        </p:txBody>
      </p:sp>
      <p:sp>
        <p:nvSpPr>
          <p:cNvPr id="54279" name="TextBox 8"/>
          <p:cNvSpPr txBox="1">
            <a:spLocks noChangeArrowheads="1"/>
          </p:cNvSpPr>
          <p:nvPr/>
        </p:nvSpPr>
        <p:spPr bwMode="auto">
          <a:xfrm>
            <a:off x="571472" y="3357562"/>
            <a:ext cx="20002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03 09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Защита населения и территории от чрезвычайных ситуаций природного и техногенного характера, гражданская оборона</a:t>
            </a:r>
          </a:p>
        </p:txBody>
      </p:sp>
      <p:sp>
        <p:nvSpPr>
          <p:cNvPr id="10" name="Стрелка вправо 9"/>
          <p:cNvSpPr/>
          <p:nvPr/>
        </p:nvSpPr>
        <p:spPr>
          <a:xfrm rot="8785335">
            <a:off x="2947586" y="3490648"/>
            <a:ext cx="407988" cy="5191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77061">
            <a:off x="5601490" y="3051482"/>
            <a:ext cx="728663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Заголовок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16430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безопасность и правоохранительная деятельность» в 2017-20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гг. (тыс. рублей)</a:t>
            </a:r>
          </a:p>
        </p:txBody>
      </p:sp>
      <p:sp>
        <p:nvSpPr>
          <p:cNvPr id="55299" name="TextBox 4"/>
          <p:cNvSpPr txBox="1">
            <a:spLocks noChangeArrowheads="1"/>
          </p:cNvSpPr>
          <p:nvPr/>
        </p:nvSpPr>
        <p:spPr bwMode="auto">
          <a:xfrm>
            <a:off x="3571875" y="2214563"/>
            <a:ext cx="2143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5301" name="TextBox 6"/>
          <p:cNvSpPr txBox="1">
            <a:spLocks noChangeArrowheads="1"/>
          </p:cNvSpPr>
          <p:nvPr/>
        </p:nvSpPr>
        <p:spPr bwMode="auto">
          <a:xfrm>
            <a:off x="3643313" y="4286250"/>
            <a:ext cx="2071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643446"/>
          <a:ext cx="7929618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Box 4"/>
          <p:cNvSpPr txBox="1">
            <a:spLocks noChangeArrowheads="1"/>
          </p:cNvSpPr>
          <p:nvPr/>
        </p:nvSpPr>
        <p:spPr bwMode="auto">
          <a:xfrm>
            <a:off x="3714744" y="64291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4" name="TextBox 6"/>
          <p:cNvSpPr txBox="1">
            <a:spLocks noChangeArrowheads="1"/>
          </p:cNvSpPr>
          <p:nvPr/>
        </p:nvSpPr>
        <p:spPr bwMode="auto">
          <a:xfrm>
            <a:off x="3714744" y="2643182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6326" name="TextBox 8"/>
          <p:cNvSpPr txBox="1">
            <a:spLocks noChangeArrowheads="1"/>
          </p:cNvSpPr>
          <p:nvPr/>
        </p:nvSpPr>
        <p:spPr bwMode="auto">
          <a:xfrm>
            <a:off x="3643306" y="4500570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11" name="Диаграмма 10"/>
          <p:cNvGraphicFramePr>
            <a:graphicFrameLocks/>
          </p:cNvGraphicFramePr>
          <p:nvPr/>
        </p:nvGraphicFramePr>
        <p:xfrm>
          <a:off x="571472" y="4929198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642910" y="1142984"/>
          <a:ext cx="8072494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714348" y="3000372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Заголовок 1"/>
          <p:cNvSpPr>
            <a:spLocks noGrp="1"/>
          </p:cNvSpPr>
          <p:nvPr>
            <p:ph type="title"/>
          </p:nvPr>
        </p:nvSpPr>
        <p:spPr>
          <a:xfrm>
            <a:off x="457200" y="428625"/>
            <a:ext cx="8229600" cy="1143000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«Национальная экономика»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357563" y="2214563"/>
            <a:ext cx="2071687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47" name="TextBox 4"/>
          <p:cNvSpPr txBox="1">
            <a:spLocks noChangeArrowheads="1"/>
          </p:cNvSpPr>
          <p:nvPr/>
        </p:nvSpPr>
        <p:spPr bwMode="auto">
          <a:xfrm>
            <a:off x="3571868" y="2857500"/>
            <a:ext cx="1643074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04 «Национальная экономика»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929438" y="1928813"/>
            <a:ext cx="1714500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04 05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Сельское хозяйство и рыболовство</a:t>
            </a:r>
          </a:p>
        </p:txBody>
      </p:sp>
      <p:sp>
        <p:nvSpPr>
          <p:cNvPr id="8" name="Блок-схема: узел 7"/>
          <p:cNvSpPr/>
          <p:nvPr/>
        </p:nvSpPr>
        <p:spPr>
          <a:xfrm>
            <a:off x="428625" y="2214563"/>
            <a:ext cx="1785938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7352" name="TextBox 9"/>
          <p:cNvSpPr txBox="1">
            <a:spLocks noChangeArrowheads="1"/>
          </p:cNvSpPr>
          <p:nvPr/>
        </p:nvSpPr>
        <p:spPr bwMode="auto">
          <a:xfrm>
            <a:off x="500063" y="2714625"/>
            <a:ext cx="1643062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04 09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Дорожное хозяйство (дорожные фонды)</a:t>
            </a:r>
          </a:p>
        </p:txBody>
      </p:sp>
      <p:sp>
        <p:nvSpPr>
          <p:cNvPr id="11" name="Стрелка вправо 10"/>
          <p:cNvSpPr/>
          <p:nvPr/>
        </p:nvSpPr>
        <p:spPr>
          <a:xfrm rot="11000783">
            <a:off x="2525713" y="3141663"/>
            <a:ext cx="622300" cy="465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право 11"/>
          <p:cNvSpPr/>
          <p:nvPr/>
        </p:nvSpPr>
        <p:spPr>
          <a:xfrm rot="20993619">
            <a:off x="6000750" y="2786063"/>
            <a:ext cx="642938" cy="5000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223963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04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«Национальная экономика» в 2017-20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 гг. (тыс. рублей)</a:t>
            </a:r>
          </a:p>
        </p:txBody>
      </p:sp>
      <p:sp>
        <p:nvSpPr>
          <p:cNvPr id="58371" name="TextBox 3"/>
          <p:cNvSpPr txBox="1">
            <a:spLocks noChangeArrowheads="1"/>
          </p:cNvSpPr>
          <p:nvPr/>
        </p:nvSpPr>
        <p:spPr bwMode="auto">
          <a:xfrm>
            <a:off x="3429000" y="2071688"/>
            <a:ext cx="22145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8373" name="TextBox 5"/>
          <p:cNvSpPr txBox="1">
            <a:spLocks noChangeArrowheads="1"/>
          </p:cNvSpPr>
          <p:nvPr/>
        </p:nvSpPr>
        <p:spPr bwMode="auto">
          <a:xfrm>
            <a:off x="3214678" y="4286256"/>
            <a:ext cx="2857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714348" y="2500306"/>
          <a:ext cx="7929618" cy="19288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500034" y="4786322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Box 4"/>
          <p:cNvSpPr txBox="1">
            <a:spLocks noChangeArrowheads="1"/>
          </p:cNvSpPr>
          <p:nvPr/>
        </p:nvSpPr>
        <p:spPr bwMode="auto">
          <a:xfrm>
            <a:off x="3357554" y="714356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59396" name="TextBox 6"/>
          <p:cNvSpPr txBox="1">
            <a:spLocks noChangeArrowheads="1"/>
          </p:cNvSpPr>
          <p:nvPr/>
        </p:nvSpPr>
        <p:spPr bwMode="auto">
          <a:xfrm>
            <a:off x="3571868" y="2714620"/>
            <a:ext cx="16430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500034" y="1071546"/>
          <a:ext cx="8215370" cy="15716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3071810"/>
          <a:ext cx="8143932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5143512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929058" y="4643446"/>
            <a:ext cx="14287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solidFill>
                <a:srgbClr val="B808A3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928687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07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«Образование»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143240" y="1785926"/>
            <a:ext cx="1857375" cy="17859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1" name="TextBox 4"/>
          <p:cNvSpPr txBox="1">
            <a:spLocks noChangeArrowheads="1"/>
          </p:cNvSpPr>
          <p:nvPr/>
        </p:nvSpPr>
        <p:spPr bwMode="auto">
          <a:xfrm>
            <a:off x="3357554" y="2285992"/>
            <a:ext cx="142875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07 «Образование»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929313" y="1357313"/>
            <a:ext cx="1643062" cy="164306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07 01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Дошкольное образование</a:t>
            </a:r>
          </a:p>
        </p:txBody>
      </p:sp>
      <p:sp>
        <p:nvSpPr>
          <p:cNvPr id="7" name="Блок-схема: узел 6"/>
          <p:cNvSpPr/>
          <p:nvPr/>
        </p:nvSpPr>
        <p:spPr>
          <a:xfrm>
            <a:off x="6000750" y="4286250"/>
            <a:ext cx="1714500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785813" y="4429125"/>
            <a:ext cx="1857375" cy="178593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/>
          <p:cNvSpPr/>
          <p:nvPr/>
        </p:nvSpPr>
        <p:spPr>
          <a:xfrm>
            <a:off x="500063" y="1428750"/>
            <a:ext cx="1785937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496" name="TextBox 9"/>
          <p:cNvSpPr txBox="1">
            <a:spLocks noChangeArrowheads="1"/>
          </p:cNvSpPr>
          <p:nvPr/>
        </p:nvSpPr>
        <p:spPr bwMode="auto">
          <a:xfrm>
            <a:off x="6215063" y="4786313"/>
            <a:ext cx="12858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07 02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Общее образование</a:t>
            </a:r>
          </a:p>
        </p:txBody>
      </p:sp>
      <p:sp>
        <p:nvSpPr>
          <p:cNvPr id="63497" name="TextBox 10"/>
          <p:cNvSpPr txBox="1">
            <a:spLocks noChangeArrowheads="1"/>
          </p:cNvSpPr>
          <p:nvPr/>
        </p:nvSpPr>
        <p:spPr bwMode="auto">
          <a:xfrm>
            <a:off x="1000125" y="4929188"/>
            <a:ext cx="1500188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07 07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Молодежная политика</a:t>
            </a:r>
          </a:p>
        </p:txBody>
      </p:sp>
      <p:sp>
        <p:nvSpPr>
          <p:cNvPr id="63498" name="TextBox 11"/>
          <p:cNvSpPr txBox="1">
            <a:spLocks noChangeArrowheads="1"/>
          </p:cNvSpPr>
          <p:nvPr/>
        </p:nvSpPr>
        <p:spPr bwMode="auto">
          <a:xfrm>
            <a:off x="571500" y="1928813"/>
            <a:ext cx="1571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07 09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Другие вопросы в области образования</a:t>
            </a:r>
          </a:p>
        </p:txBody>
      </p:sp>
      <p:sp>
        <p:nvSpPr>
          <p:cNvPr id="13" name="Стрелка вправо 12"/>
          <p:cNvSpPr/>
          <p:nvPr/>
        </p:nvSpPr>
        <p:spPr>
          <a:xfrm rot="20372200">
            <a:off x="5211583" y="2305892"/>
            <a:ext cx="612775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право 13"/>
          <p:cNvSpPr/>
          <p:nvPr/>
        </p:nvSpPr>
        <p:spPr>
          <a:xfrm rot="2440693">
            <a:off x="5099972" y="3443050"/>
            <a:ext cx="785813" cy="6064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7957534">
            <a:off x="2535235" y="3550484"/>
            <a:ext cx="806450" cy="6429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357422" y="2214554"/>
            <a:ext cx="668622" cy="59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3286116" y="4786322"/>
            <a:ext cx="2071702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07 03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Дополнительное образование детей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4000496" y="3857628"/>
            <a:ext cx="571504" cy="6429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07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«Образование» в 2017-2021 гг.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4516" name="TextBox 5"/>
          <p:cNvSpPr txBox="1">
            <a:spLocks noChangeArrowheads="1"/>
          </p:cNvSpPr>
          <p:nvPr/>
        </p:nvSpPr>
        <p:spPr bwMode="auto">
          <a:xfrm>
            <a:off x="3857625" y="2071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4517" name="TextBox 6"/>
          <p:cNvSpPr txBox="1">
            <a:spLocks noChangeArrowheads="1"/>
          </p:cNvSpPr>
          <p:nvPr/>
        </p:nvSpPr>
        <p:spPr bwMode="auto">
          <a:xfrm>
            <a:off x="3857625" y="435768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642910" y="2571744"/>
          <a:ext cx="8001056" cy="1485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5000636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Box 4"/>
          <p:cNvSpPr txBox="1">
            <a:spLocks noChangeArrowheads="1"/>
          </p:cNvSpPr>
          <p:nvPr/>
        </p:nvSpPr>
        <p:spPr bwMode="auto">
          <a:xfrm>
            <a:off x="3357563" y="571500"/>
            <a:ext cx="17859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0" name="TextBox 6"/>
          <p:cNvSpPr txBox="1">
            <a:spLocks noChangeArrowheads="1"/>
          </p:cNvSpPr>
          <p:nvPr/>
        </p:nvSpPr>
        <p:spPr bwMode="auto">
          <a:xfrm>
            <a:off x="3571868" y="2357430"/>
            <a:ext cx="15001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5542" name="TextBox 8"/>
          <p:cNvSpPr txBox="1">
            <a:spLocks noChangeArrowheads="1"/>
          </p:cNvSpPr>
          <p:nvPr/>
        </p:nvSpPr>
        <p:spPr bwMode="auto">
          <a:xfrm>
            <a:off x="3786182" y="4357694"/>
            <a:ext cx="11430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357158" y="857232"/>
          <a:ext cx="8286808" cy="1438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428596" y="2786058"/>
          <a:ext cx="8286808" cy="1476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/>
        </p:nvGraphicFramePr>
        <p:xfrm>
          <a:off x="428596" y="4786322"/>
          <a:ext cx="8286808" cy="1447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938213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«Культура, кинематография»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3286116" y="1857364"/>
            <a:ext cx="2214562" cy="2143125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Блок-схема: узел 4"/>
          <p:cNvSpPr/>
          <p:nvPr/>
        </p:nvSpPr>
        <p:spPr>
          <a:xfrm>
            <a:off x="357158" y="2714620"/>
            <a:ext cx="1857375" cy="17145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564" name="TextBox 6"/>
          <p:cNvSpPr txBox="1">
            <a:spLocks noChangeArrowheads="1"/>
          </p:cNvSpPr>
          <p:nvPr/>
        </p:nvSpPr>
        <p:spPr bwMode="auto">
          <a:xfrm>
            <a:off x="3500430" y="2571744"/>
            <a:ext cx="1857375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08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«Культура, кинематография»</a:t>
            </a:r>
          </a:p>
        </p:txBody>
      </p:sp>
      <p:sp>
        <p:nvSpPr>
          <p:cNvPr id="66565" name="TextBox 7"/>
          <p:cNvSpPr txBox="1">
            <a:spLocks noChangeArrowheads="1"/>
          </p:cNvSpPr>
          <p:nvPr/>
        </p:nvSpPr>
        <p:spPr bwMode="auto">
          <a:xfrm>
            <a:off x="500034" y="3286124"/>
            <a:ext cx="157162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08 01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Культура</a:t>
            </a:r>
          </a:p>
        </p:txBody>
      </p:sp>
      <p:sp>
        <p:nvSpPr>
          <p:cNvPr id="9" name="Стрелка вправо 8"/>
          <p:cNvSpPr/>
          <p:nvPr/>
        </p:nvSpPr>
        <p:spPr>
          <a:xfrm rot="9597822">
            <a:off x="2364017" y="2977195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6286512" y="3357562"/>
            <a:ext cx="2143140" cy="185738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08 04 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Другие вопросы в области культуры, кинематографии</a:t>
            </a:r>
          </a:p>
        </p:txBody>
      </p:sp>
      <p:sp>
        <p:nvSpPr>
          <p:cNvPr id="10" name="Стрелка вправо 9"/>
          <p:cNvSpPr/>
          <p:nvPr/>
        </p:nvSpPr>
        <p:spPr>
          <a:xfrm rot="1420566">
            <a:off x="5586833" y="3279587"/>
            <a:ext cx="804300" cy="59759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7635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08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«Культура, кинематография» 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201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-202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гг. (тыс. рублей)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43306" y="2071678"/>
            <a:ext cx="18573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357554" y="4286256"/>
            <a:ext cx="23574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/>
          <p:nvPr/>
        </p:nvGraphicFramePr>
        <p:xfrm>
          <a:off x="642910" y="2571744"/>
          <a:ext cx="8001056" cy="17335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Диаграмма 7"/>
          <p:cNvGraphicFramePr/>
          <p:nvPr/>
        </p:nvGraphicFramePr>
        <p:xfrm>
          <a:off x="571472" y="4643446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1"/>
          <p:cNvSpPr txBox="1"/>
          <p:nvPr/>
        </p:nvSpPr>
        <p:spPr>
          <a:xfrm>
            <a:off x="2500298" y="6072206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08 01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1"/>
          <p:cNvSpPr txBox="1"/>
          <p:nvPr/>
        </p:nvSpPr>
        <p:spPr>
          <a:xfrm>
            <a:off x="6500826" y="6143644"/>
            <a:ext cx="1428749" cy="285759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08 0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500034" y="928670"/>
          <a:ext cx="8143932" cy="16430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428992" y="571480"/>
            <a:ext cx="2214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2019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500034" y="2928934"/>
          <a:ext cx="8072494" cy="1695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29058" y="2571744"/>
            <a:ext cx="15716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2020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Диаграмма 7"/>
          <p:cNvGraphicFramePr/>
          <p:nvPr/>
        </p:nvGraphicFramePr>
        <p:xfrm>
          <a:off x="428596" y="4857760"/>
          <a:ext cx="8215370" cy="18859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4000496" y="4500570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Заголовок 1"/>
          <p:cNvSpPr>
            <a:spLocks noGrp="1"/>
          </p:cNvSpPr>
          <p:nvPr>
            <p:ph type="title"/>
          </p:nvPr>
        </p:nvSpPr>
        <p:spPr>
          <a:xfrm>
            <a:off x="457200" y="500063"/>
            <a:ext cx="8229600" cy="100012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00063" y="1571625"/>
            <a:ext cx="1928812" cy="2000250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1" name="TextBox 4"/>
          <p:cNvSpPr txBox="1">
            <a:spLocks noChangeArrowheads="1"/>
          </p:cNvSpPr>
          <p:nvPr/>
        </p:nvSpPr>
        <p:spPr bwMode="auto">
          <a:xfrm>
            <a:off x="642938" y="2143125"/>
            <a:ext cx="1643062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10 «Социальная политика»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5000625" y="1857375"/>
            <a:ext cx="1571625" cy="157162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/>
          <p:cNvSpPr/>
          <p:nvPr/>
        </p:nvSpPr>
        <p:spPr>
          <a:xfrm>
            <a:off x="4929188" y="3929063"/>
            <a:ext cx="1928812" cy="200025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/>
          <p:cNvSpPr/>
          <p:nvPr/>
        </p:nvSpPr>
        <p:spPr>
          <a:xfrm>
            <a:off x="1071563" y="4500563"/>
            <a:ext cx="1928812" cy="1857375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615" name="TextBox 9"/>
          <p:cNvSpPr txBox="1">
            <a:spLocks noChangeArrowheads="1"/>
          </p:cNvSpPr>
          <p:nvPr/>
        </p:nvSpPr>
        <p:spPr bwMode="auto">
          <a:xfrm>
            <a:off x="5143500" y="2286000"/>
            <a:ext cx="1357313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Пенсионное обеспечение</a:t>
            </a:r>
          </a:p>
        </p:txBody>
      </p:sp>
      <p:sp>
        <p:nvSpPr>
          <p:cNvPr id="68616" name="TextBox 10"/>
          <p:cNvSpPr txBox="1">
            <a:spLocks noChangeArrowheads="1"/>
          </p:cNvSpPr>
          <p:nvPr/>
        </p:nvSpPr>
        <p:spPr bwMode="auto">
          <a:xfrm>
            <a:off x="5143500" y="4500563"/>
            <a:ext cx="15001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Социальное обеспечение населения</a:t>
            </a:r>
          </a:p>
        </p:txBody>
      </p:sp>
      <p:sp>
        <p:nvSpPr>
          <p:cNvPr id="68617" name="TextBox 11"/>
          <p:cNvSpPr txBox="1">
            <a:spLocks noChangeArrowheads="1"/>
          </p:cNvSpPr>
          <p:nvPr/>
        </p:nvSpPr>
        <p:spPr bwMode="auto">
          <a:xfrm>
            <a:off x="1214438" y="5072063"/>
            <a:ext cx="1500187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10 04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Охрана семьи и детства</a:t>
            </a:r>
          </a:p>
        </p:txBody>
      </p:sp>
      <p:sp>
        <p:nvSpPr>
          <p:cNvPr id="14" name="Стрелка вправо 13"/>
          <p:cNvSpPr/>
          <p:nvPr/>
        </p:nvSpPr>
        <p:spPr>
          <a:xfrm>
            <a:off x="3143250" y="2143125"/>
            <a:ext cx="1214438" cy="5000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Стрелка вправо 14"/>
          <p:cNvSpPr/>
          <p:nvPr/>
        </p:nvSpPr>
        <p:spPr>
          <a:xfrm rot="1495033">
            <a:off x="2601913" y="3160713"/>
            <a:ext cx="2335212" cy="10001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Стрелка вправо 15"/>
          <p:cNvSpPr/>
          <p:nvPr/>
        </p:nvSpPr>
        <p:spPr>
          <a:xfrm rot="4759197">
            <a:off x="1515269" y="3671094"/>
            <a:ext cx="649287" cy="71437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«Социальная политика» в 2017-2021 гг. (тыс. рублей)</a:t>
            </a:r>
          </a:p>
        </p:txBody>
      </p:sp>
      <p:sp>
        <p:nvSpPr>
          <p:cNvPr id="69636" name="TextBox 7"/>
          <p:cNvSpPr txBox="1">
            <a:spLocks noChangeArrowheads="1"/>
          </p:cNvSpPr>
          <p:nvPr/>
        </p:nvSpPr>
        <p:spPr bwMode="auto">
          <a:xfrm>
            <a:off x="3500438" y="2143125"/>
            <a:ext cx="2357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2017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69637" name="TextBox 8"/>
          <p:cNvSpPr txBox="1">
            <a:spLocks noChangeArrowheads="1"/>
          </p:cNvSpPr>
          <p:nvPr/>
        </p:nvSpPr>
        <p:spPr bwMode="auto">
          <a:xfrm>
            <a:off x="3714750" y="4071938"/>
            <a:ext cx="18573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2018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4643446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643182"/>
          <a:ext cx="8072494" cy="142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0" name="TextBox 6"/>
          <p:cNvSpPr txBox="1">
            <a:spLocks noChangeArrowheads="1"/>
          </p:cNvSpPr>
          <p:nvPr/>
        </p:nvSpPr>
        <p:spPr bwMode="auto">
          <a:xfrm>
            <a:off x="3500438" y="642938"/>
            <a:ext cx="20002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2019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1" name="TextBox 7"/>
          <p:cNvSpPr txBox="1">
            <a:spLocks noChangeArrowheads="1"/>
          </p:cNvSpPr>
          <p:nvPr/>
        </p:nvSpPr>
        <p:spPr bwMode="auto">
          <a:xfrm>
            <a:off x="3714750" y="2500313"/>
            <a:ext cx="15716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2020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70662" name="TextBox 8"/>
          <p:cNvSpPr txBox="1">
            <a:spLocks noChangeArrowheads="1"/>
          </p:cNvSpPr>
          <p:nvPr/>
        </p:nvSpPr>
        <p:spPr bwMode="auto">
          <a:xfrm>
            <a:off x="3786188" y="4357688"/>
            <a:ext cx="17145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 smtClean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2021 </a:t>
            </a:r>
            <a:r>
              <a:rPr lang="ru-RU" sz="1400" b="1" dirty="0">
                <a:solidFill>
                  <a:srgbClr val="B808A3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graphicFrame>
        <p:nvGraphicFramePr>
          <p:cNvPr id="8" name="Диаграмма 7"/>
          <p:cNvGraphicFramePr>
            <a:graphicFrameLocks/>
          </p:cNvGraphicFramePr>
          <p:nvPr/>
        </p:nvGraphicFramePr>
        <p:xfrm>
          <a:off x="500034" y="1000108"/>
          <a:ext cx="8072494" cy="1500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Диаграмма 8"/>
          <p:cNvGraphicFramePr>
            <a:graphicFrameLocks/>
          </p:cNvGraphicFramePr>
          <p:nvPr/>
        </p:nvGraphicFramePr>
        <p:xfrm>
          <a:off x="571472" y="2857495"/>
          <a:ext cx="7929617" cy="150019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Диаграмма 9"/>
          <p:cNvGraphicFramePr>
            <a:graphicFrameLocks/>
          </p:cNvGraphicFramePr>
          <p:nvPr/>
        </p:nvGraphicFramePr>
        <p:xfrm>
          <a:off x="714348" y="4786322"/>
          <a:ext cx="7929618" cy="1409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75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</a:t>
            </a:r>
            <a:endParaRPr lang="ru-RU" sz="2800" dirty="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5286375" y="2000250"/>
            <a:ext cx="2286000" cy="2214563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3" name="TextBox 4"/>
          <p:cNvSpPr txBox="1">
            <a:spLocks noChangeArrowheads="1"/>
          </p:cNvSpPr>
          <p:nvPr/>
        </p:nvSpPr>
        <p:spPr bwMode="auto">
          <a:xfrm>
            <a:off x="5643563" y="2571750"/>
            <a:ext cx="1714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11 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«Физическая культура и спорт»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785813" y="3929063"/>
            <a:ext cx="1928812" cy="17859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1685" name="TextBox 6"/>
          <p:cNvSpPr txBox="1">
            <a:spLocks noChangeArrowheads="1"/>
          </p:cNvSpPr>
          <p:nvPr/>
        </p:nvSpPr>
        <p:spPr bwMode="auto">
          <a:xfrm>
            <a:off x="1214438" y="4357688"/>
            <a:ext cx="11430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11 01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Физическая культура</a:t>
            </a:r>
          </a:p>
        </p:txBody>
      </p:sp>
      <p:sp>
        <p:nvSpPr>
          <p:cNvPr id="8" name="Стрелка вправо 7"/>
          <p:cNvSpPr/>
          <p:nvPr/>
        </p:nvSpPr>
        <p:spPr>
          <a:xfrm rot="9370098">
            <a:off x="3155950" y="3676650"/>
            <a:ext cx="2087563" cy="8572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75"/>
            <a:ext cx="8229600" cy="1214438"/>
          </a:xfrm>
        </p:spPr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«Физическая культура и спорт» в 2017-2021 гг.</a:t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428596" y="2057400"/>
          <a:ext cx="8143932" cy="3943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86676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«Средства массовой информации» </a:t>
            </a:r>
            <a:endParaRPr lang="ru-RU" sz="2800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571472" y="1857364"/>
            <a:ext cx="2571768" cy="250033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Раздел 12 «Средства массовой информации»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трелка вправо 4"/>
          <p:cNvSpPr/>
          <p:nvPr/>
        </p:nvSpPr>
        <p:spPr>
          <a:xfrm rot="1411259">
            <a:off x="3540112" y="3603917"/>
            <a:ext cx="1785950" cy="9286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Блок-схема: узел 5"/>
          <p:cNvSpPr/>
          <p:nvPr/>
        </p:nvSpPr>
        <p:spPr>
          <a:xfrm>
            <a:off x="5643570" y="3857628"/>
            <a:ext cx="2000264" cy="200026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12 02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Периодическая печать и издательства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8229600" cy="1500198"/>
          </a:xfrm>
        </p:spPr>
        <p:txBody>
          <a:bodyPr/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БОЛЬШЕБЕРЕЗНИКОВСКОГО БЮДЖЕТА ПО РАЗДЕЛУ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«СРЕДСТВА МАССОВОЙ ИНФОРМАЦИИ В 2017-2021 ГГ. (ТЫС.РУБЛЕЙ)</a:t>
            </a:r>
            <a:endParaRPr lang="ru-RU" sz="2400" dirty="0"/>
          </a:p>
        </p:txBody>
      </p:sp>
      <p:graphicFrame>
        <p:nvGraphicFramePr>
          <p:cNvPr id="4" name="Диаграмма 3"/>
          <p:cNvGraphicFramePr>
            <a:graphicFrameLocks/>
          </p:cNvGraphicFramePr>
          <p:nvPr/>
        </p:nvGraphicFramePr>
        <p:xfrm>
          <a:off x="642910" y="2071678"/>
          <a:ext cx="7929618" cy="3657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785786" y="5857892"/>
            <a:ext cx="7643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2017 год                   2018 год                         2019 год                     2020 год                    2021 год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00298" y="2071678"/>
            <a:ext cx="10001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Constantia" pitchFamily="18" charset="0"/>
                <a:cs typeface="Times New Roman" pitchFamily="18" charset="0"/>
              </a:rPr>
              <a:t>1 500,0</a:t>
            </a:r>
            <a:endParaRPr lang="ru-RU" dirty="0">
              <a:latin typeface="Constantia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366838"/>
          </a:xfrm>
        </p:spPr>
        <p:txBody>
          <a:bodyPr/>
          <a:lstStyle/>
          <a:p>
            <a:pPr algn="ctr"/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Подразделы раздела </a:t>
            </a:r>
            <a:r>
              <a:rPr lang="ru-RU" sz="28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 муниципального долга»</a:t>
            </a:r>
            <a:endParaRPr lang="ru-RU" sz="2800" smtClean="0"/>
          </a:p>
        </p:txBody>
      </p:sp>
      <p:sp>
        <p:nvSpPr>
          <p:cNvPr id="4" name="Блок-схема: узел 3"/>
          <p:cNvSpPr/>
          <p:nvPr/>
        </p:nvSpPr>
        <p:spPr>
          <a:xfrm>
            <a:off x="6000750" y="2500313"/>
            <a:ext cx="2286000" cy="2357437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1" name="TextBox 4"/>
          <p:cNvSpPr txBox="1">
            <a:spLocks noChangeArrowheads="1"/>
          </p:cNvSpPr>
          <p:nvPr/>
        </p:nvSpPr>
        <p:spPr bwMode="auto">
          <a:xfrm>
            <a:off x="6215063" y="3214688"/>
            <a:ext cx="1928812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Раздел 13</a:t>
            </a:r>
          </a:p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долга»</a:t>
            </a:r>
          </a:p>
        </p:txBody>
      </p:sp>
      <p:sp>
        <p:nvSpPr>
          <p:cNvPr id="6" name="Блок-схема: узел 5"/>
          <p:cNvSpPr/>
          <p:nvPr/>
        </p:nvSpPr>
        <p:spPr>
          <a:xfrm>
            <a:off x="642938" y="2643188"/>
            <a:ext cx="2357437" cy="2357437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3733" name="TextBox 6"/>
          <p:cNvSpPr txBox="1">
            <a:spLocks noChangeArrowheads="1"/>
          </p:cNvSpPr>
          <p:nvPr/>
        </p:nvSpPr>
        <p:spPr bwMode="auto">
          <a:xfrm>
            <a:off x="928688" y="3286125"/>
            <a:ext cx="17145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13 01 </a:t>
            </a:r>
          </a:p>
          <a:p>
            <a:pPr algn="ctr"/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Обслуживание государственного внутреннего и муниципального долга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571875" y="3429000"/>
            <a:ext cx="1785938" cy="71437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Заголовок 1"/>
          <p:cNvSpPr>
            <a:spLocks noGrp="1"/>
          </p:cNvSpPr>
          <p:nvPr>
            <p:ph type="title"/>
          </p:nvPr>
        </p:nvSpPr>
        <p:spPr>
          <a:xfrm>
            <a:off x="457200" y="571500"/>
            <a:ext cx="8229600" cy="1214438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бюджета по разделу 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«Обслуживание государственного и муниципального долга в 2017-2021 гг.</a:t>
            </a:r>
          </a:p>
        </p:txBody>
      </p:sp>
      <p:sp>
        <p:nvSpPr>
          <p:cNvPr id="74755" name="TextBox 4"/>
          <p:cNvSpPr txBox="1">
            <a:spLocks noChangeArrowheads="1"/>
          </p:cNvSpPr>
          <p:nvPr/>
        </p:nvSpPr>
        <p:spPr bwMode="auto">
          <a:xfrm>
            <a:off x="500063" y="1857375"/>
            <a:ext cx="80724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latin typeface="Times New Roman" pitchFamily="18" charset="0"/>
                <a:cs typeface="Times New Roman" pitchFamily="18" charset="0"/>
              </a:rPr>
              <a:t>(Подраздел 13 01 «Обслуживание государственного внутреннего и </a:t>
            </a:r>
            <a:r>
              <a:rPr lang="ru-RU" sz="1400" i="1" dirty="0">
                <a:latin typeface="Times New Roman" pitchFamily="18" charset="0"/>
                <a:cs typeface="Times New Roman" pitchFamily="18" charset="0"/>
              </a:rPr>
              <a:t>муниципального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долга», тыс. рублей)</a:t>
            </a:r>
          </a:p>
        </p:txBody>
      </p:sp>
      <p:graphicFrame>
        <p:nvGraphicFramePr>
          <p:cNvPr id="5" name="Диаграмма 4"/>
          <p:cNvGraphicFramePr>
            <a:graphicFrameLocks/>
          </p:cNvGraphicFramePr>
          <p:nvPr/>
        </p:nvGraphicFramePr>
        <p:xfrm>
          <a:off x="571472" y="2571744"/>
          <a:ext cx="7929618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42910" y="6072206"/>
            <a:ext cx="76438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2017 год                   2018 год                         2019 год                     2020 год                    2021 год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57224" y="2143116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n-lt"/>
              </a:rPr>
              <a:t>120,0</a:t>
            </a:r>
            <a:endParaRPr lang="ru-RU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5984" y="2857496"/>
            <a:ext cx="7143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+mn-lt"/>
              </a:rPr>
              <a:t>82,0</a:t>
            </a:r>
            <a:endParaRPr lang="ru-RU" dirty="0">
              <a:latin typeface="+mn-lt"/>
            </a:endParaRP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/>
          <a:lstStyle/>
          <a:p>
            <a:pPr algn="ctr"/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Муниципальные программы по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Большеберезниковскому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муниципальному району на 2019 – 2021 годы</a:t>
            </a:r>
            <a:endParaRPr lang="ru-RU" sz="2400" dirty="0"/>
          </a:p>
        </p:txBody>
      </p:sp>
      <p:graphicFrame>
        <p:nvGraphicFramePr>
          <p:cNvPr id="6" name="Содержимое 3"/>
          <p:cNvGraphicFramePr>
            <a:graphicFrameLocks noGrp="1"/>
          </p:cNvGraphicFramePr>
          <p:nvPr>
            <p:ph idx="1"/>
          </p:nvPr>
        </p:nvGraphicFramePr>
        <p:xfrm>
          <a:off x="357158" y="1357298"/>
          <a:ext cx="8429683" cy="52632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3802"/>
                <a:gridCol w="3668348"/>
                <a:gridCol w="1197828"/>
                <a:gridCol w="1422420"/>
                <a:gridCol w="1497285"/>
              </a:tblGrid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Код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Наименование программы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2019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2021 год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социальной сферы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86095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 Республики Мордовия на 201</a:t>
                      </a:r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-2019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90 117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,2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92  860,1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94 483,1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7897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"Развитие культуры и туризма 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на 2018-2020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22 665,3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23 921,7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25 179,6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184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 Республики Мордовия  на 2016-2019 годы»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104,6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108,7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112,8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экономики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09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 программа «Развитие сельского хозяйства и регулирования рынков сельскохозяйственной</a:t>
                      </a:r>
                      <a:r>
                        <a:rPr lang="ru-RU" sz="1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продукции, сырья и продовольствия в 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Большеберезниковском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муниципальном районе Республики Мордовия на 2013 - 2020 годы"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200,0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210,0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8036">
                <a:tc gridSpan="5">
                  <a:txBody>
                    <a:bodyPr/>
                    <a:lstStyle/>
                    <a:p>
                      <a:pPr algn="ctr"/>
                      <a:r>
                        <a:rPr lang="ru-RU" sz="1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Муниципальные программы, направленные на развитие инфраструктуры</a:t>
                      </a:r>
                      <a:endParaRPr lang="ru-RU" sz="10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96157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04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Муниципальная программа  «Обеспечение доступным и комфортным жильем и коммунальными услугами граждан РФ»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350,0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360,0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370,0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60487">
                <a:tc gridSpan="5">
                  <a:txBody>
                    <a:bodyPr/>
                    <a:lstStyle/>
                    <a:p>
                      <a:pPr algn="ctr"/>
                      <a:r>
                        <a:rPr kumimoji="0" lang="ru-RU" sz="1000" b="1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Муниципальные программы, направленные на развитие муниципальных функций и услуг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48899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Республики </a:t>
                      </a:r>
                      <a:r>
                        <a:rPr lang="ru-RU" sz="1000" b="0" i="0" u="none" strike="noStrike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Мордовияна</a:t>
                      </a:r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2017-2021 годы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3 427,8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3 428,6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3 429,5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28694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Структура расходов бюджета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по видам расходов (тыс. рублей)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2910" y="5072074"/>
            <a:ext cx="807249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Виды расходов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являются последним детализирующим элементом кода бюджетной классификации расходов и имеют следующие коды: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100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Расходы на выплаты персоналу в целях обеспечения выполнения функций государственными (муниципальными) органами, казенными учреждениями, органами управления государственными внебюджетными фондами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200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Закупка товаров, работ и услуг для обеспечения государственных (муниципальных) нужд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300 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– Социальное обеспечение и иные выплаты населению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400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Капитальные вложения в объекты государственной (муниципальной) собственности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Межбюджетные трансферты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600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Предоставление субсидий бюджетным, автономным учреждениям и иным некоммерческим организациям 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700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Обслуживание государственного (муниципального) долга</a:t>
            </a:r>
          </a:p>
          <a:p>
            <a:r>
              <a:rPr lang="ru-RU" sz="900" b="1" dirty="0" smtClean="0">
                <a:latin typeface="Times New Roman" pitchFamily="18" charset="0"/>
                <a:cs typeface="Times New Roman" pitchFamily="18" charset="0"/>
              </a:rPr>
              <a:t>800</a:t>
            </a:r>
            <a:r>
              <a:rPr lang="ru-RU" sz="900" dirty="0" smtClean="0">
                <a:latin typeface="Times New Roman" pitchFamily="18" charset="0"/>
                <a:cs typeface="Times New Roman" pitchFamily="18" charset="0"/>
              </a:rPr>
              <a:t> – Иные бюджетные ассигнования</a:t>
            </a:r>
            <a:endParaRPr lang="ru-RU" sz="9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Диаграмма 6"/>
          <p:cNvGraphicFramePr>
            <a:graphicFrameLocks/>
          </p:cNvGraphicFramePr>
          <p:nvPr/>
        </p:nvGraphicFramePr>
        <p:xfrm>
          <a:off x="642910" y="1571612"/>
          <a:ext cx="7572428" cy="32289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57364"/>
            <a:ext cx="8229600" cy="2071702"/>
          </a:xfrm>
        </p:spPr>
        <p:txBody>
          <a:bodyPr/>
          <a:lstStyle/>
          <a:p>
            <a:pPr algn="ctr"/>
            <a:r>
              <a:rPr lang="ru-RU" sz="4800" b="1" dirty="0" smtClean="0">
                <a:latin typeface="Times New Roman" pitchFamily="18" charset="0"/>
                <a:cs typeface="Times New Roman" pitchFamily="18" charset="0"/>
              </a:rPr>
              <a:t>5. Взаимодействие с общественностью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509572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Оглавление раздела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  </a:t>
            </a:r>
            <a:r>
              <a:rPr lang="ru-RU" sz="2800" b="1" u="sng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</a:p>
          <a:p>
            <a:pPr marL="514350" indent="-514350"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endParaRPr lang="ru-RU" sz="28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Грантовая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поддержка местных инициатив граждан, проживающих в сельской местности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2357422" y="4429132"/>
            <a:ext cx="2000264" cy="192882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571736" y="5072074"/>
            <a:ext cx="1571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Грант предоставляется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714348" y="2071678"/>
            <a:ext cx="2000264" cy="1928826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1000100" y="2571744"/>
            <a:ext cx="15001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Бюджетам сельских поселений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5357818" y="2428868"/>
            <a:ext cx="3071834" cy="292895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786446" y="2714620"/>
            <a:ext cx="2357454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Муниципальная  программа "Устойчивое  развитие сельских  территорий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на 2014 - 2017 годы и  на период до 2020 года« (утверждена Постановлением Администрации </a:t>
            </a:r>
            <a:r>
              <a:rPr lang="ru-RU" sz="11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1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Республики Мордовия от 24.03.2014 г. № 160 а</a:t>
            </a:r>
            <a:endParaRPr lang="ru-RU" sz="11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Стрелка вправо 9"/>
          <p:cNvSpPr/>
          <p:nvPr/>
        </p:nvSpPr>
        <p:spPr>
          <a:xfrm rot="20387629">
            <a:off x="4427807" y="4429055"/>
            <a:ext cx="928694" cy="57150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право 10"/>
          <p:cNvSpPr/>
          <p:nvPr/>
        </p:nvSpPr>
        <p:spPr>
          <a:xfrm rot="14323134">
            <a:off x="2101974" y="3907573"/>
            <a:ext cx="785818" cy="6801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1276370"/>
          </a:xfrm>
        </p:spPr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2.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Публичные слушания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Блок-схема: узел 3"/>
          <p:cNvSpPr/>
          <p:nvPr/>
        </p:nvSpPr>
        <p:spPr>
          <a:xfrm>
            <a:off x="6429388" y="1357298"/>
            <a:ext cx="1643074" cy="1571636"/>
          </a:xfrm>
          <a:prstGeom prst="flowChartConnector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6643702" y="1785926"/>
            <a:ext cx="12858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Публичные слушания проводятся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Блок-схема: узел 5"/>
          <p:cNvSpPr/>
          <p:nvPr/>
        </p:nvSpPr>
        <p:spPr>
          <a:xfrm>
            <a:off x="5929322" y="3786190"/>
            <a:ext cx="2643206" cy="242889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6000760" y="4357694"/>
            <a:ext cx="25717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Подробная информация о сроках и порядке проведения публичных слушаний размещена на официальном сайте  </a:t>
            </a:r>
            <a:r>
              <a:rPr lang="en-US" sz="1400" b="1" dirty="0" smtClean="0">
                <a:latin typeface="Times New Roman" pitchFamily="18" charset="0"/>
                <a:cs typeface="Times New Roman" pitchFamily="18" charset="0"/>
              </a:rPr>
              <a:t>http://bberezniki.e-mordovia.ru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Блок-схема: узел 7"/>
          <p:cNvSpPr/>
          <p:nvPr/>
        </p:nvSpPr>
        <p:spPr>
          <a:xfrm>
            <a:off x="1500166" y="3571876"/>
            <a:ext cx="3214710" cy="307183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785918" y="3857628"/>
            <a:ext cx="2714644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проекту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«О бюджете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на очередной финансовый год и на плановый период»</a:t>
            </a:r>
          </a:p>
          <a:p>
            <a:pPr algn="ctr">
              <a:buFont typeface="Arial" charset="0"/>
              <a:buChar char="•"/>
            </a:pPr>
            <a:endParaRPr lang="ru-RU" sz="12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* по годовому отчету об исполнении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12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отчетный финансовый год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Блок-схема: узел 9"/>
          <p:cNvSpPr/>
          <p:nvPr/>
        </p:nvSpPr>
        <p:spPr>
          <a:xfrm>
            <a:off x="714348" y="1214422"/>
            <a:ext cx="2286016" cy="207170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57224" y="1428736"/>
            <a:ext cx="20002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В соответствии с Решением сессии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от 18.11.2016 г. № 23 «Об утверждении Положения о бюджетном процессе в </a:t>
            </a:r>
            <a:r>
              <a:rPr lang="ru-RU" sz="1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Большеберезниковском</a:t>
            </a:r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 муниципальном районе </a:t>
            </a:r>
          </a:p>
          <a:p>
            <a:pPr algn="ctr"/>
            <a:r>
              <a:rPr lang="ru-RU" sz="1000" b="1" dirty="0" smtClean="0">
                <a:latin typeface="Times New Roman" pitchFamily="18" charset="0"/>
                <a:cs typeface="Times New Roman" pitchFamily="18" charset="0"/>
              </a:rPr>
              <a:t>Республики Мордовия»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01113">
            <a:off x="4635104" y="2104908"/>
            <a:ext cx="964283" cy="201681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лево 12"/>
          <p:cNvSpPr/>
          <p:nvPr/>
        </p:nvSpPr>
        <p:spPr>
          <a:xfrm>
            <a:off x="4000496" y="1643050"/>
            <a:ext cx="2143140" cy="57150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лево 13"/>
          <p:cNvSpPr/>
          <p:nvPr/>
        </p:nvSpPr>
        <p:spPr>
          <a:xfrm rot="16200000">
            <a:off x="7000892" y="3143248"/>
            <a:ext cx="571504" cy="42862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3.   </a:t>
            </a:r>
            <a: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br>
              <a:rPr lang="ru-RU" sz="28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71472" y="1714488"/>
            <a:ext cx="807249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Факс 8 (83436) 2-30-85</a:t>
            </a:r>
          </a:p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8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5760</TotalTime>
  <Words>3810</Words>
  <Application>Microsoft Office PowerPoint</Application>
  <PresentationFormat>Экран (4:3)</PresentationFormat>
  <Paragraphs>910</Paragraphs>
  <Slides>64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5" baseType="lpstr">
      <vt:lpstr>Поток</vt:lpstr>
      <vt:lpstr>Слайд 1</vt:lpstr>
      <vt:lpstr>Уважаемые жители Большеберезниковского района</vt:lpstr>
      <vt:lpstr>Обращение Заместителя Главы Большеберезниковского муниципального района – начальника управления финансов</vt:lpstr>
      <vt:lpstr>Оглавление</vt:lpstr>
      <vt:lpstr>Слайд 5</vt:lpstr>
      <vt:lpstr>Оглавление раздела</vt:lpstr>
      <vt:lpstr>Административно-территориальное деление Большеберезниковского муниципального района Республики Мордовия  по состоянию на 01.10.2018 года</vt:lpstr>
      <vt:lpstr>Основные социально-экономические показатели Большеберезниковского муниципального района Республики Мордовия за 2017 год и прогноз до 2021 года</vt:lpstr>
      <vt:lpstr>Глоссарий</vt:lpstr>
      <vt:lpstr>Слайд 10</vt:lpstr>
      <vt:lpstr>Бюджетный процесс – ежегодное формирование и исполнение бюджета</vt:lpstr>
      <vt:lpstr>Бюджетный процесс в Большеберезниковском муниципальном районе (на примере 2018 года)</vt:lpstr>
      <vt:lpstr>Составление бюджета основывается на</vt:lpstr>
      <vt:lpstr>Основные направления бюджетной политики Большеберезниковского муниципального района Республики Мордовия на 2019 год и на плановый период 2020 и 2021 годов</vt:lpstr>
      <vt:lpstr>Слайд 15</vt:lpstr>
      <vt:lpstr>Оглавление раздела</vt:lpstr>
      <vt:lpstr>Исполнение консолидированных бюджетов Большеберезниковского муниципального района на 01.01.2018 г., тыс. рублей</vt:lpstr>
      <vt:lpstr>Исполнение консолидированных бюджетов Большеберезниковского муниципального района на 01.10.2018 г., тыс. рублей</vt:lpstr>
      <vt:lpstr>Основные характеристики консолидированного бюджета Большеберезниковского муниципального района</vt:lpstr>
      <vt:lpstr>Основные характеристики бюджета Большеберезниковского муниципального района</vt:lpstr>
      <vt:lpstr>Дефицит бюджета Большеберезниковского муниципального района</vt:lpstr>
      <vt:lpstr>Межбюджетные трансферты – помощь, передаваемая бюджету другого уровня</vt:lpstr>
      <vt:lpstr>Межбюджетные трансферты, передаваемые из бюджета Большеберезниковского муниципального района сельским поселениям:</vt:lpstr>
      <vt:lpstr>Программный бюджет в Большеберезниковском районе</vt:lpstr>
      <vt:lpstr>3. Доходы бюджета Большеберезниковского муниципального района</vt:lpstr>
      <vt:lpstr>Слайд 26</vt:lpstr>
      <vt:lpstr>Доходная часть бюджета Большеберезниковского муниципального района </vt:lpstr>
      <vt:lpstr>Структура налоговых доходов бюджета Большеберезниковского муниципального  района </vt:lpstr>
      <vt:lpstr>Структура неналоговых доходов бюджета Большеберезниковского муниципального района </vt:lpstr>
      <vt:lpstr>Слайд 30</vt:lpstr>
      <vt:lpstr>Оглавление раздела</vt:lpstr>
      <vt:lpstr>В бюджете Большеберезниковского муниципального района расходы предоставлены тремя способами:</vt:lpstr>
      <vt:lpstr>Функциональная структура расходов бюджета Большеберезниковского муниципального района</vt:lpstr>
      <vt:lpstr>Подразделы раздела 01  «Общегосударственные вопросы»</vt:lpstr>
      <vt:lpstr>Расходы Большеберезниковского бюджета по разделу 01 «Общегосударственные вопросы» в 2017-2021 гг. (тыс. рублей)</vt:lpstr>
      <vt:lpstr>Слайд 36</vt:lpstr>
      <vt:lpstr>Подразделы раздела 03 «Национальная безопасность и правоохранительная деятельность»</vt:lpstr>
      <vt:lpstr>Расходы Большеберезниковского бюджета по разделу 03 «Национальная безопасность и правоохранительная деятельность» в 2017-2021 гг. (тыс. рублей)</vt:lpstr>
      <vt:lpstr>Слайд 39</vt:lpstr>
      <vt:lpstr>Подразделы раздела 04  «Национальная экономика»</vt:lpstr>
      <vt:lpstr>Расходы Большеберезниковского бюджета по разделу 04 «Национальная экономика» в 2017-2021 гг. (тыс. рублей)</vt:lpstr>
      <vt:lpstr>Слайд 42</vt:lpstr>
      <vt:lpstr>Подразделы раздела 07  «Образование»</vt:lpstr>
      <vt:lpstr>Расходы Большеберезниковского бюджета по разделу  07 «Образование» в 2017-2021 гг.  (тыс. рублей)</vt:lpstr>
      <vt:lpstr>Слайд 45</vt:lpstr>
      <vt:lpstr>Подразделы раздела 08  «Культура, кинематография»</vt:lpstr>
      <vt:lpstr>Расходы Большеберезниковского бюджета по разделу 08 «Культура, кинематография»  в 2017-2021 гг. (тыс. рублей)</vt:lpstr>
      <vt:lpstr>Слайд 48</vt:lpstr>
      <vt:lpstr>Подразделы раздела 10  «Социальная политика»</vt:lpstr>
      <vt:lpstr>Расходы Большеберезниковского бюджета по разделу 10 «Социальная политика» в 2017-2021 гг. (тыс. рублей)</vt:lpstr>
      <vt:lpstr>Слайд 51</vt:lpstr>
      <vt:lpstr>Подразделы раздела 11  «Физическая культура и спорт»</vt:lpstr>
      <vt:lpstr>Расходы Большеберезниковского бюджета по разделу 11 «Физическая культура и спорт» в 2017-2021 гг.  (тыс. рублей)</vt:lpstr>
      <vt:lpstr>Подразделы раздела 12«Средства массовой информации» </vt:lpstr>
      <vt:lpstr>РАСХОДЫ БОЛЬШЕБЕРЕЗНИКОВСКОГО БЮДЖЕТА ПО РАЗДЕЛУ 12 «СРЕДСТВА МАССОВОЙ ИНФОРМАЦИИ В 2017-2021 ГГ. (ТЫС.РУБЛЕЙ)</vt:lpstr>
      <vt:lpstr>Подразделы раздела 13  «Обслуживание государственного и  муниципального долга»</vt:lpstr>
      <vt:lpstr>Расходы Большеберезниковского бюджета по разделу 13 «Обслуживание государственного и муниципального долга в 2017-2021 гг.</vt:lpstr>
      <vt:lpstr>Муниципальные программы по Большеберезниковскому муниципальному району на 2019 – 2021 годы</vt:lpstr>
      <vt:lpstr>Структура расходов бюджета Большеберезниковского муниципального района по видам расходов (тыс. рублей)</vt:lpstr>
      <vt:lpstr>5. Взаимодействие с общественностью</vt:lpstr>
      <vt:lpstr>Оглавление раздела</vt:lpstr>
      <vt:lpstr>1. Грантовая поддержка местных инициатив граждан, проживающих в сельской местности</vt:lpstr>
      <vt:lpstr>     2.   Публичные слушания </vt:lpstr>
      <vt:lpstr>3.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Администратор</cp:lastModifiedBy>
  <cp:revision>1059</cp:revision>
  <dcterms:created xsi:type="dcterms:W3CDTF">2015-05-12T06:50:54Z</dcterms:created>
  <dcterms:modified xsi:type="dcterms:W3CDTF">2019-06-27T11:31:02Z</dcterms:modified>
</cp:coreProperties>
</file>