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slideLayouts/slideLayout34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8.xml" ContentType="application/vnd.openxmlformats-officedocument.presentationml.slide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  <p:sldMasterId id="2147483675" r:id="rId3"/>
  </p:sldMasterIdLst>
  <p:notesMasterIdLst>
    <p:notesMasterId r:id="rId31"/>
  </p:notesMasterIdLst>
  <p:sldIdLst>
    <p:sldId id="256" r:id="rId4"/>
    <p:sldId id="317" r:id="rId5"/>
    <p:sldId id="280" r:id="rId6"/>
    <p:sldId id="281" r:id="rId7"/>
    <p:sldId id="313" r:id="rId8"/>
    <p:sldId id="285" r:id="rId9"/>
    <p:sldId id="318" r:id="rId10"/>
    <p:sldId id="295" r:id="rId11"/>
    <p:sldId id="319" r:id="rId12"/>
    <p:sldId id="302" r:id="rId13"/>
    <p:sldId id="278" r:id="rId14"/>
    <p:sldId id="303" r:id="rId15"/>
    <p:sldId id="314" r:id="rId16"/>
    <p:sldId id="304" r:id="rId17"/>
    <p:sldId id="308" r:id="rId18"/>
    <p:sldId id="307" r:id="rId19"/>
    <p:sldId id="312" r:id="rId20"/>
    <p:sldId id="305" r:id="rId21"/>
    <p:sldId id="315" r:id="rId22"/>
    <p:sldId id="296" r:id="rId23"/>
    <p:sldId id="316" r:id="rId24"/>
    <p:sldId id="275" r:id="rId25"/>
    <p:sldId id="264" r:id="rId26"/>
    <p:sldId id="311" r:id="rId27"/>
    <p:sldId id="320" r:id="rId28"/>
    <p:sldId id="321" r:id="rId29"/>
    <p:sldId id="322" r:id="rId30"/>
  </p:sldIdLst>
  <p:sldSz cx="9906000" cy="6858000" type="A4"/>
  <p:notesSz cx="6797675" cy="9928225"/>
  <p:defaultTextStyle>
    <a:defPPr>
      <a:defRPr lang="ru-RU"/>
    </a:defPPr>
    <a:lvl1pPr marL="0" algn="l" defTabSz="107209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36048" algn="l" defTabSz="107209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72097" algn="l" defTabSz="107209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08144" algn="l" defTabSz="107209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44194" algn="l" defTabSz="107209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80244" algn="l" defTabSz="107209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16292" algn="l" defTabSz="107209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52340" algn="l" defTabSz="107209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288393" algn="l" defTabSz="107209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99"/>
    <a:srgbClr val="CCFF99"/>
    <a:srgbClr val="FFFF66"/>
    <a:srgbClr val="CCECFF"/>
    <a:srgbClr val="CCFFCC"/>
    <a:srgbClr val="FFFF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800" autoAdjust="0"/>
    <p:restoredTop sz="94848" autoAdjust="0"/>
  </p:normalViewPr>
  <p:slideViewPr>
    <p:cSldViewPr>
      <p:cViewPr varScale="1">
        <p:scale>
          <a:sx n="102" d="100"/>
          <a:sy n="102" d="100"/>
        </p:scale>
        <p:origin x="-96" y="-138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sz="16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Количество </a:t>
            </a:r>
            <a:r>
              <a:rPr lang="ru-RU" sz="1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ЧС на территории </a:t>
            </a:r>
          </a:p>
          <a:p>
            <a:pPr>
              <a:defRPr/>
            </a:pPr>
            <a:r>
              <a:rPr lang="ru-RU" sz="16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Б.Березниковского</a:t>
            </a:r>
            <a:r>
              <a:rPr lang="ru-RU" sz="1600" baseline="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16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ЧС</c:v>
                </c:pt>
              </c:strCache>
            </c:strRef>
          </c:tx>
          <c:dPt>
            <c:idx val="0"/>
            <c:spPr>
              <a:solidFill>
                <a:schemeClr val="accent2"/>
              </a:solidFill>
            </c:spPr>
          </c:dPt>
          <c:dPt>
            <c:idx val="1"/>
            <c:spPr>
              <a:solidFill>
                <a:schemeClr val="accent2"/>
              </a:solidFill>
            </c:spPr>
          </c:dPt>
          <c:dPt>
            <c:idx val="2"/>
            <c:spPr>
              <a:solidFill>
                <a:schemeClr val="accent2"/>
              </a:solidFill>
            </c:spPr>
          </c:dPt>
          <c:dPt>
            <c:idx val="3"/>
            <c:spPr>
              <a:solidFill>
                <a:schemeClr val="accent2"/>
              </a:solidFill>
            </c:spPr>
          </c:dPt>
          <c:dPt>
            <c:idx val="4"/>
            <c:spPr>
              <a:solidFill>
                <a:schemeClr val="accent2"/>
              </a:solidFill>
            </c:spPr>
          </c:dPt>
          <c:dPt>
            <c:idx val="5"/>
            <c:spPr>
              <a:solidFill>
                <a:schemeClr val="accent2"/>
              </a:solidFill>
            </c:spPr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0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0</a:t>
                    </a:r>
                    <a:endParaRPr lang="en-US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</c:numCache>
            </c:num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1</c:v>
                </c:pt>
              </c:numCache>
            </c:numRef>
          </c:val>
        </c:ser>
        <c:axId val="102989184"/>
        <c:axId val="105649664"/>
      </c:barChart>
      <c:catAx>
        <c:axId val="102989184"/>
        <c:scaling>
          <c:orientation val="minMax"/>
        </c:scaling>
        <c:axPos val="b"/>
        <c:numFmt formatCode="General" sourceLinked="1"/>
        <c:tickLblPos val="nextTo"/>
        <c:spPr>
          <a:ln w="15875">
            <a:solidFill>
              <a:srgbClr val="FF0000"/>
            </a:solidFill>
          </a:ln>
        </c:spPr>
        <c:crossAx val="105649664"/>
        <c:crosses val="autoZero"/>
        <c:auto val="1"/>
        <c:lblAlgn val="ctr"/>
        <c:lblOffset val="100"/>
      </c:catAx>
      <c:valAx>
        <c:axId val="105649664"/>
        <c:scaling>
          <c:orientation val="minMax"/>
          <c:max val="3"/>
          <c:min val="0"/>
        </c:scaling>
        <c:axPos val="l"/>
        <c:majorGridlines>
          <c:spPr>
            <a:ln w="0">
              <a:solidFill>
                <a:schemeClr val="tx1"/>
              </a:solidFill>
              <a:prstDash val="dash"/>
            </a:ln>
          </c:spPr>
        </c:majorGridlines>
        <c:numFmt formatCode="General" sourceLinked="1"/>
        <c:tickLblPos val="nextTo"/>
        <c:spPr>
          <a:ln w="15875">
            <a:solidFill>
              <a:srgbClr val="FF0000"/>
            </a:solidFill>
          </a:ln>
        </c:spPr>
        <c:crossAx val="102989184"/>
        <c:crosses val="autoZero"/>
        <c:crossBetween val="between"/>
        <c:majorUnit val="1"/>
        <c:minorUnit val="0.4"/>
      </c:valAx>
      <c:spPr>
        <a:noFill/>
        <a:ln>
          <a:noFill/>
        </a:ln>
      </c:spPr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 sz="1600">
                <a:latin typeface="Times New Roman" pitchFamily="18" charset="0"/>
                <a:cs typeface="Times New Roman" pitchFamily="18" charset="0"/>
              </a:defRPr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Объем финансирования развития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ЕДДС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c:rich>
      </c:tx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Объем финансирования развития ЕДДС по годам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63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9,1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0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smtClean="0"/>
                      <a:t>0</a:t>
                    </a:r>
                    <a:endParaRPr lang="en-US"/>
                  </a:p>
                </c:rich>
              </c:tx>
              <c:showVal val="1"/>
            </c:dLbl>
            <c:spPr>
              <a:noFill/>
              <a:ln>
                <a:noFill/>
              </a:ln>
              <a:effectLst/>
            </c:spPr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63</c:v>
                </c:pt>
                <c:pt idx="1">
                  <c:v>9.1</c:v>
                </c:pt>
                <c:pt idx="2">
                  <c:v>1</c:v>
                </c:pt>
                <c:pt idx="3">
                  <c:v>1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84283709467716805"/>
          <c:y val="0.40578678769565218"/>
          <c:w val="0.14286269243357338"/>
          <c:h val="0.4093623100680614"/>
        </c:manualLayout>
      </c:layout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image" Target="../media/image15.emf"/><Relationship Id="rId5" Type="http://schemas.openxmlformats.org/officeDocument/2006/relationships/image" Target="../media/image19.emf"/><Relationship Id="rId4" Type="http://schemas.openxmlformats.org/officeDocument/2006/relationships/image" Target="../media/image18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0.42328</cdr:x>
      <cdr:y>0.64865</cdr:y>
    </cdr:from>
    <cdr:to>
      <cdr:x>0.4599</cdr:x>
      <cdr:y>0.81081</cdr:y>
    </cdr:to>
    <cdr:sp macro="" textlink="">
      <cdr:nvSpPr>
        <cdr:cNvPr id="7" name="Стрелка вниз 6"/>
        <cdr:cNvSpPr/>
      </cdr:nvSpPr>
      <cdr:spPr bwMode="auto">
        <a:xfrm xmlns:a="http://schemas.openxmlformats.org/drawingml/2006/main">
          <a:off x="3329532" y="1728196"/>
          <a:ext cx="288054" cy="432042"/>
        </a:xfrm>
        <a:prstGeom xmlns:a="http://schemas.openxmlformats.org/drawingml/2006/main" prst="downArrow">
          <a:avLst/>
        </a:prstGeom>
        <a:solidFill xmlns:a="http://schemas.openxmlformats.org/drawingml/2006/main">
          <a:srgbClr val="00B050"/>
        </a:solidFill>
        <a:ln xmlns:a="http://schemas.openxmlformats.org/drawingml/2006/main">
          <a:headEnd type="none" w="med" len="med"/>
          <a:tailEnd type="none" w="med" len="med"/>
        </a:ln>
      </cdr:spPr>
      <cdr:style>
        <a:lnRef xmlns:a="http://schemas.openxmlformats.org/drawingml/2006/main" idx="0">
          <a:schemeClr val="accent2"/>
        </a:lnRef>
        <a:fillRef xmlns:a="http://schemas.openxmlformats.org/drawingml/2006/main" idx="3">
          <a:schemeClr val="accent2"/>
        </a:fillRef>
        <a:effectRef xmlns:a="http://schemas.openxmlformats.org/drawingml/2006/main" idx="3">
          <a:schemeClr val="accent2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 vert="horz" wrap="square" lIns="91436" tIns="45718" rIns="91436" bIns="45718" numCol="1" rtlCol="0" anchor="ctr" anchorCtr="0" compatLnSpc="1">
          <a:prstTxWarp prst="textNoShape">
            <a:avLst/>
          </a:prstTxWarp>
        </a:bodyPr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0.5789</cdr:x>
      <cdr:y>0.64865</cdr:y>
    </cdr:from>
    <cdr:to>
      <cdr:x>0.61551</cdr:x>
      <cdr:y>0.81081</cdr:y>
    </cdr:to>
    <cdr:sp macro="" textlink="">
      <cdr:nvSpPr>
        <cdr:cNvPr id="10" name="Стрелка вниз 9"/>
        <cdr:cNvSpPr/>
      </cdr:nvSpPr>
      <cdr:spPr bwMode="auto">
        <a:xfrm xmlns:a="http://schemas.openxmlformats.org/drawingml/2006/main">
          <a:off x="4553644" y="1728196"/>
          <a:ext cx="287975" cy="432042"/>
        </a:xfrm>
        <a:prstGeom xmlns:a="http://schemas.openxmlformats.org/drawingml/2006/main" prst="downArrow">
          <a:avLst/>
        </a:prstGeom>
        <a:solidFill xmlns:a="http://schemas.openxmlformats.org/drawingml/2006/main">
          <a:srgbClr val="00B050"/>
        </a:solidFill>
        <a:ln xmlns:a="http://schemas.openxmlformats.org/drawingml/2006/main">
          <a:headEnd type="none" w="med" len="med"/>
          <a:tailEnd type="none" w="med" len="med"/>
        </a:ln>
      </cdr:spPr>
      <cdr:style>
        <a:lnRef xmlns:a="http://schemas.openxmlformats.org/drawingml/2006/main" idx="0">
          <a:schemeClr val="accent2"/>
        </a:lnRef>
        <a:fillRef xmlns:a="http://schemas.openxmlformats.org/drawingml/2006/main" idx="3">
          <a:schemeClr val="accent2"/>
        </a:fillRef>
        <a:effectRef xmlns:a="http://schemas.openxmlformats.org/drawingml/2006/main" idx="3">
          <a:schemeClr val="accent2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="horz" wrap="square" lIns="91436" tIns="45718" rIns="91436" bIns="45718" numCol="1" rtlCol="0" anchor="ctr" anchorCtr="0" compatLnSpc="1">
          <a:prstTxWarp prst="textNoShape">
            <a:avLst/>
          </a:prstTxWarp>
        </a:bodyPr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0.73453</cdr:x>
      <cdr:y>0.64865</cdr:y>
    </cdr:from>
    <cdr:to>
      <cdr:x>0.77114</cdr:x>
      <cdr:y>0.81081</cdr:y>
    </cdr:to>
    <cdr:sp macro="" textlink="">
      <cdr:nvSpPr>
        <cdr:cNvPr id="6" name="Стрелка вниз 5"/>
        <cdr:cNvSpPr/>
      </cdr:nvSpPr>
      <cdr:spPr bwMode="auto">
        <a:xfrm xmlns:a="http://schemas.openxmlformats.org/drawingml/2006/main">
          <a:off x="5777834" y="1728196"/>
          <a:ext cx="287975" cy="432042"/>
        </a:xfrm>
        <a:prstGeom xmlns:a="http://schemas.openxmlformats.org/drawingml/2006/main" prst="downArrow">
          <a:avLst/>
        </a:prstGeom>
        <a:solidFill xmlns:a="http://schemas.openxmlformats.org/drawingml/2006/main">
          <a:srgbClr val="00B050"/>
        </a:solidFill>
        <a:ln xmlns:a="http://schemas.openxmlformats.org/drawingml/2006/main">
          <a:headEnd type="none" w="med" len="med"/>
          <a:tailEnd type="none" w="med" len="med"/>
        </a:ln>
      </cdr:spPr>
      <cdr:style>
        <a:lnRef xmlns:a="http://schemas.openxmlformats.org/drawingml/2006/main" idx="0">
          <a:schemeClr val="accent2"/>
        </a:lnRef>
        <a:fillRef xmlns:a="http://schemas.openxmlformats.org/drawingml/2006/main" idx="3">
          <a:schemeClr val="accent2"/>
        </a:fillRef>
        <a:effectRef xmlns:a="http://schemas.openxmlformats.org/drawingml/2006/main" idx="3">
          <a:schemeClr val="accent2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="horz" wrap="square" lIns="91436" tIns="45718" rIns="91436" bIns="45718" numCol="1" rtlCol="0" anchor="ctr" anchorCtr="0" compatLnSpc="1">
          <a:prstTxWarp prst="textNoShape">
            <a:avLst/>
          </a:prstTxWarp>
        </a:bodyPr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0.26766</cdr:x>
      <cdr:y>0.64865</cdr:y>
    </cdr:from>
    <cdr:to>
      <cdr:x>0.30428</cdr:x>
      <cdr:y>0.81081</cdr:y>
    </cdr:to>
    <cdr:sp macro="" textlink="">
      <cdr:nvSpPr>
        <cdr:cNvPr id="11" name="Стрелка вниз 10"/>
        <cdr:cNvSpPr/>
      </cdr:nvSpPr>
      <cdr:spPr bwMode="auto">
        <a:xfrm xmlns:a="http://schemas.openxmlformats.org/drawingml/2006/main">
          <a:off x="2105421" y="1728196"/>
          <a:ext cx="288054" cy="432042"/>
        </a:xfrm>
        <a:prstGeom xmlns:a="http://schemas.openxmlformats.org/drawingml/2006/main" prst="downArrow">
          <a:avLst/>
        </a:prstGeom>
        <a:solidFill xmlns:a="http://schemas.openxmlformats.org/drawingml/2006/main">
          <a:srgbClr val="00B050"/>
        </a:solidFill>
        <a:ln xmlns:a="http://schemas.openxmlformats.org/drawingml/2006/main">
          <a:headEnd type="none" w="med" len="med"/>
          <a:tailEnd type="none" w="med" len="med"/>
        </a:ln>
      </cdr:spPr>
      <cdr:style>
        <a:lnRef xmlns:a="http://schemas.openxmlformats.org/drawingml/2006/main" idx="0">
          <a:schemeClr val="accent2"/>
        </a:lnRef>
        <a:fillRef xmlns:a="http://schemas.openxmlformats.org/drawingml/2006/main" idx="3">
          <a:schemeClr val="accent2"/>
        </a:fillRef>
        <a:effectRef xmlns:a="http://schemas.openxmlformats.org/drawingml/2006/main" idx="3">
          <a:schemeClr val="accent2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 vert="horz" wrap="square" lIns="91436" tIns="45718" rIns="91436" bIns="45718" numCol="1" rtlCol="0" anchor="ctr" anchorCtr="0" compatLnSpc="1">
          <a:prstTxWarp prst="textNoShape">
            <a:avLst/>
          </a:prstTxWarp>
        </a:bodyPr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0.89015</cdr:x>
      <cdr:y>0.63608</cdr:y>
    </cdr:from>
    <cdr:to>
      <cdr:x>0.91543</cdr:x>
      <cdr:y>0.78378</cdr:y>
    </cdr:to>
    <cdr:sp macro="" textlink="">
      <cdr:nvSpPr>
        <cdr:cNvPr id="12" name="Стрелка вниз 11"/>
        <cdr:cNvSpPr/>
      </cdr:nvSpPr>
      <cdr:spPr bwMode="auto">
        <a:xfrm xmlns:a="http://schemas.openxmlformats.org/drawingml/2006/main" rot="10800000">
          <a:off x="7001945" y="1694708"/>
          <a:ext cx="198855" cy="393513"/>
        </a:xfrm>
        <a:prstGeom xmlns:a="http://schemas.openxmlformats.org/drawingml/2006/main" prst="downArrow">
          <a:avLst/>
        </a:prstGeom>
        <a:solidFill xmlns:a="http://schemas.openxmlformats.org/drawingml/2006/main">
          <a:srgbClr val="FF0000"/>
        </a:solidFill>
        <a:ln xmlns:a="http://schemas.openxmlformats.org/drawingml/2006/main">
          <a:headEnd type="none" w="med" len="med"/>
          <a:tailEnd type="none" w="med" len="med"/>
        </a:ln>
      </cdr:spPr>
      <cdr:style>
        <a:lnRef xmlns:a="http://schemas.openxmlformats.org/drawingml/2006/main" idx="0">
          <a:schemeClr val="accent2"/>
        </a:lnRef>
        <a:fillRef xmlns:a="http://schemas.openxmlformats.org/drawingml/2006/main" idx="3">
          <a:schemeClr val="accent2"/>
        </a:fillRef>
        <a:effectRef xmlns:a="http://schemas.openxmlformats.org/drawingml/2006/main" idx="3">
          <a:schemeClr val="accent2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="horz" wrap="square" lIns="91436" tIns="45718" rIns="91436" bIns="45718" numCol="1" rtlCol="0" anchor="ctr" anchorCtr="0" compatLnSpc="1">
          <a:prstTxWarp prst="textNoShape">
            <a:avLst/>
          </a:prstTxWarp>
        </a:bodyPr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0.10985</cdr:x>
      <cdr:y>0.64865</cdr:y>
    </cdr:from>
    <cdr:to>
      <cdr:x>0.14647</cdr:x>
      <cdr:y>0.81081</cdr:y>
    </cdr:to>
    <cdr:sp macro="" textlink="">
      <cdr:nvSpPr>
        <cdr:cNvPr id="9" name="Стрелка вниз 8"/>
        <cdr:cNvSpPr/>
      </cdr:nvSpPr>
      <cdr:spPr bwMode="auto">
        <a:xfrm xmlns:a="http://schemas.openxmlformats.org/drawingml/2006/main">
          <a:off x="864083" y="1728196"/>
          <a:ext cx="288054" cy="432042"/>
        </a:xfrm>
        <a:prstGeom xmlns:a="http://schemas.openxmlformats.org/drawingml/2006/main" prst="downArrow">
          <a:avLst/>
        </a:prstGeom>
        <a:solidFill xmlns:a="http://schemas.openxmlformats.org/drawingml/2006/main">
          <a:srgbClr val="00B050"/>
        </a:solidFill>
        <a:ln xmlns:a="http://schemas.openxmlformats.org/drawingml/2006/main">
          <a:headEnd type="none" w="med" len="med"/>
          <a:tailEnd type="none" w="med" len="med"/>
        </a:ln>
      </cdr:spPr>
      <cdr:style>
        <a:lnRef xmlns:a="http://schemas.openxmlformats.org/drawingml/2006/main" idx="0">
          <a:schemeClr val="accent2"/>
        </a:lnRef>
        <a:fillRef xmlns:a="http://schemas.openxmlformats.org/drawingml/2006/main" idx="3">
          <a:schemeClr val="accent2"/>
        </a:fillRef>
        <a:effectRef xmlns:a="http://schemas.openxmlformats.org/drawingml/2006/main" idx="3">
          <a:schemeClr val="accent2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 vert="horz" wrap="square" lIns="91436" tIns="45718" rIns="91436" bIns="45718" numCol="1" rtlCol="0" anchor="ctr" anchorCtr="0" compatLnSpc="1">
          <a:prstTxWarp prst="textNoShape">
            <a:avLst/>
          </a:prstTxWarp>
        </a:bodyPr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4F0EDF-A2D1-4430-A0F9-FF71D53F502E}" type="datetimeFigureOut">
              <a:rPr lang="ru-RU" smtClean="0"/>
              <a:pPr/>
              <a:t>17.09.2019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09613" y="744538"/>
            <a:ext cx="537845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F8B19E-85C1-443B-B93B-78631C9AFA9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475087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7209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36048" algn="l" defTabSz="107209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72097" algn="l" defTabSz="107209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608144" algn="l" defTabSz="107209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144194" algn="l" defTabSz="107209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680244" algn="l" defTabSz="107209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216292" algn="l" defTabSz="107209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752340" algn="l" defTabSz="107209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288393" algn="l" defTabSz="107209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F8B19E-85C1-443B-B93B-78631C9AFA94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142371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F8B19E-85C1-443B-B93B-78631C9AFA94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142371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F8B19E-85C1-443B-B93B-78631C9AFA94}" type="slidenum">
              <a:rPr lang="ru-RU" smtClean="0"/>
              <a:pPr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514924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36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4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60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720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081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441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802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162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523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883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3604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7209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0814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14419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8024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21629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7523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28839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3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6048" indent="0">
              <a:buNone/>
              <a:defRPr sz="2300" b="1"/>
            </a:lvl2pPr>
            <a:lvl3pPr marL="1072097" indent="0">
              <a:buNone/>
              <a:defRPr sz="2100" b="1"/>
            </a:lvl3pPr>
            <a:lvl4pPr marL="1608144" indent="0">
              <a:buNone/>
              <a:defRPr sz="1900" b="1"/>
            </a:lvl4pPr>
            <a:lvl5pPr marL="2144194" indent="0">
              <a:buNone/>
              <a:defRPr sz="1900" b="1"/>
            </a:lvl5pPr>
            <a:lvl6pPr marL="2680244" indent="0">
              <a:buNone/>
              <a:defRPr sz="1900" b="1"/>
            </a:lvl6pPr>
            <a:lvl7pPr marL="3216292" indent="0">
              <a:buNone/>
              <a:defRPr sz="1900" b="1"/>
            </a:lvl7pPr>
            <a:lvl8pPr marL="3752340" indent="0">
              <a:buNone/>
              <a:defRPr sz="1900" b="1"/>
            </a:lvl8pPr>
            <a:lvl9pPr marL="4288393" indent="0">
              <a:buNone/>
              <a:defRPr sz="19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5" y="1535113"/>
            <a:ext cx="4378590" cy="639763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6048" indent="0">
              <a:buNone/>
              <a:defRPr sz="2300" b="1"/>
            </a:lvl2pPr>
            <a:lvl3pPr marL="1072097" indent="0">
              <a:buNone/>
              <a:defRPr sz="2100" b="1"/>
            </a:lvl3pPr>
            <a:lvl4pPr marL="1608144" indent="0">
              <a:buNone/>
              <a:defRPr sz="1900" b="1"/>
            </a:lvl4pPr>
            <a:lvl5pPr marL="2144194" indent="0">
              <a:buNone/>
              <a:defRPr sz="1900" b="1"/>
            </a:lvl5pPr>
            <a:lvl6pPr marL="2680244" indent="0">
              <a:buNone/>
              <a:defRPr sz="1900" b="1"/>
            </a:lvl6pPr>
            <a:lvl7pPr marL="3216292" indent="0">
              <a:buNone/>
              <a:defRPr sz="1900" b="1"/>
            </a:lvl7pPr>
            <a:lvl8pPr marL="3752340" indent="0">
              <a:buNone/>
              <a:defRPr sz="1900" b="1"/>
            </a:lvl8pPr>
            <a:lvl9pPr marL="4288393" indent="0">
              <a:buNone/>
              <a:defRPr sz="19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32115" y="2174875"/>
            <a:ext cx="4378590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6" y="273049"/>
            <a:ext cx="3259006" cy="1162051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72972" y="273061"/>
            <a:ext cx="5537729" cy="5853113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6" y="1435111"/>
            <a:ext cx="3259006" cy="4691063"/>
          </a:xfrm>
        </p:spPr>
        <p:txBody>
          <a:bodyPr/>
          <a:lstStyle>
            <a:lvl1pPr marL="0" indent="0">
              <a:buNone/>
              <a:defRPr sz="1600"/>
            </a:lvl1pPr>
            <a:lvl2pPr marL="536048" indent="0">
              <a:buNone/>
              <a:defRPr sz="1400"/>
            </a:lvl2pPr>
            <a:lvl3pPr marL="1072097" indent="0">
              <a:buNone/>
              <a:defRPr sz="1200"/>
            </a:lvl3pPr>
            <a:lvl4pPr marL="1608144" indent="0">
              <a:buNone/>
              <a:defRPr sz="1100"/>
            </a:lvl4pPr>
            <a:lvl5pPr marL="2144194" indent="0">
              <a:buNone/>
              <a:defRPr sz="1100"/>
            </a:lvl5pPr>
            <a:lvl6pPr marL="2680244" indent="0">
              <a:buNone/>
              <a:defRPr sz="1100"/>
            </a:lvl6pPr>
            <a:lvl7pPr marL="3216292" indent="0">
              <a:buNone/>
              <a:defRPr sz="1100"/>
            </a:lvl7pPr>
            <a:lvl8pPr marL="3752340" indent="0">
              <a:buNone/>
              <a:defRPr sz="1100"/>
            </a:lvl8pPr>
            <a:lvl9pPr marL="4288393" indent="0">
              <a:buNone/>
              <a:defRPr sz="11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9" y="4800605"/>
            <a:ext cx="5943600" cy="566739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9" y="612775"/>
            <a:ext cx="5943600" cy="4114800"/>
          </a:xfrm>
        </p:spPr>
        <p:txBody>
          <a:bodyPr/>
          <a:lstStyle>
            <a:lvl1pPr marL="0" indent="0">
              <a:buNone/>
              <a:defRPr sz="3800"/>
            </a:lvl1pPr>
            <a:lvl2pPr marL="536048" indent="0">
              <a:buNone/>
              <a:defRPr sz="3300"/>
            </a:lvl2pPr>
            <a:lvl3pPr marL="1072097" indent="0">
              <a:buNone/>
              <a:defRPr sz="2800"/>
            </a:lvl3pPr>
            <a:lvl4pPr marL="1608144" indent="0">
              <a:buNone/>
              <a:defRPr sz="2300"/>
            </a:lvl4pPr>
            <a:lvl5pPr marL="2144194" indent="0">
              <a:buNone/>
              <a:defRPr sz="2300"/>
            </a:lvl5pPr>
            <a:lvl6pPr marL="2680244" indent="0">
              <a:buNone/>
              <a:defRPr sz="2300"/>
            </a:lvl6pPr>
            <a:lvl7pPr marL="3216292" indent="0">
              <a:buNone/>
              <a:defRPr sz="2300"/>
            </a:lvl7pPr>
            <a:lvl8pPr marL="3752340" indent="0">
              <a:buNone/>
              <a:defRPr sz="2300"/>
            </a:lvl8pPr>
            <a:lvl9pPr marL="4288393" indent="0">
              <a:buNone/>
              <a:defRPr sz="23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9" y="5367347"/>
            <a:ext cx="5943600" cy="804863"/>
          </a:xfrm>
        </p:spPr>
        <p:txBody>
          <a:bodyPr/>
          <a:lstStyle>
            <a:lvl1pPr marL="0" indent="0">
              <a:buNone/>
              <a:defRPr sz="1600"/>
            </a:lvl1pPr>
            <a:lvl2pPr marL="536048" indent="0">
              <a:buNone/>
              <a:defRPr sz="1400"/>
            </a:lvl2pPr>
            <a:lvl3pPr marL="1072097" indent="0">
              <a:buNone/>
              <a:defRPr sz="1200"/>
            </a:lvl3pPr>
            <a:lvl4pPr marL="1608144" indent="0">
              <a:buNone/>
              <a:defRPr sz="1100"/>
            </a:lvl4pPr>
            <a:lvl5pPr marL="2144194" indent="0">
              <a:buNone/>
              <a:defRPr sz="1100"/>
            </a:lvl5pPr>
            <a:lvl6pPr marL="2680244" indent="0">
              <a:buNone/>
              <a:defRPr sz="1100"/>
            </a:lvl6pPr>
            <a:lvl7pPr marL="3216292" indent="0">
              <a:buNone/>
              <a:defRPr sz="1100"/>
            </a:lvl7pPr>
            <a:lvl8pPr marL="3752340" indent="0">
              <a:buNone/>
              <a:defRPr sz="1100"/>
            </a:lvl8pPr>
            <a:lvl9pPr marL="4288393" indent="0">
              <a:buNone/>
              <a:defRPr sz="11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40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40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91107" y="1905004"/>
            <a:ext cx="8322074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3800"/>
            </a:lvl1pPr>
          </a:lstStyle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91106" y="4344994"/>
            <a:ext cx="8322074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17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345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518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690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86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9036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2209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5381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 smtClean="0"/>
              <a:t>Образец подзаголовка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674750542"/>
      </p:ext>
    </p:extLst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ролик, видео и прочие особые слайд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83322" y="649810"/>
            <a:ext cx="7630142" cy="1523495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3800"/>
            </a:lvl1pPr>
          </a:lstStyle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3036" y="4344994"/>
            <a:ext cx="7630142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17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345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518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690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86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9036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2209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5381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 smtClean="0"/>
              <a:t>Образец подзаголовка</a:t>
            </a:r>
            <a:endParaRPr lang="ru-RU" noProof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0"/>
          </p:nvPr>
        </p:nvSpPr>
        <p:spPr>
          <a:xfrm>
            <a:off x="782223" y="2355853"/>
            <a:ext cx="8330957" cy="1384995"/>
          </a:xfrm>
        </p:spPr>
        <p:txBody>
          <a:bodyPr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4800" b="0" i="1" u="none" strike="noStrike" kern="0" cap="none" spc="-104" normalizeH="0" baseline="0" noProof="0" dirty="0" smtClean="0">
                <a:ln w="3175">
                  <a:noFill/>
                </a:ln>
                <a:gradFill flip="none" rotWithShape="1">
                  <a:gsLst>
                    <a:gs pos="0">
                      <a:schemeClr val="tx1">
                        <a:lumMod val="65000"/>
                      </a:schemeClr>
                    </a:gs>
                    <a:gs pos="50000">
                      <a:schemeClr val="tx1"/>
                    </a:gs>
                  </a:gsLst>
                  <a:lin ang="5400000" scaled="1"/>
                  <a:tileRect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uLnTx/>
                <a:uFillTx/>
                <a:latin typeface="+mn-lt"/>
                <a:ea typeface="+mn-ea"/>
                <a:cs typeface="Arial" charset="0"/>
              </a:defRPr>
            </a:lvl1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3532472999"/>
      </p:ext>
    </p:extLst>
  </p:cSld>
  <p:clrMapOvr>
    <a:masterClrMapping/>
  </p:clrMapOvr>
  <p:transition spd="slow">
    <p:fade/>
  </p:transition>
  <p:hf sldNum="0"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>
          <a:xfrm>
            <a:off x="412750" y="1411553"/>
            <a:ext cx="9080500" cy="1455783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2885811191"/>
      </p:ext>
    </p:extLst>
  </p:cSld>
  <p:clrMapOvr>
    <a:masterClrMapping/>
  </p:clrMapOvr>
  <p:transition spd="slow">
    <p:fade/>
  </p:transition>
  <p:hf sldNum="0"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2750" y="1412877"/>
            <a:ext cx="9080500" cy="1455783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1963686310"/>
      </p:ext>
    </p:extLst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12754" y="1411560"/>
            <a:ext cx="4457701" cy="1224951"/>
          </a:xfrm>
        </p:spPr>
        <p:txBody>
          <a:bodyPr/>
          <a:lstStyle>
            <a:lvl1pPr marL="235934" indent="-235934">
              <a:lnSpc>
                <a:spcPct val="90000"/>
              </a:lnSpc>
              <a:defRPr sz="2000"/>
            </a:lvl1pPr>
            <a:lvl2pPr marL="467277" indent="-225836">
              <a:lnSpc>
                <a:spcPct val="90000"/>
              </a:lnSpc>
              <a:defRPr sz="1600"/>
            </a:lvl2pPr>
            <a:lvl3pPr marL="661902" indent="-200130">
              <a:lnSpc>
                <a:spcPct val="90000"/>
              </a:lnSpc>
              <a:defRPr sz="1400"/>
            </a:lvl3pPr>
            <a:lvl4pPr marL="851935" indent="-190034">
              <a:lnSpc>
                <a:spcPct val="90000"/>
              </a:lnSpc>
              <a:defRPr sz="1300"/>
            </a:lvl4pPr>
            <a:lvl5pPr marL="1052065" indent="-194622">
              <a:lnSpc>
                <a:spcPct val="90000"/>
              </a:lnSpc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35555" y="1411560"/>
            <a:ext cx="4457701" cy="1224951"/>
          </a:xfrm>
        </p:spPr>
        <p:txBody>
          <a:bodyPr/>
          <a:lstStyle>
            <a:lvl1pPr marL="241444" indent="-241444">
              <a:lnSpc>
                <a:spcPct val="90000"/>
              </a:lnSpc>
              <a:defRPr sz="2000"/>
            </a:lvl1pPr>
            <a:lvl2pPr marL="467277" indent="-235934">
              <a:lnSpc>
                <a:spcPct val="90000"/>
              </a:lnSpc>
              <a:defRPr sz="1600"/>
            </a:lvl2pPr>
            <a:lvl3pPr marL="667411" indent="-210230">
              <a:lnSpc>
                <a:spcPct val="90000"/>
              </a:lnSpc>
              <a:defRPr sz="1400"/>
            </a:lvl3pPr>
            <a:lvl4pPr marL="851935" indent="-184525">
              <a:lnSpc>
                <a:spcPct val="90000"/>
              </a:lnSpc>
              <a:defRPr sz="1300"/>
            </a:lvl4pPr>
            <a:lvl5pPr marL="1052065" indent="-190034">
              <a:lnSpc>
                <a:spcPct val="90000"/>
              </a:lnSpc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2086999755"/>
      </p:ext>
    </p:extLst>
  </p:cSld>
  <p:clrMapOvr>
    <a:masterClrMapping/>
  </p:clrMapOvr>
  <p:transition spd="slow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12754" y="1854758"/>
            <a:ext cx="4457701" cy="249299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1800" b="1"/>
            </a:lvl1pPr>
            <a:lvl2pPr marL="317272" indent="0">
              <a:buNone/>
              <a:defRPr sz="1400" b="1"/>
            </a:lvl2pPr>
            <a:lvl3pPr marL="634543" indent="0">
              <a:buNone/>
              <a:defRPr sz="1300" b="1"/>
            </a:lvl3pPr>
            <a:lvl4pPr marL="951816" indent="0">
              <a:buNone/>
              <a:defRPr sz="1100" b="1"/>
            </a:lvl4pPr>
            <a:lvl5pPr marL="1269088" indent="0">
              <a:buNone/>
              <a:defRPr sz="1100" b="1"/>
            </a:lvl5pPr>
            <a:lvl6pPr marL="1586360" indent="0">
              <a:buNone/>
              <a:defRPr sz="1100" b="1"/>
            </a:lvl6pPr>
            <a:lvl7pPr marL="1903631" indent="0">
              <a:buNone/>
              <a:defRPr sz="1100" b="1"/>
            </a:lvl7pPr>
            <a:lvl8pPr marL="2220904" indent="0">
              <a:buNone/>
              <a:defRPr sz="1100" b="1"/>
            </a:lvl8pPr>
            <a:lvl9pPr marL="2538176" indent="0">
              <a:buNone/>
              <a:defRPr sz="1100" b="1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2752" y="2174879"/>
            <a:ext cx="4457701" cy="1084912"/>
          </a:xfrm>
        </p:spPr>
        <p:txBody>
          <a:bodyPr/>
          <a:lstStyle>
            <a:lvl1pPr marL="195540" indent="-195540">
              <a:defRPr sz="1600"/>
            </a:lvl1pPr>
            <a:lvl2pPr marL="390163" indent="-184525">
              <a:defRPr sz="1400"/>
            </a:lvl2pPr>
            <a:lvl3pPr marL="564591" indent="-168916">
              <a:defRPr sz="1300"/>
            </a:lvl3pPr>
            <a:lvl4pPr marL="728918" indent="-158819">
              <a:defRPr sz="1200"/>
            </a:lvl4pPr>
            <a:lvl5pPr marL="887739" indent="-143213">
              <a:defRPr sz="12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3153" y="1854758"/>
            <a:ext cx="4460104" cy="249299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1800" b="1"/>
            </a:lvl1pPr>
            <a:lvl2pPr marL="317272" indent="0">
              <a:buNone/>
              <a:defRPr sz="1400" b="1"/>
            </a:lvl2pPr>
            <a:lvl3pPr marL="634543" indent="0">
              <a:buNone/>
              <a:defRPr sz="1300" b="1"/>
            </a:lvl3pPr>
            <a:lvl4pPr marL="951816" indent="0">
              <a:buNone/>
              <a:defRPr sz="1100" b="1"/>
            </a:lvl4pPr>
            <a:lvl5pPr marL="1269088" indent="0">
              <a:buNone/>
              <a:defRPr sz="1100" b="1"/>
            </a:lvl5pPr>
            <a:lvl6pPr marL="1586360" indent="0">
              <a:buNone/>
              <a:defRPr sz="1100" b="1"/>
            </a:lvl6pPr>
            <a:lvl7pPr marL="1903631" indent="0">
              <a:buNone/>
              <a:defRPr sz="1100" b="1"/>
            </a:lvl7pPr>
            <a:lvl8pPr marL="2220904" indent="0">
              <a:buNone/>
              <a:defRPr sz="1100" b="1"/>
            </a:lvl8pPr>
            <a:lvl9pPr marL="2538176" indent="0">
              <a:buNone/>
              <a:defRPr sz="1100" b="1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32111" y="2174879"/>
            <a:ext cx="4461139" cy="1084912"/>
          </a:xfrm>
        </p:spPr>
        <p:txBody>
          <a:bodyPr/>
          <a:lstStyle>
            <a:lvl1pPr marL="205640" indent="-205640">
              <a:defRPr sz="1600"/>
            </a:lvl1pPr>
            <a:lvl2pPr marL="395672" indent="-190034">
              <a:defRPr sz="1400"/>
            </a:lvl2pPr>
            <a:lvl3pPr marL="570098" indent="-169835">
              <a:defRPr sz="1300"/>
            </a:lvl3pPr>
            <a:lvl4pPr marL="728918" indent="-164328">
              <a:defRPr sz="1200"/>
            </a:lvl4pPr>
            <a:lvl5pPr marL="887739" indent="-153312">
              <a:defRPr sz="12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1202814406"/>
      </p:ext>
    </p:extLst>
  </p:cSld>
  <p:clrMapOvr>
    <a:masterClrMapping/>
  </p:clrMapOvr>
  <p:transition spd="slow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3565608622"/>
      </p:ext>
    </p:extLst>
  </p:cSld>
  <p:clrMapOvr>
    <a:masterClrMapping/>
  </p:clrMapOvr>
  <p:transition spd="slow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521849791"/>
      </p:ext>
    </p:extLst>
  </p:cSld>
  <p:clrMapOvr>
    <a:masterClrMapping/>
  </p:clrMapOvr>
  <p:transition spd="slow">
    <p:fade/>
  </p:transition>
  <p:hf sldNum="0" hd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: печать с использованием оттенков серог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807301300"/>
      </p:ext>
    </p:extLst>
  </p:cSld>
  <p:clrMapOvr>
    <a:masterClrMapping/>
  </p:clrMapOvr>
  <p:transition spd="slow">
    <p:fade/>
  </p:transition>
  <p:hf sldNum="0" hd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white"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 bwMode="white">
          <a:xfrm>
            <a:off x="412750" y="1411557"/>
            <a:ext cx="9080500" cy="1455783"/>
          </a:xfrm>
        </p:spPr>
        <p:txBody>
          <a:bodyPr/>
          <a:lstStyle>
            <a:lvl1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1pPr>
            <a:lvl2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2pPr>
            <a:lvl3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3pPr>
            <a:lvl4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4pPr>
            <a:lvl5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5pPr>
          </a:lstStyle>
          <a:p>
            <a:pPr lvl="0"/>
            <a:r>
              <a:rPr lang="ru-RU" noProof="0" dirty="0" smtClean="0"/>
              <a:t>Образец текста</a:t>
            </a:r>
          </a:p>
          <a:p>
            <a:pPr lvl="1"/>
            <a:r>
              <a:rPr lang="ru-RU" noProof="0" dirty="0" smtClean="0"/>
              <a:t>Второй уровень</a:t>
            </a:r>
          </a:p>
          <a:p>
            <a:pPr lvl="2"/>
            <a:r>
              <a:rPr lang="ru-RU" noProof="0" dirty="0" smtClean="0"/>
              <a:t>Третий уровень</a:t>
            </a:r>
          </a:p>
          <a:p>
            <a:pPr lvl="3"/>
            <a:r>
              <a:rPr lang="ru-RU" noProof="0" dirty="0" smtClean="0"/>
              <a:t>Четвертый уровень</a:t>
            </a:r>
          </a:p>
          <a:p>
            <a:pPr lvl="4"/>
            <a:r>
              <a:rPr lang="ru-RU" noProof="0" dirty="0" smtClean="0"/>
              <a:t>Пятый уровень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1584138241"/>
      </p:ext>
    </p:extLst>
  </p:cSld>
  <p:clrMapOvr>
    <a:masterClrMapping/>
  </p:clrMapOvr>
  <p:transition spd="slow">
    <p:fade/>
  </p:transition>
  <p:hf sldNum="0" hd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white"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 bwMode="white">
          <a:xfrm>
            <a:off x="412750" y="1411557"/>
            <a:ext cx="9080500" cy="1455783"/>
          </a:xfrm>
        </p:spPr>
        <p:txBody>
          <a:bodyPr/>
          <a:lstStyle>
            <a:lvl1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1pPr>
            <a:lvl2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2pPr>
            <a:lvl3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3pPr>
            <a:lvl4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4pPr>
            <a:lvl5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Текст 6"/>
          <p:cNvSpPr>
            <a:spLocks noGrp="1"/>
          </p:cNvSpPr>
          <p:nvPr>
            <p:ph type="body" sz="quarter" idx="11"/>
          </p:nvPr>
        </p:nvSpPr>
        <p:spPr>
          <a:xfrm>
            <a:off x="8" y="6238876"/>
            <a:ext cx="9906001" cy="619125"/>
          </a:xfrm>
          <a:solidFill>
            <a:srgbClr val="FFFF99"/>
          </a:solidFill>
        </p:spPr>
        <p:txBody>
          <a:bodyPr lIns="149373" tIns="74688" rIns="149373" bIns="74688" anchor="b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4032977067"/>
      </p:ext>
    </p:extLst>
  </p:cSld>
  <p:clrMapOvr>
    <a:masterClrMapping/>
  </p:clrMapOvr>
  <p:transition spd="slow">
    <p:fade/>
  </p:transition>
  <p:hf sldNum="0" hd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ролик, видео и прочие особые слайд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83322" y="649810"/>
            <a:ext cx="7630142" cy="1523495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3800"/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3036" y="4344994"/>
            <a:ext cx="7630142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17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345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518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690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86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9036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2209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5381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 smtClean="0"/>
              <a:t>Образец подзаголовка</a:t>
            </a:r>
            <a:endParaRPr lang="ru-RU" noProof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0"/>
          </p:nvPr>
        </p:nvSpPr>
        <p:spPr>
          <a:xfrm>
            <a:off x="782223" y="2355853"/>
            <a:ext cx="8330957" cy="1384995"/>
          </a:xfrm>
        </p:spPr>
        <p:txBody>
          <a:bodyPr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4800" b="0" i="1" u="none" strike="noStrike" kern="0" cap="none" spc="-104" normalizeH="0" baseline="0" noProof="0" dirty="0" smtClean="0">
                <a:ln w="3175">
                  <a:noFill/>
                </a:ln>
                <a:gradFill flip="none" rotWithShape="1">
                  <a:gsLst>
                    <a:gs pos="0">
                      <a:schemeClr val="tx1">
                        <a:lumMod val="65000"/>
                      </a:schemeClr>
                    </a:gs>
                    <a:gs pos="50000">
                      <a:schemeClr val="tx1"/>
                    </a:gs>
                  </a:gsLst>
                  <a:lin ang="5400000" scaled="1"/>
                  <a:tileRect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uLnTx/>
                <a:uFillTx/>
                <a:latin typeface="+mn-lt"/>
                <a:ea typeface="+mn-ea"/>
                <a:cs typeface="Arial" charset="0"/>
              </a:defRPr>
            </a:lvl1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1883781973"/>
      </p:ext>
    </p:extLst>
  </p:cSld>
  <p:clrMapOvr>
    <a:masterClrMapping/>
  </p:clrMapOvr>
  <p:transition spd="slow">
    <p:fade/>
  </p:transition>
  <p:hf sldNum="0" hd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51016834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284" y="4408543"/>
            <a:ext cx="8420633" cy="567848"/>
          </a:xfrm>
        </p:spPr>
        <p:txBody>
          <a:bodyPr/>
          <a:lstStyle>
            <a:lvl1pPr algn="l">
              <a:defRPr sz="41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284" y="4131782"/>
            <a:ext cx="8420633" cy="276999"/>
          </a:xfrm>
        </p:spPr>
        <p:txBody>
          <a:bodyPr anchor="b"/>
          <a:lstStyle>
            <a:lvl1pPr marL="0" indent="0">
              <a:buNone/>
              <a:defRPr sz="2000"/>
            </a:lvl1pPr>
            <a:lvl2pPr marL="425401" indent="0">
              <a:buNone/>
              <a:defRPr sz="1900"/>
            </a:lvl2pPr>
            <a:lvl3pPr marL="850766" indent="0">
              <a:buNone/>
              <a:defRPr sz="1500"/>
            </a:lvl3pPr>
            <a:lvl4pPr marL="1276114" indent="0">
              <a:buNone/>
              <a:defRPr sz="1400"/>
            </a:lvl4pPr>
            <a:lvl5pPr marL="1701614" indent="0">
              <a:buNone/>
              <a:defRPr sz="1400"/>
            </a:lvl5pPr>
            <a:lvl6pPr marL="2126985" indent="0">
              <a:buNone/>
              <a:defRPr sz="1400"/>
            </a:lvl6pPr>
            <a:lvl7pPr marL="2552257" indent="0">
              <a:buNone/>
              <a:defRPr sz="1400"/>
            </a:lvl7pPr>
            <a:lvl8pPr marL="2977595" indent="0">
              <a:buNone/>
              <a:defRPr sz="1400"/>
            </a:lvl8pPr>
            <a:lvl9pPr marL="3403032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95300" y="6245225"/>
            <a:ext cx="2311400" cy="476251"/>
          </a:xfrm>
          <a:prstGeom prst="rect">
            <a:avLst/>
          </a:prstGeom>
        </p:spPr>
        <p:txBody>
          <a:bodyPr lIns="107257" tIns="53629" rIns="107257" bIns="53629"/>
          <a:lstStyle>
            <a:lvl1pPr>
              <a:defRPr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1072621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384550" y="6245225"/>
            <a:ext cx="3136900" cy="476251"/>
          </a:xfrm>
          <a:prstGeom prst="rect">
            <a:avLst/>
          </a:prstGeom>
        </p:spPr>
        <p:txBody>
          <a:bodyPr lIns="107257" tIns="53629" rIns="107257" bIns="53629"/>
          <a:lstStyle>
            <a:lvl1pPr>
              <a:defRPr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1072621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/>
              <a:t>1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99300" y="6245225"/>
            <a:ext cx="2311400" cy="476251"/>
          </a:xfrm>
          <a:prstGeom prst="rect">
            <a:avLst/>
          </a:prstGeom>
        </p:spPr>
        <p:txBody>
          <a:bodyPr lIns="107257" tIns="53629" rIns="107257" bIns="53629"/>
          <a:lstStyle>
            <a:lvl1pPr>
              <a:defRPr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1072621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505EAF46-E43B-41A6-AED8-C98200BED526}" type="slidenum">
              <a:rPr lang="ru-RU" smtClean="0"/>
              <a:pPr defTabSz="1072621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43313871"/>
      </p:ext>
    </p:extLst>
  </p:cSld>
  <p:clrMapOvr>
    <a:masterClrMapping/>
  </p:clrMapOvr>
  <p:transition spd="med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91107" y="1905002"/>
            <a:ext cx="8322074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3200"/>
            </a:lvl1pPr>
          </a:lstStyle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91106" y="4344993"/>
            <a:ext cx="8322074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70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408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811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81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3522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6226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930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1635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 smtClean="0"/>
              <a:t>Образец подзаголовка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3892376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ролик, видео и прочие особые слайд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83322" y="649807"/>
            <a:ext cx="7630142" cy="1523495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3200"/>
            </a:lvl1pPr>
          </a:lstStyle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3036" y="4344993"/>
            <a:ext cx="7630142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70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408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811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81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3522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6226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930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1635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 smtClean="0"/>
              <a:t>Образец подзаголовка</a:t>
            </a:r>
            <a:endParaRPr lang="ru-RU" noProof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0" hasCustomPrompt="1"/>
          </p:nvPr>
        </p:nvSpPr>
        <p:spPr>
          <a:xfrm>
            <a:off x="782222" y="2355853"/>
            <a:ext cx="8330957" cy="1384995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4100" b="0" i="1" u="none" strike="noStrike" kern="0" cap="none" spc="-89" normalizeH="0" baseline="0" noProof="0" dirty="0" smtClean="0">
                <a:ln w="3175">
                  <a:noFill/>
                </a:ln>
                <a:gradFill flip="none" rotWithShape="1">
                  <a:gsLst>
                    <a:gs pos="0">
                      <a:schemeClr val="tx1">
                        <a:lumMod val="65000"/>
                      </a:schemeClr>
                    </a:gs>
                    <a:gs pos="50000">
                      <a:schemeClr val="tx1"/>
                    </a:gs>
                  </a:gsLst>
                  <a:lin ang="5400000" scaled="1"/>
                  <a:tileRect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uLnTx/>
                <a:uFillTx/>
                <a:latin typeface="+mn-lt"/>
                <a:ea typeface="+mn-ea"/>
                <a:cs typeface="Arial" charset="0"/>
              </a:defRPr>
            </a:lvl1pPr>
          </a:lstStyle>
          <a:p>
            <a:pPr lvl="0"/>
            <a:r>
              <a:rPr lang="ru-RU" noProof="0" smtClean="0"/>
              <a:t>щелкните, чтобы…</a:t>
            </a:r>
          </a:p>
        </p:txBody>
      </p:sp>
    </p:spTree>
    <p:extLst>
      <p:ext uri="{BB962C8B-B14F-4D97-AF65-F5344CB8AC3E}">
        <p14:creationId xmlns:p14="http://schemas.microsoft.com/office/powerpoint/2010/main" xmlns="" val="1968083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>
          <a:xfrm>
            <a:off x="412750" y="1411554"/>
            <a:ext cx="9080500" cy="1244956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239216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2750" y="1412878"/>
            <a:ext cx="9080500" cy="1244956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505732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12753" y="1411556"/>
            <a:ext cx="4457701" cy="1034129"/>
          </a:xfrm>
        </p:spPr>
        <p:txBody>
          <a:bodyPr/>
          <a:lstStyle>
            <a:lvl1pPr marL="201109" indent="-201109">
              <a:lnSpc>
                <a:spcPct val="90000"/>
              </a:lnSpc>
              <a:defRPr sz="1600"/>
            </a:lvl1pPr>
            <a:lvl2pPr marL="398306" indent="-192501">
              <a:lnSpc>
                <a:spcPct val="90000"/>
              </a:lnSpc>
              <a:defRPr sz="1400"/>
            </a:lvl2pPr>
            <a:lvl3pPr marL="564201" indent="-170590">
              <a:lnSpc>
                <a:spcPct val="90000"/>
              </a:lnSpc>
              <a:defRPr sz="1200"/>
            </a:lvl3pPr>
            <a:lvl4pPr marL="726185" indent="-161982">
              <a:lnSpc>
                <a:spcPct val="90000"/>
              </a:lnSpc>
              <a:defRPr sz="1100"/>
            </a:lvl4pPr>
            <a:lvl5pPr marL="896774" indent="-165895">
              <a:lnSpc>
                <a:spcPct val="90000"/>
              </a:lnSpc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35553" y="1411556"/>
            <a:ext cx="4457701" cy="1034129"/>
          </a:xfrm>
        </p:spPr>
        <p:txBody>
          <a:bodyPr/>
          <a:lstStyle>
            <a:lvl1pPr marL="205805" indent="-205805">
              <a:lnSpc>
                <a:spcPct val="90000"/>
              </a:lnSpc>
              <a:defRPr sz="1600"/>
            </a:lvl1pPr>
            <a:lvl2pPr marL="398306" indent="-201109">
              <a:lnSpc>
                <a:spcPct val="90000"/>
              </a:lnSpc>
              <a:defRPr sz="1400"/>
            </a:lvl2pPr>
            <a:lvl3pPr marL="568897" indent="-179198">
              <a:lnSpc>
                <a:spcPct val="90000"/>
              </a:lnSpc>
              <a:defRPr sz="1200"/>
            </a:lvl3pPr>
            <a:lvl4pPr marL="726185" indent="-157288">
              <a:lnSpc>
                <a:spcPct val="90000"/>
              </a:lnSpc>
              <a:defRPr sz="1100"/>
            </a:lvl4pPr>
            <a:lvl5pPr marL="896774" indent="-161982">
              <a:lnSpc>
                <a:spcPct val="90000"/>
              </a:lnSpc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3154418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12753" y="1896305"/>
            <a:ext cx="4457701" cy="207749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1500" b="1"/>
            </a:lvl1pPr>
            <a:lvl2pPr marL="270441" indent="0">
              <a:buNone/>
              <a:defRPr sz="1200" b="1"/>
            </a:lvl2pPr>
            <a:lvl3pPr marL="540881" indent="0">
              <a:buNone/>
              <a:defRPr sz="1100" b="1"/>
            </a:lvl3pPr>
            <a:lvl4pPr marL="811322" indent="0">
              <a:buNone/>
              <a:defRPr sz="900" b="1"/>
            </a:lvl4pPr>
            <a:lvl5pPr marL="1081763" indent="0">
              <a:buNone/>
              <a:defRPr sz="900" b="1"/>
            </a:lvl5pPr>
            <a:lvl6pPr marL="1352204" indent="0">
              <a:buNone/>
              <a:defRPr sz="900" b="1"/>
            </a:lvl6pPr>
            <a:lvl7pPr marL="1622645" indent="0">
              <a:buNone/>
              <a:defRPr sz="900" b="1"/>
            </a:lvl7pPr>
            <a:lvl8pPr marL="1893084" indent="0">
              <a:buNone/>
              <a:defRPr sz="900" b="1"/>
            </a:lvl8pPr>
            <a:lvl9pPr marL="2163525" indent="0">
              <a:buNone/>
              <a:defRPr sz="900" b="1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2751" y="2174878"/>
            <a:ext cx="4457701" cy="955646"/>
          </a:xfrm>
        </p:spPr>
        <p:txBody>
          <a:bodyPr/>
          <a:lstStyle>
            <a:lvl1pPr marL="166677" indent="-166677">
              <a:defRPr sz="1400"/>
            </a:lvl1pPr>
            <a:lvl2pPr marL="332573" indent="-157288">
              <a:defRPr sz="1200"/>
            </a:lvl2pPr>
            <a:lvl3pPr marL="481254" indent="-143985">
              <a:defRPr sz="1100"/>
            </a:lvl3pPr>
            <a:lvl4pPr marL="621326" indent="-135377">
              <a:defRPr sz="1100"/>
            </a:lvl4pPr>
            <a:lvl5pPr marL="756703" indent="-122074">
              <a:defRPr sz="11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3151" y="1896305"/>
            <a:ext cx="4460104" cy="207749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1500" b="1"/>
            </a:lvl1pPr>
            <a:lvl2pPr marL="270441" indent="0">
              <a:buNone/>
              <a:defRPr sz="1200" b="1"/>
            </a:lvl2pPr>
            <a:lvl3pPr marL="540881" indent="0">
              <a:buNone/>
              <a:defRPr sz="1100" b="1"/>
            </a:lvl3pPr>
            <a:lvl4pPr marL="811322" indent="0">
              <a:buNone/>
              <a:defRPr sz="900" b="1"/>
            </a:lvl4pPr>
            <a:lvl5pPr marL="1081763" indent="0">
              <a:buNone/>
              <a:defRPr sz="900" b="1"/>
            </a:lvl5pPr>
            <a:lvl6pPr marL="1352204" indent="0">
              <a:buNone/>
              <a:defRPr sz="900" b="1"/>
            </a:lvl6pPr>
            <a:lvl7pPr marL="1622645" indent="0">
              <a:buNone/>
              <a:defRPr sz="900" b="1"/>
            </a:lvl7pPr>
            <a:lvl8pPr marL="1893084" indent="0">
              <a:buNone/>
              <a:defRPr sz="900" b="1"/>
            </a:lvl8pPr>
            <a:lvl9pPr marL="2163525" indent="0">
              <a:buNone/>
              <a:defRPr sz="900" b="1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32111" y="2174878"/>
            <a:ext cx="4461139" cy="955646"/>
          </a:xfrm>
        </p:spPr>
        <p:txBody>
          <a:bodyPr/>
          <a:lstStyle>
            <a:lvl1pPr marL="175286" indent="-175286">
              <a:defRPr sz="1400"/>
            </a:lvl1pPr>
            <a:lvl2pPr marL="337269" indent="-161982">
              <a:defRPr sz="1200"/>
            </a:lvl2pPr>
            <a:lvl3pPr marL="485949" indent="-144768">
              <a:defRPr sz="1100"/>
            </a:lvl3pPr>
            <a:lvl4pPr marL="621326" indent="-140072">
              <a:defRPr sz="1100"/>
            </a:lvl4pPr>
            <a:lvl5pPr marL="756703" indent="-130682">
              <a:defRPr sz="11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1980702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2190978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44292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: печать с использованием оттенков серог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798710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white"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 bwMode="white">
          <a:xfrm>
            <a:off x="412750" y="1411555"/>
            <a:ext cx="9080500" cy="1244956"/>
          </a:xfrm>
        </p:spPr>
        <p:txBody>
          <a:bodyPr/>
          <a:lstStyle>
            <a:lvl1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1pPr>
            <a:lvl2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2pPr>
            <a:lvl3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3pPr>
            <a:lvl4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4pPr>
            <a:lvl5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5pPr>
          </a:lstStyle>
          <a:p>
            <a:pPr lvl="0"/>
            <a:r>
              <a:rPr lang="ru-RU" noProof="0" dirty="0" smtClean="0"/>
              <a:t>Образец текста</a:t>
            </a:r>
          </a:p>
          <a:p>
            <a:pPr lvl="1"/>
            <a:r>
              <a:rPr lang="ru-RU" noProof="0" dirty="0" smtClean="0"/>
              <a:t>Второй уровень</a:t>
            </a:r>
          </a:p>
          <a:p>
            <a:pPr lvl="2"/>
            <a:r>
              <a:rPr lang="ru-RU" noProof="0" dirty="0" smtClean="0"/>
              <a:t>Третий уровень</a:t>
            </a:r>
          </a:p>
          <a:p>
            <a:pPr lvl="3"/>
            <a:r>
              <a:rPr lang="ru-RU" noProof="0" dirty="0" smtClean="0"/>
              <a:t>Четвертый уровень</a:t>
            </a:r>
          </a:p>
          <a:p>
            <a:pPr lvl="4"/>
            <a:r>
              <a:rPr lang="ru-RU" noProof="0" dirty="0" smtClean="0"/>
              <a:t>Пятый уровень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72049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white"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 bwMode="white">
          <a:xfrm>
            <a:off x="412750" y="1411555"/>
            <a:ext cx="9080500" cy="1244956"/>
          </a:xfrm>
        </p:spPr>
        <p:txBody>
          <a:bodyPr/>
          <a:lstStyle>
            <a:lvl1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1pPr>
            <a:lvl2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2pPr>
            <a:lvl3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3pPr>
            <a:lvl4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4pPr>
            <a:lvl5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Текст 6"/>
          <p:cNvSpPr>
            <a:spLocks noGrp="1"/>
          </p:cNvSpPr>
          <p:nvPr>
            <p:ph type="body" sz="quarter" idx="11"/>
          </p:nvPr>
        </p:nvSpPr>
        <p:spPr>
          <a:xfrm>
            <a:off x="6" y="6238878"/>
            <a:ext cx="9906001" cy="619125"/>
          </a:xfrm>
          <a:solidFill>
            <a:srgbClr val="FFFF99"/>
          </a:solidFill>
        </p:spPr>
        <p:txBody>
          <a:bodyPr wrap="square" lIns="127325" tIns="63663" rIns="127325" bIns="63663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1866044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ролик, видео и прочие особые слайд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83322" y="649807"/>
            <a:ext cx="7630142" cy="1523495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3200"/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3036" y="4344993"/>
            <a:ext cx="7630142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70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408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811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81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3522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6226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930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1635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 smtClean="0"/>
              <a:t>Образец подзаголовка</a:t>
            </a:r>
            <a:endParaRPr lang="ru-RU" noProof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0" hasCustomPrompt="1"/>
          </p:nvPr>
        </p:nvSpPr>
        <p:spPr>
          <a:xfrm>
            <a:off x="782222" y="2355853"/>
            <a:ext cx="8330957" cy="1384995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4100" b="0" i="1" u="none" strike="noStrike" kern="0" cap="none" spc="-89" normalizeH="0" baseline="0" noProof="0" dirty="0" smtClean="0">
                <a:ln w="3175">
                  <a:noFill/>
                </a:ln>
                <a:gradFill flip="none" rotWithShape="1">
                  <a:gsLst>
                    <a:gs pos="0">
                      <a:schemeClr val="tx1">
                        <a:lumMod val="65000"/>
                      </a:schemeClr>
                    </a:gs>
                    <a:gs pos="50000">
                      <a:schemeClr val="tx1"/>
                    </a:gs>
                  </a:gsLst>
                  <a:lin ang="5400000" scaled="1"/>
                  <a:tileRect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uLnTx/>
                <a:uFillTx/>
                <a:latin typeface="+mn-lt"/>
                <a:ea typeface="+mn-ea"/>
                <a:cs typeface="Arial" charset="0"/>
              </a:defRPr>
            </a:lvl1pPr>
          </a:lstStyle>
          <a:p>
            <a:pPr lvl="0"/>
            <a:r>
              <a:rPr lang="ru-RU" noProof="0" smtClean="0"/>
              <a:t>щелкните, чтобы…</a:t>
            </a:r>
          </a:p>
        </p:txBody>
      </p:sp>
    </p:spTree>
    <p:extLst>
      <p:ext uri="{BB962C8B-B14F-4D97-AF65-F5344CB8AC3E}">
        <p14:creationId xmlns:p14="http://schemas.microsoft.com/office/powerpoint/2010/main" xmlns="" val="668131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0629071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281" y="4408544"/>
            <a:ext cx="8420633" cy="484748"/>
          </a:xfrm>
        </p:spPr>
        <p:txBody>
          <a:bodyPr anchor="t"/>
          <a:lstStyle>
            <a:lvl1pPr algn="l">
              <a:defRPr sz="35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281" y="4187180"/>
            <a:ext cx="8420633" cy="221599"/>
          </a:xfrm>
        </p:spPr>
        <p:txBody>
          <a:bodyPr anchor="b"/>
          <a:lstStyle>
            <a:lvl1pPr marL="0" indent="0">
              <a:buNone/>
              <a:defRPr sz="1600"/>
            </a:lvl1pPr>
            <a:lvl2pPr marL="362608" indent="0">
              <a:buNone/>
              <a:defRPr sz="1600"/>
            </a:lvl2pPr>
            <a:lvl3pPr marL="725189" indent="0">
              <a:buNone/>
              <a:defRPr sz="1300"/>
            </a:lvl3pPr>
            <a:lvl4pPr marL="1087752" indent="0">
              <a:buNone/>
              <a:defRPr sz="1200"/>
            </a:lvl4pPr>
            <a:lvl5pPr marL="1450445" indent="0">
              <a:buNone/>
              <a:defRPr sz="1200"/>
            </a:lvl5pPr>
            <a:lvl6pPr marL="1813029" indent="0">
              <a:buNone/>
              <a:defRPr sz="1200"/>
            </a:lvl6pPr>
            <a:lvl7pPr marL="2175529" indent="0">
              <a:buNone/>
              <a:defRPr sz="1200"/>
            </a:lvl7pPr>
            <a:lvl8pPr marL="2538084" indent="0">
              <a:buNone/>
              <a:defRPr sz="1200"/>
            </a:lvl8pPr>
            <a:lvl9pPr marL="2900724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94617" y="6245281"/>
            <a:ext cx="2311754" cy="476121"/>
          </a:xfrm>
          <a:prstGeom prst="rect">
            <a:avLst/>
          </a:prstGeom>
          <a:ln/>
        </p:spPr>
        <p:txBody>
          <a:bodyPr lIns="91426" tIns="45713" rIns="91426" bIns="45713"/>
          <a:lstStyle>
            <a:lvl1pPr>
              <a:defRPr/>
            </a:lvl1pPr>
          </a:lstStyle>
          <a:p>
            <a:pPr defTabSz="1072866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6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384691" y="6245281"/>
            <a:ext cx="3136622" cy="476121"/>
          </a:xfrm>
          <a:prstGeom prst="rect">
            <a:avLst/>
          </a:prstGeom>
          <a:ln/>
        </p:spPr>
        <p:txBody>
          <a:bodyPr lIns="91426" tIns="45713" rIns="91426" bIns="45713"/>
          <a:lstStyle>
            <a:lvl1pPr>
              <a:defRPr/>
            </a:lvl1pPr>
          </a:lstStyle>
          <a:p>
            <a:pPr defTabSz="1072866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99632" y="6245281"/>
            <a:ext cx="2311754" cy="476121"/>
          </a:xfrm>
          <a:prstGeom prst="rect">
            <a:avLst/>
          </a:prstGeom>
          <a:ln/>
        </p:spPr>
        <p:txBody>
          <a:bodyPr lIns="91426" tIns="45713" rIns="91426" bIns="45713"/>
          <a:lstStyle>
            <a:lvl1pPr>
              <a:defRPr/>
            </a:lvl1pPr>
          </a:lstStyle>
          <a:p>
            <a:pPr defTabSz="1072866" fontAlgn="base">
              <a:spcBef>
                <a:spcPct val="0"/>
              </a:spcBef>
              <a:spcAft>
                <a:spcPct val="0"/>
              </a:spcAft>
              <a:defRPr/>
            </a:pPr>
            <a:fld id="{DA93C3AF-1DFA-4AA1-AB43-4D0C476C7921}" type="slidenum">
              <a:rPr lang="ru-RU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 defTabSz="1072866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sz="16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4172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13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7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7"/>
            <a:ext cx="8915400" cy="1143000"/>
          </a:xfrm>
          <a:prstGeom prst="rect">
            <a:avLst/>
          </a:prstGeom>
        </p:spPr>
        <p:txBody>
          <a:bodyPr vert="horz" lIns="107210" tIns="53603" rIns="107210" bIns="53603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107210" tIns="53603" rIns="107210" bIns="53603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2"/>
            <a:ext cx="2311400" cy="365125"/>
          </a:xfrm>
          <a:prstGeom prst="rect">
            <a:avLst/>
          </a:prstGeom>
        </p:spPr>
        <p:txBody>
          <a:bodyPr vert="horz" lIns="107210" tIns="53603" rIns="107210" bIns="53603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17.09.2019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4" y="6356352"/>
            <a:ext cx="3136900" cy="365125"/>
          </a:xfrm>
          <a:prstGeom prst="rect">
            <a:avLst/>
          </a:prstGeom>
        </p:spPr>
        <p:txBody>
          <a:bodyPr vert="horz" lIns="107210" tIns="53603" rIns="107210" bIns="53603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2"/>
            <a:ext cx="2311400" cy="365125"/>
          </a:xfrm>
          <a:prstGeom prst="rect">
            <a:avLst/>
          </a:prstGeom>
        </p:spPr>
        <p:txBody>
          <a:bodyPr vert="horz" lIns="107210" tIns="53603" rIns="107210" bIns="53603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072097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2036" indent="-402036" algn="l" defTabSz="1072097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1077" indent="-335029" algn="l" defTabSz="1072097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40121" indent="-268024" algn="l" defTabSz="1072097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76170" indent="-268024" algn="l" defTabSz="1072097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412220" indent="-268024" algn="l" defTabSz="1072097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48268" indent="-268024" algn="l" defTabSz="1072097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84316" indent="-268024" algn="l" defTabSz="1072097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20365" indent="-268024" algn="l" defTabSz="1072097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56416" indent="-268024" algn="l" defTabSz="1072097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7209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6048" algn="l" defTabSz="107209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72097" algn="l" defTabSz="107209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08144" algn="l" defTabSz="107209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4194" algn="l" defTabSz="107209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80244" algn="l" defTabSz="107209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16292" algn="l" defTabSz="107209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52340" algn="l" defTabSz="107209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88393" algn="l" defTabSz="107209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6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2750" y="230188"/>
            <a:ext cx="9080500" cy="45704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8195" name="Текст 2"/>
          <p:cNvSpPr>
            <a:spLocks noGrp="1"/>
          </p:cNvSpPr>
          <p:nvPr>
            <p:ph type="body" idx="1"/>
          </p:nvPr>
        </p:nvSpPr>
        <p:spPr bwMode="auto">
          <a:xfrm>
            <a:off x="412750" y="1412877"/>
            <a:ext cx="9080500" cy="1455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xmlns="" val="298247110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ransition spd="slow"/>
  <p:txStyles>
    <p:titleStyle>
      <a:lvl1pPr algn="l" defTabSz="633146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lang="en-US" sz="3300" kern="1200" spc="-104" dirty="0">
          <a:ln w="3175">
            <a:noFill/>
          </a:ln>
          <a:gradFill flip="none" rotWithShape="1">
            <a:gsLst>
              <a:gs pos="0">
                <a:srgbClr val="FFFFB9"/>
              </a:gs>
              <a:gs pos="36000">
                <a:srgbClr val="FFFF99"/>
              </a:gs>
              <a:gs pos="86000">
                <a:srgbClr val="F6AE1E"/>
              </a:gs>
            </a:gsLst>
            <a:lin ang="5400000" scaled="0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  <a:lvl2pPr algn="l" defTabSz="633146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  <a:cs typeface="Arial" pitchFamily="34" charset="0"/>
        </a:defRPr>
      </a:lvl2pPr>
      <a:lvl3pPr algn="l" defTabSz="633146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  <a:cs typeface="Arial" pitchFamily="34" charset="0"/>
        </a:defRPr>
      </a:lvl3pPr>
      <a:lvl4pPr algn="l" defTabSz="633146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  <a:cs typeface="Arial" pitchFamily="34" charset="0"/>
        </a:defRPr>
      </a:lvl4pPr>
      <a:lvl5pPr algn="l" defTabSz="633146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  <a:cs typeface="Arial" pitchFamily="34" charset="0"/>
        </a:defRPr>
      </a:lvl5pPr>
      <a:lvl6pPr marL="536311" algn="l" defTabSz="633146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  <a:cs typeface="Arial" pitchFamily="34" charset="0"/>
        </a:defRPr>
      </a:lvl6pPr>
      <a:lvl7pPr marL="1072621" algn="l" defTabSz="633146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  <a:cs typeface="Arial" pitchFamily="34" charset="0"/>
        </a:defRPr>
      </a:lvl7pPr>
      <a:lvl8pPr marL="1608932" algn="l" defTabSz="633146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  <a:cs typeface="Arial" pitchFamily="34" charset="0"/>
        </a:defRPr>
      </a:lvl8pPr>
      <a:lvl9pPr marL="2145243" algn="l" defTabSz="633146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  <a:cs typeface="Arial" pitchFamily="34" charset="0"/>
        </a:defRPr>
      </a:lvl9pPr>
    </p:titleStyle>
    <p:bodyStyle>
      <a:lvl1pPr marL="273743" indent="-273743" algn="l" defTabSz="633146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Blip>
          <a:blip r:embed="rId17"/>
        </a:buBlip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33146" indent="-273743" algn="l" defTabSz="633146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Blip>
          <a:blip r:embed="rId18"/>
        </a:buBlip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73368" indent="-238361" algn="l" defTabSz="633146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Blip>
          <a:blip r:embed="rId18"/>
        </a:buBlip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113590" indent="-238361" algn="l" defTabSz="633146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Blip>
          <a:blip r:embed="rId18"/>
        </a:buBlip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346364" indent="-232773" algn="l" defTabSz="633146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Blip>
          <a:blip r:embed="rId18"/>
        </a:buBlip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44996" indent="-158636" algn="l" defTabSz="634543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62268" indent="-158636" algn="l" defTabSz="634543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379539" indent="-158636" algn="l" defTabSz="634543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696812" indent="-158636" algn="l" defTabSz="634543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34543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17272" algn="l" defTabSz="634543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34543" algn="l" defTabSz="634543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51816" algn="l" defTabSz="634543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69088" algn="l" defTabSz="634543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586360" algn="l" defTabSz="634543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03631" algn="l" defTabSz="634543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20904" algn="l" defTabSz="634543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38176" algn="l" defTabSz="634543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6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2750" y="230189"/>
            <a:ext cx="9080500" cy="3877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12750" y="1412878"/>
            <a:ext cx="9080500" cy="124495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ru-RU" noProof="0" dirty="0" smtClean="0"/>
              <a:t>Образец текста</a:t>
            </a:r>
          </a:p>
          <a:p>
            <a:pPr lvl="1"/>
            <a:r>
              <a:rPr lang="ru-RU" noProof="0" dirty="0" smtClean="0"/>
              <a:t>Второй уровень</a:t>
            </a:r>
          </a:p>
          <a:p>
            <a:pPr lvl="2"/>
            <a:r>
              <a:rPr lang="ru-RU" noProof="0" dirty="0" smtClean="0"/>
              <a:t>Третий уровень</a:t>
            </a:r>
          </a:p>
          <a:p>
            <a:pPr lvl="3"/>
            <a:r>
              <a:rPr lang="ru-RU" noProof="0" dirty="0" smtClean="0"/>
              <a:t>Четвертый уровень</a:t>
            </a:r>
          </a:p>
          <a:p>
            <a:pPr lvl="4"/>
            <a:r>
              <a:rPr lang="ru-RU" noProof="0" dirty="0" smtClean="0"/>
              <a:t>Пятый уровень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2666182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</p:sldLayoutIdLst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hf sldNum="0" hdr="0" dt="0"/>
  <p:txStyles>
    <p:titleStyle>
      <a:lvl1pPr algn="l" defTabSz="540881" rtl="0" eaLnBrk="1" latinLnBrk="0" hangingPunct="1">
        <a:lnSpc>
          <a:spcPct val="90000"/>
        </a:lnSpc>
        <a:spcBef>
          <a:spcPct val="0"/>
        </a:spcBef>
        <a:buNone/>
        <a:defRPr lang="en-US" sz="2800" b="0" kern="1200" cap="none" spc="-89" dirty="0" smtClean="0">
          <a:ln w="3175">
            <a:noFill/>
          </a:ln>
          <a:gradFill flip="none" rotWithShape="1">
            <a:gsLst>
              <a:gs pos="0">
                <a:srgbClr val="FFFFB9"/>
              </a:gs>
              <a:gs pos="36000">
                <a:srgbClr val="FFFF99"/>
              </a:gs>
              <a:gs pos="86000">
                <a:srgbClr val="F6AE1E"/>
              </a:gs>
            </a:gsLst>
            <a:lin ang="5400000" scaled="0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234767" indent="-234767" algn="l" defTabSz="540881" rtl="0" eaLnBrk="1" latinLnBrk="0" hangingPunct="1">
        <a:lnSpc>
          <a:spcPct val="90000"/>
        </a:lnSpc>
        <a:spcBef>
          <a:spcPct val="20000"/>
        </a:spcBef>
        <a:buFontTx/>
        <a:buBlip>
          <a:blip r:embed="rId17"/>
        </a:buBlip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540903" indent="-234767" algn="l" defTabSz="540881" rtl="0" eaLnBrk="1" latinLnBrk="0" hangingPunct="1">
        <a:lnSpc>
          <a:spcPct val="90000"/>
        </a:lnSpc>
        <a:spcBef>
          <a:spcPct val="20000"/>
        </a:spcBef>
        <a:buFontTx/>
        <a:buBlip>
          <a:blip r:embed="rId18"/>
        </a:buBlip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44681" indent="-203778" algn="l" defTabSz="540881" rtl="0" eaLnBrk="1" latinLnBrk="0" hangingPunct="1">
        <a:lnSpc>
          <a:spcPct val="90000"/>
        </a:lnSpc>
        <a:spcBef>
          <a:spcPct val="20000"/>
        </a:spcBef>
        <a:buFontTx/>
        <a:buBlip>
          <a:blip r:embed="rId18"/>
        </a:buBlip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949398" indent="-204716" algn="l" defTabSz="540881" rtl="0" eaLnBrk="1" latinLnBrk="0" hangingPunct="1">
        <a:lnSpc>
          <a:spcPct val="90000"/>
        </a:lnSpc>
        <a:spcBef>
          <a:spcPct val="20000"/>
        </a:spcBef>
        <a:buFontTx/>
        <a:buBlip>
          <a:blip r:embed="rId18"/>
        </a:buBlip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8480" indent="-199082" algn="l" defTabSz="540881" rtl="0" eaLnBrk="1" latinLnBrk="0" hangingPunct="1">
        <a:lnSpc>
          <a:spcPct val="90000"/>
        </a:lnSpc>
        <a:spcBef>
          <a:spcPct val="20000"/>
        </a:spcBef>
        <a:buFontTx/>
        <a:buBlip>
          <a:blip r:embed="rId18"/>
        </a:buBlip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487424" indent="-135220" algn="l" defTabSz="540881" rtl="0" eaLnBrk="1" latinLnBrk="0" hangingPunct="1">
        <a:spcBef>
          <a:spcPct val="20000"/>
        </a:spcBef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757865" indent="-135220" algn="l" defTabSz="540881" rtl="0" eaLnBrk="1" latinLnBrk="0" hangingPunct="1">
        <a:spcBef>
          <a:spcPct val="20000"/>
        </a:spcBef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028305" indent="-135220" algn="l" defTabSz="540881" rtl="0" eaLnBrk="1" latinLnBrk="0" hangingPunct="1">
        <a:spcBef>
          <a:spcPct val="20000"/>
        </a:spcBef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298747" indent="-135220" algn="l" defTabSz="540881" rtl="0" eaLnBrk="1" latinLnBrk="0" hangingPunct="1">
        <a:spcBef>
          <a:spcPct val="20000"/>
        </a:spcBef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40881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1pPr>
      <a:lvl2pPr marL="270441" algn="l" defTabSz="540881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2pPr>
      <a:lvl3pPr marL="540881" algn="l" defTabSz="540881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3pPr>
      <a:lvl4pPr marL="811322" algn="l" defTabSz="540881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4pPr>
      <a:lvl5pPr marL="1081763" algn="l" defTabSz="540881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5pPr>
      <a:lvl6pPr marL="1352204" algn="l" defTabSz="540881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6pPr>
      <a:lvl7pPr marL="1622645" algn="l" defTabSz="540881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7pPr>
      <a:lvl8pPr marL="1893084" algn="l" defTabSz="540881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8pPr>
      <a:lvl9pPr marL="2163525" algn="l" defTabSz="540881" rtl="0" eaLnBrk="1" latinLnBrk="0" hangingPunct="1">
        <a:defRPr sz="1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13" Type="http://schemas.openxmlformats.org/officeDocument/2006/relationships/image" Target="../media/image24.jpeg"/><Relationship Id="rId3" Type="http://schemas.openxmlformats.org/officeDocument/2006/relationships/notesSlide" Target="../notesSlides/notesSlide3.xml"/><Relationship Id="rId7" Type="http://schemas.openxmlformats.org/officeDocument/2006/relationships/oleObject" Target="../embeddings/oleObject5.bin"/><Relationship Id="rId12" Type="http://schemas.openxmlformats.org/officeDocument/2006/relationships/image" Target="../media/image23.jpeg"/><Relationship Id="rId2" Type="http://schemas.openxmlformats.org/officeDocument/2006/relationships/slideLayout" Target="../slideLayouts/slideLayout24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11" Type="http://schemas.openxmlformats.org/officeDocument/2006/relationships/image" Target="../media/image22.jpeg"/><Relationship Id="rId5" Type="http://schemas.openxmlformats.org/officeDocument/2006/relationships/oleObject" Target="../embeddings/oleObject3.bin"/><Relationship Id="rId15" Type="http://schemas.openxmlformats.org/officeDocument/2006/relationships/image" Target="../media/image26.jpeg"/><Relationship Id="rId10" Type="http://schemas.openxmlformats.org/officeDocument/2006/relationships/image" Target="../media/image21.jpeg"/><Relationship Id="rId4" Type="http://schemas.openxmlformats.org/officeDocument/2006/relationships/oleObject" Target="../embeddings/oleObject2.bin"/><Relationship Id="rId9" Type="http://schemas.openxmlformats.org/officeDocument/2006/relationships/image" Target="../media/image20.jpeg"/><Relationship Id="rId14" Type="http://schemas.openxmlformats.org/officeDocument/2006/relationships/image" Target="../media/image2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2773437"/>
            <a:ext cx="9906000" cy="2342711"/>
          </a:xfrm>
          <a:prstGeom prst="rect">
            <a:avLst/>
          </a:prstGeom>
        </p:spPr>
        <p:txBody>
          <a:bodyPr wrap="square" lIns="107210" tIns="53603" rIns="107210" bIns="53603">
            <a:spAutoFit/>
          </a:bodyPr>
          <a:lstStyle/>
          <a:p>
            <a:pPr algn="ctr">
              <a:lnSpc>
                <a:spcPct val="110000"/>
              </a:lnSpc>
            </a:pPr>
            <a:r>
              <a:rPr lang="ru-RU" sz="33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ПАСПОРТ</a:t>
            </a:r>
          </a:p>
          <a:p>
            <a:pPr algn="ctr">
              <a:lnSpc>
                <a:spcPct val="110000"/>
              </a:lnSpc>
            </a:pPr>
            <a:r>
              <a:rPr lang="ru-RU" sz="33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Единой дежурно-диспетчерской </a:t>
            </a:r>
            <a:r>
              <a:rPr lang="ru-RU" sz="3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службы</a:t>
            </a:r>
          </a:p>
          <a:p>
            <a:pPr algn="ctr">
              <a:lnSpc>
                <a:spcPct val="110000"/>
              </a:lnSpc>
            </a:pPr>
            <a:r>
              <a:rPr lang="ru-RU" sz="3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Большеберезниковского муниципального </a:t>
            </a:r>
          </a:p>
          <a:p>
            <a:pPr algn="ctr">
              <a:lnSpc>
                <a:spcPct val="110000"/>
              </a:lnSpc>
            </a:pPr>
            <a:r>
              <a:rPr lang="ru-RU" sz="3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района</a:t>
            </a:r>
            <a:endParaRPr lang="ru-RU" sz="33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81958" y="428604"/>
            <a:ext cx="1454635" cy="150019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5488" y="461963"/>
            <a:ext cx="1487487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302879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906000" cy="980728"/>
          </a:xfrm>
        </p:spPr>
        <p:txBody>
          <a:bodyPr>
            <a:noAutofit/>
          </a:bodyPr>
          <a:lstStyle/>
          <a:p>
            <a:pPr defTabSz="1241878">
              <a:spcBef>
                <a:spcPts val="0"/>
              </a:spcBef>
              <a:defRPr/>
            </a:pPr>
            <a:r>
              <a:rPr lang="ru-RU" sz="23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НОРМАТИВНАЯ ПРАВОВАЯ БАЗА </a:t>
            </a:r>
            <a: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ФУНКЦИОНИРОВАНИЯ</a:t>
            </a:r>
            <a:r>
              <a:rPr lang="ru-RU" sz="23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3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ЕДДС  БОЛЬШЕБЕРЕЗНИКОВСКОГО МУНИЦИПАЛЬНОГО РАЙОНА</a:t>
            </a:r>
            <a:endParaRPr lang="ru-RU" sz="23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66654" y="1071546"/>
            <a:ext cx="9517057" cy="576064"/>
          </a:xfrm>
          <a:prstGeom prst="roundRect">
            <a:avLst>
              <a:gd name="adj" fmla="val 0"/>
            </a:avLst>
          </a:prstGeom>
          <a:solidFill>
            <a:srgbClr val="CCEC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10" tIns="53603" rIns="107210" bIns="53603" rtlCol="0" anchor="ctr"/>
          <a:lstStyle/>
          <a:p>
            <a:pPr indent="424372" algn="just">
              <a:tabLst>
                <a:tab pos="424372" algn="l"/>
              </a:tabLst>
            </a:pPr>
            <a:r>
              <a:rPr lang="ru-RU" sz="1300" b="1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Постановление Администрации</a:t>
            </a:r>
            <a:r>
              <a:rPr lang="ru-RU" sz="13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 муниципального района от </a:t>
            </a:r>
            <a:r>
              <a:rPr lang="ru-RU" sz="13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27.12.2010 г. № 862 О создании «Центр по делам гражданской обороны, чрезвычайным ситуациям и вопросам Единой дежурно-диспетчерской службы Большеберезниковского района Республики Мордовия».</a:t>
            </a:r>
            <a:endParaRPr lang="ru-RU" sz="13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66654" y="1857364"/>
            <a:ext cx="9517057" cy="576064"/>
          </a:xfrm>
          <a:prstGeom prst="roundRect">
            <a:avLst>
              <a:gd name="adj" fmla="val 0"/>
            </a:avLst>
          </a:prstGeom>
          <a:solidFill>
            <a:srgbClr val="CCEC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10" tIns="53603" rIns="107210" bIns="53603" rtlCol="0" anchor="ctr"/>
          <a:lstStyle/>
          <a:p>
            <a:pPr indent="424372" algn="just">
              <a:tabLst>
                <a:tab pos="424372" algn="l"/>
              </a:tabLst>
            </a:pPr>
            <a:r>
              <a:rPr lang="ru-RU" sz="1300" b="1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Устав </a:t>
            </a:r>
            <a:r>
              <a:rPr lang="ru-RU" sz="1300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муниципального казенного </a:t>
            </a:r>
            <a:r>
              <a:rPr lang="ru-RU" sz="1300" i="1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учреждения </a:t>
            </a:r>
            <a:r>
              <a:rPr lang="ru-RU" sz="1300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«Центр </a:t>
            </a:r>
            <a:r>
              <a:rPr lang="ru-RU" sz="1300" i="1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по делам гражданской обороны </a:t>
            </a:r>
            <a:r>
              <a:rPr lang="ru-RU" sz="1300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300" i="1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чрезвычайным </a:t>
            </a:r>
            <a:r>
              <a:rPr lang="ru-RU" sz="1300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ситуациям и вопросам Единой дежурно-диспетчерской службы» (Утвержден постановлением Администрации Большеберезниковского муниципального района  </a:t>
            </a:r>
            <a:r>
              <a:rPr lang="ru-RU" sz="1300" i="1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от </a:t>
            </a:r>
            <a:r>
              <a:rPr lang="ru-RU" sz="1300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27.12.2010 № 862).</a:t>
            </a:r>
            <a:endParaRPr lang="ru-RU" sz="1300" i="1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66654" y="2571744"/>
            <a:ext cx="9517057" cy="353200"/>
          </a:xfrm>
          <a:prstGeom prst="roundRect">
            <a:avLst>
              <a:gd name="adj" fmla="val 0"/>
            </a:avLst>
          </a:prstGeom>
          <a:solidFill>
            <a:srgbClr val="CCEC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10" tIns="53603" rIns="107210" bIns="53603" rtlCol="0" anchor="ctr"/>
          <a:lstStyle/>
          <a:p>
            <a:pPr indent="461963" algn="just"/>
            <a:r>
              <a:rPr lang="ru-RU" sz="13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Положение</a:t>
            </a:r>
            <a:r>
              <a:rPr lang="ru-RU" sz="13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 единой дежурно-диспетчерской службе муниципального образования (протокол от 28.12. 2010 года №1).</a:t>
            </a:r>
            <a:endParaRPr lang="ru-RU" sz="13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00472" y="2996952"/>
            <a:ext cx="9517057" cy="503486"/>
          </a:xfrm>
          <a:prstGeom prst="roundRect">
            <a:avLst>
              <a:gd name="adj" fmla="val 0"/>
            </a:avLst>
          </a:prstGeom>
          <a:solidFill>
            <a:srgbClr val="CCEC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10" tIns="53603" rIns="107210" bIns="53603" rtlCol="0" anchor="ctr"/>
          <a:lstStyle/>
          <a:p>
            <a:pPr indent="461963" algn="just"/>
            <a:r>
              <a:rPr lang="ru-RU" sz="13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Постановление Главы </a:t>
            </a:r>
            <a:r>
              <a:rPr lang="ru-RU" sz="13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 района от 12.11.2007г. № 6 «О совершенствовании информационного обмена в рамках территориальной подсистемы РСЧС Большеберезниковского  района области».</a:t>
            </a:r>
            <a:endParaRPr lang="ru-RU" sz="13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594600" y="6492875"/>
            <a:ext cx="2311400" cy="365125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FFFF00"/>
                </a:solidFill>
              </a:rPr>
              <a:pPr/>
              <a:t>2</a:t>
            </a:fld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00472" y="3645024"/>
            <a:ext cx="9517057" cy="576064"/>
          </a:xfrm>
          <a:prstGeom prst="roundRect">
            <a:avLst>
              <a:gd name="adj" fmla="val 0"/>
            </a:avLst>
          </a:prstGeom>
          <a:solidFill>
            <a:srgbClr val="CCEC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10" tIns="53603" rIns="107210" bIns="53603" rtlCol="0" anchor="ctr"/>
          <a:lstStyle/>
          <a:p>
            <a:pPr indent="424372" algn="just">
              <a:tabLst>
                <a:tab pos="424372" algn="l"/>
              </a:tabLst>
            </a:pPr>
            <a:r>
              <a:rPr lang="ru-RU" sz="1300" b="1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Постановление Администрации</a:t>
            </a:r>
            <a:r>
              <a:rPr lang="ru-RU" sz="13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 муниципального района от </a:t>
            </a:r>
            <a:r>
              <a:rPr lang="ru-RU" sz="13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03.09.2013 г. № 579 О заключении соглашений по обмену информацией с организациями, входящими в перечень сил и средств районного звена РСЧС.</a:t>
            </a:r>
            <a:endParaRPr lang="ru-RU" sz="13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00472" y="4293096"/>
            <a:ext cx="9517057" cy="864096"/>
          </a:xfrm>
          <a:prstGeom prst="roundRect">
            <a:avLst>
              <a:gd name="adj" fmla="val 0"/>
            </a:avLst>
          </a:prstGeom>
          <a:solidFill>
            <a:srgbClr val="CCEC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10" tIns="53603" rIns="107210" bIns="53603" rtlCol="0" anchor="ctr"/>
          <a:lstStyle/>
          <a:p>
            <a:pPr indent="424372" algn="just">
              <a:tabLst>
                <a:tab pos="424372" algn="l"/>
              </a:tabLst>
            </a:pPr>
            <a:r>
              <a:rPr lang="ru-RU" sz="1300" b="1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Постановление Администрации</a:t>
            </a:r>
            <a:r>
              <a:rPr lang="ru-RU" sz="13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i="1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300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от </a:t>
            </a:r>
            <a:r>
              <a:rPr lang="ru-RU" sz="13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29.03.2017 г. № 151 О переименовании муниципального казенного учреждения «Центр по делам гражданской обороны, чрезвычайным ситуациям и вопросам Единой дежурно-диспетчерской службы </a:t>
            </a:r>
            <a:r>
              <a:rPr lang="ru-RU" sz="13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3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района» в муниципальное казенное учреждение «Единая дежурно-диспетчерская служба </a:t>
            </a:r>
            <a:r>
              <a:rPr lang="ru-RU" sz="13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3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района».</a:t>
            </a:r>
            <a:endParaRPr lang="ru-RU" sz="13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00472" y="5229200"/>
            <a:ext cx="9517057" cy="504056"/>
          </a:xfrm>
          <a:prstGeom prst="roundRect">
            <a:avLst>
              <a:gd name="adj" fmla="val 0"/>
            </a:avLst>
          </a:prstGeom>
          <a:solidFill>
            <a:srgbClr val="CCEC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10" tIns="53603" rIns="107210" bIns="53603" rtlCol="0" anchor="ctr"/>
          <a:lstStyle/>
          <a:p>
            <a:pPr indent="424372" algn="just">
              <a:tabLst>
                <a:tab pos="424372" algn="l"/>
              </a:tabLst>
            </a:pPr>
            <a:r>
              <a:rPr lang="ru-RU" sz="13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Положение</a:t>
            </a:r>
            <a:r>
              <a:rPr lang="ru-RU" sz="13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  Единой дежурно-диспетчерской службе </a:t>
            </a:r>
            <a:r>
              <a:rPr lang="ru-RU" sz="13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3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(утверждено </a:t>
            </a:r>
            <a:r>
              <a:rPr lang="ru-RU" sz="1300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Постановлением</a:t>
            </a:r>
            <a:r>
              <a:rPr lang="ru-RU" sz="1300" b="1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Администрации</a:t>
            </a:r>
            <a:r>
              <a:rPr lang="ru-RU" sz="13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i="1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300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от </a:t>
            </a:r>
            <a:r>
              <a:rPr lang="ru-RU" sz="13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27.09.2017 г. № 514 )</a:t>
            </a:r>
            <a:endParaRPr lang="ru-RU" sz="13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00472" y="5805264"/>
            <a:ext cx="9517057" cy="576064"/>
          </a:xfrm>
          <a:prstGeom prst="roundRect">
            <a:avLst>
              <a:gd name="adj" fmla="val 0"/>
            </a:avLst>
          </a:prstGeom>
          <a:solidFill>
            <a:srgbClr val="CCEC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10" tIns="53603" rIns="107210" bIns="53603" rtlCol="0" anchor="ctr"/>
          <a:lstStyle/>
          <a:p>
            <a:pPr indent="424372" algn="just">
              <a:tabLst>
                <a:tab pos="424372" algn="l"/>
              </a:tabLst>
            </a:pPr>
            <a:r>
              <a:rPr lang="ru-RU" sz="1300" b="1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Устав </a:t>
            </a:r>
            <a:r>
              <a:rPr lang="ru-RU" sz="1300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муниципального казенного учреждения</a:t>
            </a:r>
            <a:r>
              <a:rPr lang="ru-RU" sz="13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«Единая дежурно-диспетчерская служба </a:t>
            </a:r>
            <a:r>
              <a:rPr lang="ru-RU" sz="13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3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района»</a:t>
            </a:r>
            <a:r>
              <a:rPr lang="ru-RU" sz="1300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(изменения утверждены постановлением Администрации Большеберезниковского муниципального района республики Мордовия   </a:t>
            </a:r>
            <a:r>
              <a:rPr lang="ru-RU" sz="1300" i="1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от </a:t>
            </a:r>
            <a:r>
              <a:rPr lang="ru-RU" sz="1300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29.03.2017 № 151).</a:t>
            </a:r>
            <a:endParaRPr lang="ru-RU" sz="1300" i="1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1814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906000" cy="980728"/>
          </a:xfrm>
        </p:spPr>
        <p:txBody>
          <a:bodyPr>
            <a:noAutofit/>
          </a:bodyPr>
          <a:lstStyle/>
          <a:p>
            <a:pPr defTabSz="1241878">
              <a:spcBef>
                <a:spcPts val="0"/>
              </a:spcBef>
              <a:defRPr/>
            </a:pPr>
            <a: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РУКОВОДСТВО МУНИЦИПАЛЬНОГО ОБРАЗОВАНИЯ И ЕДДС </a:t>
            </a:r>
            <a:endParaRPr lang="ru-RU" sz="23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396153" y="2564913"/>
            <a:ext cx="8073344" cy="1152119"/>
          </a:xfrm>
          <a:prstGeom prst="rect">
            <a:avLst/>
          </a:prstGeom>
          <a:solidFill>
            <a:srgbClr val="CCEC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4194" tIns="62096" rIns="124194" bIns="62096" anchor="ctr"/>
          <a:lstStyle/>
          <a:p>
            <a:pPr algn="ctr" defTabSz="1241878">
              <a:defRPr/>
            </a:pP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Начальник отдела ГО и ЧС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председатель КЧС и ОПБ </a:t>
            </a:r>
            <a:r>
              <a:rPr lang="ru-RU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муниципального района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1241878">
              <a:defRPr/>
            </a:pPr>
            <a:r>
              <a:rPr lang="ru-RU" sz="1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ПЛАКИДИНА Татьяна Ивановна</a:t>
            </a:r>
          </a:p>
          <a:p>
            <a:pPr algn="ctr" defTabSz="1241878">
              <a:defRPr/>
            </a:pP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сл. тел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(8-834-36) 2-17-50, сот. тел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8-951-341-22-22.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396153" y="4005073"/>
            <a:ext cx="8073344" cy="1152119"/>
          </a:xfrm>
          <a:prstGeom prst="rect">
            <a:avLst/>
          </a:prstGeom>
          <a:solidFill>
            <a:srgbClr val="CCEC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4194" tIns="62096" rIns="124194" bIns="62096" anchor="ctr"/>
          <a:lstStyle/>
          <a:p>
            <a:pPr algn="ctr" defTabSz="1241878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Начальник МКУ </a:t>
            </a: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«Единая  дежурно-диспетчерская  служба </a:t>
            </a:r>
            <a:r>
              <a:rPr lang="ru-RU" sz="1800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Большеберезниковского</a:t>
            </a: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муниципального района»</a:t>
            </a:r>
          </a:p>
          <a:p>
            <a:pPr algn="ctr" defTabSz="1241878"/>
            <a:r>
              <a:rPr lang="ru-RU" sz="1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ЛЯМЗИНА Марина Александровна</a:t>
            </a:r>
          </a:p>
          <a:p>
            <a:pPr algn="ctr" defTabSz="1241878"/>
            <a:r>
              <a:rPr lang="ru-RU" sz="1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сл. тел: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(8-834-36) 2-17-50, сот. тел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8-919-788-25-01.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396153" y="1124753"/>
            <a:ext cx="8073344" cy="1152119"/>
          </a:xfrm>
          <a:prstGeom prst="rect">
            <a:avLst/>
          </a:prstGeom>
          <a:solidFill>
            <a:srgbClr val="CCEC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4194" tIns="62096" rIns="124194" bIns="62096" anchor="ctr"/>
          <a:lstStyle/>
          <a:p>
            <a:pPr algn="ctr" defTabSz="1241878">
              <a:defRPr/>
            </a:pP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Глава Администрации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 муниципального района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1241878">
              <a:defRPr/>
            </a:pP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ИГОНОВ Иван Иванович</a:t>
            </a:r>
            <a:endParaRPr lang="ru-RU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1241878">
              <a:defRPr/>
            </a:pP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сл. тел: (8-834-36) 2-31-00, сот. Тел.8-927-276-09-74.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594600" y="6492875"/>
            <a:ext cx="2311400" cy="365125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FFFF00"/>
                </a:solidFill>
              </a:rPr>
              <a:pPr/>
              <a:t>3</a:t>
            </a:fld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6145" name="Picture 1" descr="D:\ФОТО ГЛАВ СЕЛЬС.ПОСЕЛ\ФОТО КЧС 2013Г\фото Главы\DSCN08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2407" y="1142984"/>
            <a:ext cx="928694" cy="1143009"/>
          </a:xfrm>
          <a:prstGeom prst="rect">
            <a:avLst/>
          </a:prstGeom>
          <a:noFill/>
        </p:spPr>
      </p:pic>
      <p:pic>
        <p:nvPicPr>
          <p:cNvPr id="6148" name="Picture 4" descr="C:\Users\ЕДДС\Desktop\IMG_286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2406" y="2571743"/>
            <a:ext cx="928694" cy="1143009"/>
          </a:xfrm>
          <a:prstGeom prst="rect">
            <a:avLst/>
          </a:prstGeom>
          <a:noFill/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1001" y="4000502"/>
            <a:ext cx="1000100" cy="1156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2974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189" descr="паспорт_Большеберезниковски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2857496"/>
            <a:ext cx="7310453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906000" cy="980728"/>
          </a:xfrm>
        </p:spPr>
        <p:txBody>
          <a:bodyPr>
            <a:noAutofit/>
          </a:bodyPr>
          <a:lstStyle/>
          <a:p>
            <a:pPr defTabSz="1241878">
              <a:spcBef>
                <a:spcPts val="0"/>
              </a:spcBef>
              <a:defRPr/>
            </a:pPr>
            <a:r>
              <a:rPr lang="ru-RU" sz="23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КРАТКАЯ  </a:t>
            </a:r>
            <a: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ХАРАКТЕРИСТИКА БОЛЬШЕБЕРЕЗНИКОВСКОГО МУНИЦИПАЛЬНОГО РАЙОНА</a:t>
            </a:r>
            <a:endParaRPr lang="ru-RU" sz="23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48" name="Group 2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58149725"/>
              </p:ext>
            </p:extLst>
          </p:nvPr>
        </p:nvGraphicFramePr>
        <p:xfrm>
          <a:off x="55745" y="909781"/>
          <a:ext cx="9793796" cy="1955703"/>
        </p:xfrm>
        <a:graphic>
          <a:graphicData uri="http://schemas.openxmlformats.org/drawingml/2006/table">
            <a:tbl>
              <a:tblPr/>
              <a:tblGrid>
                <a:gridCol w="983180"/>
                <a:gridCol w="1073868"/>
                <a:gridCol w="994710"/>
                <a:gridCol w="1149211"/>
                <a:gridCol w="1455668"/>
                <a:gridCol w="842754"/>
                <a:gridCol w="1302440"/>
                <a:gridCol w="995982"/>
                <a:gridCol w="995983"/>
              </a:tblGrid>
              <a:tr h="130796"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5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Регион</a:t>
                      </a:r>
                    </a:p>
                  </a:txBody>
                  <a:tcPr marL="88000" marR="88000" marT="47249" marB="4724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  <a:alpha val="7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5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Территория (тыс.кв.км)</a:t>
                      </a:r>
                    </a:p>
                  </a:txBody>
                  <a:tcPr marL="88000" marR="88000" marT="47249" marB="4724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  <a:alpha val="7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Население (тыс.чел)</a:t>
                      </a:r>
                      <a:endParaRPr kumimoji="0" lang="ru-RU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000" marR="88000" marT="47249" marB="4724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  <a:alpha val="7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т.ч.сельское</a:t>
                      </a:r>
                    </a:p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(тыс.чел)</a:t>
                      </a:r>
                      <a:endParaRPr kumimoji="0" lang="ru-RU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000" marR="88000" marT="47249" marB="4724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  <a:alpha val="7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Муниципальные  образования (сельсоветы)</a:t>
                      </a:r>
                      <a:endParaRPr kumimoji="0" lang="ru-RU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000" marR="88000" marT="47249" marB="4724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  <a:alpha val="7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Города  (ПГТ)</a:t>
                      </a:r>
                      <a:endParaRPr kumimoji="0" lang="ru-RU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000" marR="88000" marT="47249" marB="4724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  <a:alpha val="7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Населенные пункты </a:t>
                      </a:r>
                    </a:p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(села, деревни)</a:t>
                      </a:r>
                    </a:p>
                  </a:txBody>
                  <a:tcPr marL="88000" marR="88000" marT="47249" marB="4724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  <a:alpha val="7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Плотность населения</a:t>
                      </a:r>
                    </a:p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 1 кв. км</a:t>
                      </a:r>
                      <a:endParaRPr kumimoji="0" lang="ru-RU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000" marR="88000" marT="47249" marB="4724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  <a:alpha val="7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Городское насел. %</a:t>
                      </a:r>
                      <a:endParaRPr kumimoji="0" lang="ru-RU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000" marR="88000" marT="47249" marB="4724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  <a:alpha val="73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Большеберезниковский  район</a:t>
                      </a:r>
                    </a:p>
                  </a:txBody>
                  <a:tcPr marL="88000" marR="88000" marT="47249" marB="4724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  <a:alpha val="7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0,957</a:t>
                      </a:r>
                    </a:p>
                  </a:txBody>
                  <a:tcPr marL="88000" marR="88000" marT="47249" marB="4724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  <a:alpha val="7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11504</a:t>
                      </a:r>
                      <a:endParaRPr kumimoji="0" lang="ru-RU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000" marR="88000" marT="47249" marB="4724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  <a:alpha val="7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11504</a:t>
                      </a:r>
                      <a:endParaRPr kumimoji="0" lang="ru-RU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000" marR="88000" marT="47249" marB="4724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  <a:alpha val="7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</a:p>
                  </a:txBody>
                  <a:tcPr marL="88000" marR="88000" marT="47249" marB="4724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  <a:alpha val="7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88000" marR="88000" marT="47249" marB="4724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  <a:alpha val="7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</a:t>
                      </a:r>
                    </a:p>
                  </a:txBody>
                  <a:tcPr marL="88000" marR="88000" marT="47249" marB="4724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  <a:alpha val="7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5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15,7</a:t>
                      </a:r>
                    </a:p>
                  </a:txBody>
                  <a:tcPr marL="88000" marR="88000" marT="47249" marB="4724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  <a:alpha val="7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5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88000" marR="88000" marT="47249" marB="4724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  <a:alpha val="73000"/>
                      </a:schemeClr>
                    </a:solidFill>
                  </a:tcPr>
                </a:tc>
              </a:tr>
              <a:tr h="168132">
                <a:tc gridSpan="9">
                  <a:txBody>
                    <a:bodyPr/>
                    <a:lstStyle/>
                    <a:p>
                      <a:pPr marL="0" marR="0" lvl="0" indent="355600" algn="just" defTabSz="1409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altLang="ru-RU" sz="10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Адрес администрации: </a:t>
                      </a:r>
                      <a:r>
                        <a:rPr kumimoji="0" lang="ru-RU" altLang="ru-RU" sz="105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431750, с. </a:t>
                      </a:r>
                      <a:r>
                        <a:rPr kumimoji="0" lang="ru-RU" altLang="ru-RU" sz="105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Б-Березники</a:t>
                      </a:r>
                      <a:r>
                        <a:rPr kumimoji="0" lang="ru-RU" altLang="ru-RU" sz="105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ул. Московская, 25.</a:t>
                      </a:r>
                      <a:endParaRPr kumimoji="0" lang="ru-RU" altLang="zh-CN" sz="105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357188" algn="just" defTabSz="107209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altLang="ru-RU" sz="10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Адрес электронной почты: </a:t>
                      </a:r>
                      <a:r>
                        <a:rPr kumimoji="0" lang="en-US" altLang="ru-RU" sz="105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admbber</a:t>
                      </a:r>
                      <a:r>
                        <a:rPr kumimoji="0" lang="ru-RU" altLang="ru-RU" sz="105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@</a:t>
                      </a:r>
                      <a:r>
                        <a:rPr kumimoji="0" lang="en-US" altLang="ru-RU" sz="105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rambler</a:t>
                      </a:r>
                      <a:r>
                        <a:rPr kumimoji="0" lang="ru-RU" altLang="ru-RU" sz="105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</a:t>
                      </a:r>
                      <a:r>
                        <a:rPr kumimoji="0" lang="en-US" altLang="ru-RU" sz="105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ru</a:t>
                      </a:r>
                      <a:r>
                        <a:rPr kumimoji="0" lang="ru-RU" altLang="ru-RU" sz="105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</a:p>
                    <a:p>
                      <a:pPr marL="0" marR="0" lvl="0" indent="357188" algn="just" defTabSz="107209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altLang="ru-RU" sz="10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Телефон: </a:t>
                      </a:r>
                      <a:r>
                        <a:rPr kumimoji="0" lang="ru-RU" altLang="ru-RU" sz="105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тел.: 8(834-36)2-30-79.</a:t>
                      </a:r>
                    </a:p>
                    <a:p>
                      <a:pPr marL="0" marR="0" lvl="0" indent="357188" algn="just" defTabSz="107209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altLang="ru-RU" sz="10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Факс: </a:t>
                      </a:r>
                      <a:r>
                        <a:rPr kumimoji="0" lang="ru-RU" altLang="ru-RU" sz="105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(4712) 2-30-79.</a:t>
                      </a:r>
                      <a:endParaRPr kumimoji="0" lang="ru-RU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000" marR="88000" marT="47249" marB="4724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  <a:alpha val="73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000" marR="88000" marT="47249" marB="4724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  <a:alpha val="73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000" marR="88000" marT="47249" marB="4724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  <a:alpha val="73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000" marR="88000" marT="47249" marB="4724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  <a:alpha val="73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000" marR="88000" marT="47249" marB="4724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  <a:alpha val="73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000" marR="88000" marT="47249" marB="4724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  <a:alpha val="73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000" marR="88000" marT="47249" marB="4724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  <a:alpha val="73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000" marR="88000" marT="47249" marB="4724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  <a:alpha val="73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1008063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8000" marR="88000" marT="47249" marB="4724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60000"/>
                        <a:lumOff val="40000"/>
                        <a:alpha val="73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6" name="Группа 5"/>
          <p:cNvGrpSpPr/>
          <p:nvPr/>
        </p:nvGrpSpPr>
        <p:grpSpPr>
          <a:xfrm>
            <a:off x="3881428" y="2928934"/>
            <a:ext cx="893254" cy="1937982"/>
            <a:chOff x="3364875" y="2090212"/>
            <a:chExt cx="1125474" cy="2786600"/>
          </a:xfrm>
        </p:grpSpPr>
        <p:sp>
          <p:nvSpPr>
            <p:cNvPr id="153" name="Text Box 501"/>
            <p:cNvSpPr txBox="1">
              <a:spLocks noChangeArrowheads="1"/>
            </p:cNvSpPr>
            <p:nvPr/>
          </p:nvSpPr>
          <p:spPr bwMode="auto">
            <a:xfrm>
              <a:off x="3666394" y="2090212"/>
              <a:ext cx="823955" cy="227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5146" tIns="32573" rIns="65146" bIns="32573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ru-RU" sz="600" b="1" dirty="0">
                <a:latin typeface="Arial Unicode MS" pitchFamily="34" charset="-128"/>
              </a:endParaRPr>
            </a:p>
          </p:txBody>
        </p:sp>
        <p:grpSp>
          <p:nvGrpSpPr>
            <p:cNvPr id="154" name="Group 503"/>
            <p:cNvGrpSpPr>
              <a:grpSpLocks/>
            </p:cNvGrpSpPr>
            <p:nvPr/>
          </p:nvGrpSpPr>
          <p:grpSpPr bwMode="auto">
            <a:xfrm>
              <a:off x="3365508" y="4041784"/>
              <a:ext cx="668338" cy="835028"/>
              <a:chOff x="5082" y="1305"/>
              <a:chExt cx="421" cy="526"/>
            </a:xfrm>
          </p:grpSpPr>
          <p:sp>
            <p:nvSpPr>
              <p:cNvPr id="155" name="Rectangle 504"/>
              <p:cNvSpPr>
                <a:spLocks noChangeArrowheads="1"/>
              </p:cNvSpPr>
              <p:nvPr/>
            </p:nvSpPr>
            <p:spPr bwMode="auto">
              <a:xfrm flipV="1">
                <a:off x="5082" y="1305"/>
                <a:ext cx="421" cy="324"/>
              </a:xfrm>
              <a:prstGeom prst="rect">
                <a:avLst/>
              </a:prstGeom>
              <a:solidFill>
                <a:srgbClr val="FF0000"/>
              </a:solidFill>
              <a:ln w="19050">
                <a:solidFill>
                  <a:srgbClr val="FF0000"/>
                </a:solidFill>
                <a:miter lim="800000"/>
                <a:headEnd/>
                <a:tailEnd/>
              </a:ln>
            </p:spPr>
            <p:txBody>
              <a:bodyPr wrap="none" lIns="65162" tIns="32581" rIns="65162" bIns="32581" anchor="ctr"/>
              <a:lstStyle/>
              <a:p>
                <a:pPr algn="ctr" defTabSz="652463"/>
                <a:endParaRPr lang="ru-RU" sz="900" b="1">
                  <a:latin typeface="Arial Unicode MS" pitchFamily="34" charset="-128"/>
                </a:endParaRPr>
              </a:p>
            </p:txBody>
          </p:sp>
          <p:sp>
            <p:nvSpPr>
              <p:cNvPr id="156" name="Line 505"/>
              <p:cNvSpPr>
                <a:spLocks noChangeShapeType="1"/>
              </p:cNvSpPr>
              <p:nvPr/>
            </p:nvSpPr>
            <p:spPr bwMode="auto">
              <a:xfrm>
                <a:off x="5082" y="1629"/>
                <a:ext cx="0" cy="202"/>
              </a:xfrm>
              <a:prstGeom prst="line">
                <a:avLst/>
              </a:prstGeom>
              <a:noFill/>
              <a:ln w="19050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57" name="WordArt 506"/>
            <p:cNvSpPr>
              <a:spLocks noChangeArrowheads="1" noChangeShapeType="1" noTextEdit="1"/>
            </p:cNvSpPr>
            <p:nvPr/>
          </p:nvSpPr>
          <p:spPr bwMode="auto">
            <a:xfrm>
              <a:off x="3364875" y="4144608"/>
              <a:ext cx="582433" cy="271463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kern="10" dirty="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latin typeface="Times New Roman" pitchFamily="18" charset="0"/>
                  <a:cs typeface="Times New Roman" pitchFamily="18" charset="0"/>
                </a:rPr>
                <a:t>КЧС и </a:t>
              </a:r>
              <a:r>
                <a:rPr lang="ru-RU" kern="10" dirty="0" smtClean="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latin typeface="Times New Roman" pitchFamily="18" charset="0"/>
                  <a:cs typeface="Times New Roman" pitchFamily="18" charset="0"/>
                </a:rPr>
                <a:t>ОПБ</a:t>
              </a:r>
              <a:endParaRPr lang="ru-RU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69" name="Text Box 1050"/>
          <p:cNvSpPr txBox="1">
            <a:spLocks noChangeArrowheads="1"/>
          </p:cNvSpPr>
          <p:nvPr/>
        </p:nvSpPr>
        <p:spPr bwMode="auto">
          <a:xfrm>
            <a:off x="7346197" y="3340100"/>
            <a:ext cx="2503347" cy="3394865"/>
          </a:xfrm>
          <a:prstGeom prst="rect">
            <a:avLst/>
          </a:prstGeom>
          <a:solidFill>
            <a:srgbClr val="CCEC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10" tIns="53603" rIns="107210" bIns="53603" rtlCol="0" anchor="ctr"/>
          <a:lstStyle>
            <a:defPPr>
              <a:defRPr lang="ru-RU"/>
            </a:defPPr>
            <a:lvl1pPr algn="ctr" defTabSz="1211324">
              <a:defRPr sz="1900" b="1" i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>
              <a:spcAft>
                <a:spcPts val="100"/>
              </a:spcAft>
            </a:pPr>
            <a:r>
              <a:rPr lang="ru-RU" sz="1000" dirty="0" smtClean="0"/>
              <a:t>Социально значимые объекты/в том числе с круглосуточным пребыванием людей: </a:t>
            </a:r>
            <a:endParaRPr lang="ru-RU" sz="1000" dirty="0"/>
          </a:p>
          <a:p>
            <a:pPr algn="l">
              <a:spcAft>
                <a:spcPts val="100"/>
              </a:spcAft>
            </a:pPr>
            <a:r>
              <a:rPr lang="ru-RU" sz="1000" b="0" dirty="0"/>
              <a:t> общеобразовательные школы – </a:t>
            </a:r>
            <a:r>
              <a:rPr lang="ru-RU" sz="1000" dirty="0" smtClean="0"/>
              <a:t>8</a:t>
            </a:r>
            <a:r>
              <a:rPr lang="ru-RU" sz="1000" b="0" dirty="0" smtClean="0"/>
              <a:t>;</a:t>
            </a:r>
            <a:endParaRPr lang="ru-RU" sz="1000" b="0" dirty="0"/>
          </a:p>
          <a:p>
            <a:pPr algn="l">
              <a:spcAft>
                <a:spcPts val="100"/>
              </a:spcAft>
            </a:pPr>
            <a:r>
              <a:rPr lang="ru-RU" sz="1000" b="0" dirty="0"/>
              <a:t> детские сады – </a:t>
            </a:r>
            <a:r>
              <a:rPr lang="ru-RU" sz="1000" b="0" dirty="0" smtClean="0"/>
              <a:t>3;</a:t>
            </a:r>
            <a:endParaRPr lang="ru-RU" sz="1000" b="0" dirty="0"/>
          </a:p>
          <a:p>
            <a:pPr algn="l">
              <a:spcAft>
                <a:spcPts val="100"/>
              </a:spcAft>
            </a:pPr>
            <a:r>
              <a:rPr lang="ru-RU" sz="1000" b="0" dirty="0"/>
              <a:t> учреждения здравоохранения – </a:t>
            </a:r>
            <a:r>
              <a:rPr lang="ru-RU" sz="1000" b="0" dirty="0" smtClean="0"/>
              <a:t>5,</a:t>
            </a:r>
            <a:endParaRPr lang="ru-RU" sz="1000" b="0" dirty="0"/>
          </a:p>
          <a:p>
            <a:pPr algn="l">
              <a:spcAft>
                <a:spcPts val="100"/>
              </a:spcAft>
            </a:pPr>
            <a:r>
              <a:rPr lang="ru-RU" sz="1000" b="0" dirty="0" smtClean="0"/>
              <a:t>из них:</a:t>
            </a:r>
          </a:p>
          <a:p>
            <a:pPr algn="l">
              <a:spcAft>
                <a:spcPts val="100"/>
              </a:spcAft>
            </a:pPr>
            <a:r>
              <a:rPr lang="ru-RU" sz="1000" b="0" dirty="0" smtClean="0"/>
              <a:t>муниципальных – </a:t>
            </a:r>
            <a:r>
              <a:rPr lang="ru-RU" sz="1000" dirty="0" smtClean="0"/>
              <a:t>1</a:t>
            </a:r>
            <a:r>
              <a:rPr lang="ru-RU" sz="1000" b="0" dirty="0" smtClean="0"/>
              <a:t> (Поликлиника );</a:t>
            </a:r>
          </a:p>
          <a:p>
            <a:pPr algn="l">
              <a:spcAft>
                <a:spcPts val="100"/>
              </a:spcAft>
            </a:pPr>
            <a:r>
              <a:rPr lang="ru-RU" sz="1000" b="0" dirty="0" smtClean="0"/>
              <a:t>прочих – 4 (Дом ребенка, Детский туберкулезный санаторий, Дом-интернат для престарелых и инвалидов, психоневрологический дом-интернат;</a:t>
            </a:r>
          </a:p>
          <a:p>
            <a:pPr algn="l">
              <a:spcAft>
                <a:spcPts val="100"/>
              </a:spcAft>
            </a:pPr>
            <a:r>
              <a:rPr lang="ru-RU" sz="1000" b="0" dirty="0" smtClean="0"/>
              <a:t>- объекты религиозного культа (храмы, монастыри) – 5 (православные христианские)</a:t>
            </a:r>
            <a:endParaRPr lang="ru-RU" sz="1000" b="0" dirty="0"/>
          </a:p>
        </p:txBody>
      </p:sp>
      <p:sp>
        <p:nvSpPr>
          <p:cNvPr id="170" name="Text Box 1051"/>
          <p:cNvSpPr txBox="1">
            <a:spLocks noChangeArrowheads="1"/>
          </p:cNvSpPr>
          <p:nvPr/>
        </p:nvSpPr>
        <p:spPr bwMode="auto">
          <a:xfrm>
            <a:off x="7356430" y="2586266"/>
            <a:ext cx="2482879" cy="698718"/>
          </a:xfrm>
          <a:prstGeom prst="rect">
            <a:avLst/>
          </a:prstGeom>
          <a:solidFill>
            <a:srgbClr val="CCEC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10" tIns="53603" rIns="107210" bIns="53603" rtlCol="0" anchor="ctr"/>
          <a:lstStyle>
            <a:defPPr>
              <a:defRPr lang="ru-RU"/>
            </a:defPPr>
            <a:lvl1pPr defTabSz="1211324">
              <a:spcAft>
                <a:spcPts val="100"/>
              </a:spcAft>
              <a:defRPr sz="1000" b="0" i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 b="1" dirty="0"/>
              <a:t>Потенциально опасные </a:t>
            </a:r>
            <a:r>
              <a:rPr lang="ru-RU" b="1" dirty="0" smtClean="0"/>
              <a:t>объекты: </a:t>
            </a:r>
            <a:r>
              <a:rPr lang="ru-RU" dirty="0" smtClean="0"/>
              <a:t>химически опасных </a:t>
            </a:r>
            <a:r>
              <a:rPr lang="ru-RU" dirty="0"/>
              <a:t>– </a:t>
            </a:r>
            <a:r>
              <a:rPr lang="ru-RU" dirty="0" smtClean="0"/>
              <a:t>0;</a:t>
            </a:r>
            <a:endParaRPr lang="ru-RU" dirty="0"/>
          </a:p>
          <a:p>
            <a:r>
              <a:rPr lang="ru-RU" dirty="0" smtClean="0"/>
              <a:t>взрывопожароопасных </a:t>
            </a:r>
            <a:r>
              <a:rPr lang="ru-RU" dirty="0"/>
              <a:t>– </a:t>
            </a:r>
            <a:r>
              <a:rPr lang="ru-RU" dirty="0" smtClean="0"/>
              <a:t>0</a:t>
            </a:r>
            <a:endParaRPr lang="ru-RU" dirty="0"/>
          </a:p>
        </p:txBody>
      </p:sp>
      <p:sp>
        <p:nvSpPr>
          <p:cNvPr id="171" name="Text Box 1051"/>
          <p:cNvSpPr txBox="1">
            <a:spLocks noChangeArrowheads="1"/>
          </p:cNvSpPr>
          <p:nvPr/>
        </p:nvSpPr>
        <p:spPr bwMode="auto">
          <a:xfrm>
            <a:off x="55746" y="6000768"/>
            <a:ext cx="7257310" cy="734196"/>
          </a:xfrm>
          <a:prstGeom prst="rect">
            <a:avLst/>
          </a:prstGeom>
          <a:solidFill>
            <a:srgbClr val="CCEC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10" tIns="53603" rIns="107210" bIns="53603" rtlCol="0" anchor="ctr"/>
          <a:lstStyle>
            <a:defPPr>
              <a:defRPr lang="ru-RU"/>
            </a:defPPr>
            <a:lvl1pPr defTabSz="1211324">
              <a:spcAft>
                <a:spcPts val="100"/>
              </a:spcAft>
              <a:defRPr sz="1000" b="0" i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lvl="0" indent="254000" algn="just" defTabSz="1006475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ru-RU" i="0" dirty="0" smtClean="0">
                <a:solidFill>
                  <a:schemeClr val="tx1"/>
                </a:solidFill>
              </a:rPr>
              <a:t>Большеберезниковский район входит в состав республики Мордовия. Он граничит с Ульяновской областью (на юго-востоке) и с районами республики Мордовия: на северо-востоке – с </a:t>
            </a:r>
            <a:r>
              <a:rPr lang="ru-RU" i="0" dirty="0" err="1" smtClean="0">
                <a:solidFill>
                  <a:schemeClr val="tx1"/>
                </a:solidFill>
              </a:rPr>
              <a:t>Дубёнским,на</a:t>
            </a:r>
            <a:r>
              <a:rPr lang="ru-RU" i="0" dirty="0" smtClean="0">
                <a:solidFill>
                  <a:schemeClr val="tx1"/>
                </a:solidFill>
              </a:rPr>
              <a:t> северо-западе с </a:t>
            </a:r>
            <a:r>
              <a:rPr lang="ru-RU" i="0" dirty="0" err="1" smtClean="0">
                <a:solidFill>
                  <a:schemeClr val="tx1"/>
                </a:solidFill>
              </a:rPr>
              <a:t>Чамзинским,на</a:t>
            </a:r>
            <a:r>
              <a:rPr lang="ru-RU" i="0" dirty="0" smtClean="0">
                <a:solidFill>
                  <a:schemeClr val="tx1"/>
                </a:solidFill>
              </a:rPr>
              <a:t> западе с </a:t>
            </a:r>
            <a:r>
              <a:rPr lang="ru-RU" i="0" dirty="0" err="1" smtClean="0">
                <a:solidFill>
                  <a:schemeClr val="tx1"/>
                </a:solidFill>
              </a:rPr>
              <a:t>Лямбирским,на</a:t>
            </a:r>
            <a:r>
              <a:rPr lang="ru-RU" i="0" dirty="0" smtClean="0">
                <a:solidFill>
                  <a:schemeClr val="tx1"/>
                </a:solidFill>
              </a:rPr>
              <a:t> юге-с </a:t>
            </a:r>
            <a:r>
              <a:rPr lang="ru-RU" i="0" dirty="0" err="1" smtClean="0">
                <a:solidFill>
                  <a:schemeClr val="tx1"/>
                </a:solidFill>
              </a:rPr>
              <a:t>Кочкуровским</a:t>
            </a:r>
            <a:r>
              <a:rPr lang="ru-RU" i="0" dirty="0" smtClean="0">
                <a:solidFill>
                  <a:schemeClr val="tx1"/>
                </a:solidFill>
              </a:rPr>
              <a:t>. Протяженность с запада на восток-50 км. с севера на юг – 38 км.</a:t>
            </a:r>
          </a:p>
        </p:txBody>
      </p:sp>
      <p:sp>
        <p:nvSpPr>
          <p:cNvPr id="20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594600" y="6492875"/>
            <a:ext cx="2311400" cy="365125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FFFF00"/>
                </a:solidFill>
              </a:rPr>
              <a:pPr/>
              <a:t>4</a:t>
            </a:fld>
            <a:endParaRPr lang="ru-RU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6478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420329605"/>
              </p:ext>
            </p:extLst>
          </p:nvPr>
        </p:nvGraphicFramePr>
        <p:xfrm>
          <a:off x="3381364" y="-928718"/>
          <a:ext cx="8402650" cy="7547870"/>
        </p:xfrm>
        <a:graphic>
          <a:graphicData uri="http://schemas.openxmlformats.org/presentationml/2006/ole">
            <p:oleObj spid="_x0000_s72741" name="Visio" r:id="rId3" imgW="14446965" imgH="12581604" progId="">
              <p:embed/>
            </p:oleObj>
          </a:graphicData>
        </a:graphic>
      </p:graphicFrame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906000" cy="980728"/>
          </a:xfrm>
        </p:spPr>
        <p:txBody>
          <a:bodyPr>
            <a:noAutofit/>
          </a:bodyPr>
          <a:lstStyle/>
          <a:p>
            <a:pPr defTabSz="1241878">
              <a:spcBef>
                <a:spcPts val="0"/>
              </a:spcBef>
              <a:defRPr/>
            </a:pPr>
            <a: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РАЗМЕЩЕНИЕ ЕДДС БОЛЬШЕБЕРЕЗНИКОВСКОГО РАЙОНА</a:t>
            </a:r>
            <a:endParaRPr lang="ru-RU" sz="23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215475" y="4042345"/>
            <a:ext cx="4305477" cy="2493243"/>
          </a:xfrm>
          <a:prstGeom prst="roundRect">
            <a:avLst>
              <a:gd name="adj" fmla="val 0"/>
            </a:avLst>
          </a:prstGeom>
          <a:solidFill>
            <a:srgbClr val="CCEC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10" tIns="53603" rIns="107210" bIns="53603" rtlCol="0" anchor="ctr"/>
          <a:lstStyle/>
          <a:p>
            <a:pPr algn="ctr" defTabSz="1211324"/>
            <a:r>
              <a:rPr lang="ru-RU" sz="19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ЕДДС </a:t>
            </a:r>
            <a:r>
              <a:rPr lang="ru-RU" sz="19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 муниципального района размещена </a:t>
            </a:r>
            <a:r>
              <a:rPr lang="ru-RU" sz="19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здании</a:t>
            </a:r>
          </a:p>
          <a:p>
            <a:pPr algn="ctr" defTabSz="1211324"/>
            <a:r>
              <a:rPr lang="ru-RU" sz="19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«Многофункционального центра»</a:t>
            </a:r>
          </a:p>
          <a:p>
            <a:pPr algn="ctr" defTabSz="1211324"/>
            <a:endParaRPr lang="ru-RU" sz="19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1211324"/>
            <a:r>
              <a:rPr lang="ru-RU" sz="19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Площадь рабочей комнаты– </a:t>
            </a:r>
            <a:r>
              <a:rPr lang="ru-RU" sz="1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15,67 кв. м.</a:t>
            </a:r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4667248" y="1071546"/>
            <a:ext cx="5006581" cy="1428760"/>
          </a:xfrm>
          <a:prstGeom prst="roundRect">
            <a:avLst>
              <a:gd name="adj" fmla="val 0"/>
            </a:avLst>
          </a:prstGeom>
          <a:solidFill>
            <a:srgbClr val="CCEC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10" tIns="53603" rIns="107210" bIns="53603" rtlCol="0" anchor="ctr"/>
          <a:lstStyle/>
          <a:p>
            <a:pPr algn="ctr" defTabSz="1211324">
              <a:defRPr/>
            </a:pPr>
            <a:r>
              <a:rPr lang="ru-RU" sz="1900" b="1" i="1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Адрес: </a:t>
            </a:r>
          </a:p>
          <a:p>
            <a:pPr algn="ctr" defTabSz="1211324">
              <a:defRPr/>
            </a:pPr>
            <a:r>
              <a:rPr lang="ru-RU" sz="1900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Российская Федерация, </a:t>
            </a:r>
            <a:r>
              <a:rPr lang="ru-RU" sz="1900" kern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431750, Республика Мордовия, Большеберезниковский район, с. Большие Березники, ул</a:t>
            </a:r>
            <a:r>
              <a:rPr lang="ru-RU" sz="1900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900" kern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Ульяновская, д.19</a:t>
            </a:r>
          </a:p>
          <a:p>
            <a:pPr algn="ctr" defTabSz="1211324">
              <a:defRPr/>
            </a:pPr>
            <a:r>
              <a:rPr lang="ru-RU" sz="1900" kern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тел.8 (834-36) 2-19-99, </a:t>
            </a:r>
            <a:r>
              <a:rPr lang="ru-RU" sz="1900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факс </a:t>
            </a:r>
            <a:r>
              <a:rPr lang="ru-RU" sz="1900" kern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8(834-36) 2-18-55</a:t>
            </a:r>
            <a:endParaRPr lang="ru-RU" sz="1900" kern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594600" y="6492875"/>
            <a:ext cx="2311400" cy="365125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FFFF00"/>
                </a:solidFill>
              </a:rPr>
              <a:pPr/>
              <a:t>5</a:t>
            </a:fld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2" name="Picture 24" descr="E:\DSC024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8092" y="785794"/>
            <a:ext cx="4214842" cy="30003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783702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906000" cy="980728"/>
          </a:xfrm>
        </p:spPr>
        <p:txBody>
          <a:bodyPr>
            <a:noAutofit/>
          </a:bodyPr>
          <a:lstStyle/>
          <a:p>
            <a:pPr defTabSz="1241878">
              <a:spcBef>
                <a:spcPts val="0"/>
              </a:spcBef>
              <a:defRPr/>
            </a:pPr>
            <a:r>
              <a:rPr lang="ru-RU" sz="23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ОРГАНИЗАЦИОННО-ШТАТНАЯ СТРУКТУРА</a:t>
            </a:r>
            <a:br>
              <a:rPr lang="ru-RU" sz="23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3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ЕДДС </a:t>
            </a:r>
            <a: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 МУНИЦИПАЛЬНОГО РАЙОНА</a:t>
            </a:r>
            <a:endParaRPr lang="ru-RU" sz="23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9" name="Text Box 3"/>
          <p:cNvSpPr txBox="1">
            <a:spLocks noChangeArrowheads="1"/>
          </p:cNvSpPr>
          <p:nvPr/>
        </p:nvSpPr>
        <p:spPr bwMode="auto">
          <a:xfrm>
            <a:off x="2881298" y="1857364"/>
            <a:ext cx="3377153" cy="609674"/>
          </a:xfrm>
          <a:prstGeom prst="rect">
            <a:avLst/>
          </a:prstGeom>
          <a:solidFill>
            <a:srgbClr val="993366"/>
          </a:solidFill>
          <a:ln w="9398">
            <a:solidFill>
              <a:srgbClr val="000000"/>
            </a:solidFill>
            <a:miter lim="800000"/>
            <a:headEnd/>
            <a:tailEnd/>
          </a:ln>
        </p:spPr>
        <p:txBody>
          <a:bodyPr lIns="122430" tIns="63436" rIns="122430" bIns="63436" anchor="ctr"/>
          <a:lstStyle>
            <a:lvl1pPr defTabSz="407988">
              <a:tabLst>
                <a:tab pos="0" algn="l"/>
                <a:tab pos="406400" algn="l"/>
                <a:tab pos="814388" algn="l"/>
                <a:tab pos="1220788" algn="l"/>
                <a:tab pos="1628775" algn="l"/>
                <a:tab pos="2036763" algn="l"/>
                <a:tab pos="2443163" algn="l"/>
                <a:tab pos="2851150" algn="l"/>
                <a:tab pos="3259138" algn="l"/>
                <a:tab pos="3665538" algn="l"/>
                <a:tab pos="4073525" algn="l"/>
                <a:tab pos="4481513" algn="l"/>
                <a:tab pos="4889500" algn="l"/>
                <a:tab pos="5295900" algn="l"/>
                <a:tab pos="5703888" algn="l"/>
                <a:tab pos="6111875" algn="l"/>
                <a:tab pos="6518275" algn="l"/>
                <a:tab pos="6926263" algn="l"/>
                <a:tab pos="7334250" algn="l"/>
                <a:tab pos="7742238" algn="l"/>
                <a:tab pos="8148638" algn="l"/>
              </a:tabLst>
              <a:defRPr sz="21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407988">
              <a:tabLst>
                <a:tab pos="0" algn="l"/>
                <a:tab pos="406400" algn="l"/>
                <a:tab pos="814388" algn="l"/>
                <a:tab pos="1220788" algn="l"/>
                <a:tab pos="1628775" algn="l"/>
                <a:tab pos="2036763" algn="l"/>
                <a:tab pos="2443163" algn="l"/>
                <a:tab pos="2851150" algn="l"/>
                <a:tab pos="3259138" algn="l"/>
                <a:tab pos="3665538" algn="l"/>
                <a:tab pos="4073525" algn="l"/>
                <a:tab pos="4481513" algn="l"/>
                <a:tab pos="4889500" algn="l"/>
                <a:tab pos="5295900" algn="l"/>
                <a:tab pos="5703888" algn="l"/>
                <a:tab pos="6111875" algn="l"/>
                <a:tab pos="6518275" algn="l"/>
                <a:tab pos="6926263" algn="l"/>
                <a:tab pos="7334250" algn="l"/>
                <a:tab pos="7742238" algn="l"/>
                <a:tab pos="8148638" algn="l"/>
              </a:tabLst>
              <a:defRPr sz="21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407988">
              <a:tabLst>
                <a:tab pos="0" algn="l"/>
                <a:tab pos="406400" algn="l"/>
                <a:tab pos="814388" algn="l"/>
                <a:tab pos="1220788" algn="l"/>
                <a:tab pos="1628775" algn="l"/>
                <a:tab pos="2036763" algn="l"/>
                <a:tab pos="2443163" algn="l"/>
                <a:tab pos="2851150" algn="l"/>
                <a:tab pos="3259138" algn="l"/>
                <a:tab pos="3665538" algn="l"/>
                <a:tab pos="4073525" algn="l"/>
                <a:tab pos="4481513" algn="l"/>
                <a:tab pos="4889500" algn="l"/>
                <a:tab pos="5295900" algn="l"/>
                <a:tab pos="5703888" algn="l"/>
                <a:tab pos="6111875" algn="l"/>
                <a:tab pos="6518275" algn="l"/>
                <a:tab pos="6926263" algn="l"/>
                <a:tab pos="7334250" algn="l"/>
                <a:tab pos="7742238" algn="l"/>
                <a:tab pos="8148638" algn="l"/>
              </a:tabLst>
              <a:defRPr sz="21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407988">
              <a:tabLst>
                <a:tab pos="0" algn="l"/>
                <a:tab pos="406400" algn="l"/>
                <a:tab pos="814388" algn="l"/>
                <a:tab pos="1220788" algn="l"/>
                <a:tab pos="1628775" algn="l"/>
                <a:tab pos="2036763" algn="l"/>
                <a:tab pos="2443163" algn="l"/>
                <a:tab pos="2851150" algn="l"/>
                <a:tab pos="3259138" algn="l"/>
                <a:tab pos="3665538" algn="l"/>
                <a:tab pos="4073525" algn="l"/>
                <a:tab pos="4481513" algn="l"/>
                <a:tab pos="4889500" algn="l"/>
                <a:tab pos="5295900" algn="l"/>
                <a:tab pos="5703888" algn="l"/>
                <a:tab pos="6111875" algn="l"/>
                <a:tab pos="6518275" algn="l"/>
                <a:tab pos="6926263" algn="l"/>
                <a:tab pos="7334250" algn="l"/>
                <a:tab pos="7742238" algn="l"/>
                <a:tab pos="8148638" algn="l"/>
              </a:tabLst>
              <a:defRPr sz="21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407988">
              <a:tabLst>
                <a:tab pos="0" algn="l"/>
                <a:tab pos="406400" algn="l"/>
                <a:tab pos="814388" algn="l"/>
                <a:tab pos="1220788" algn="l"/>
                <a:tab pos="1628775" algn="l"/>
                <a:tab pos="2036763" algn="l"/>
                <a:tab pos="2443163" algn="l"/>
                <a:tab pos="2851150" algn="l"/>
                <a:tab pos="3259138" algn="l"/>
                <a:tab pos="3665538" algn="l"/>
                <a:tab pos="4073525" algn="l"/>
                <a:tab pos="4481513" algn="l"/>
                <a:tab pos="4889500" algn="l"/>
                <a:tab pos="5295900" algn="l"/>
                <a:tab pos="5703888" algn="l"/>
                <a:tab pos="6111875" algn="l"/>
                <a:tab pos="6518275" algn="l"/>
                <a:tab pos="6926263" algn="l"/>
                <a:tab pos="7334250" algn="l"/>
                <a:tab pos="7742238" algn="l"/>
                <a:tab pos="8148638" algn="l"/>
              </a:tabLst>
              <a:defRPr sz="21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07988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06400" algn="l"/>
                <a:tab pos="814388" algn="l"/>
                <a:tab pos="1220788" algn="l"/>
                <a:tab pos="1628775" algn="l"/>
                <a:tab pos="2036763" algn="l"/>
                <a:tab pos="2443163" algn="l"/>
                <a:tab pos="2851150" algn="l"/>
                <a:tab pos="3259138" algn="l"/>
                <a:tab pos="3665538" algn="l"/>
                <a:tab pos="4073525" algn="l"/>
                <a:tab pos="4481513" algn="l"/>
                <a:tab pos="4889500" algn="l"/>
                <a:tab pos="5295900" algn="l"/>
                <a:tab pos="5703888" algn="l"/>
                <a:tab pos="6111875" algn="l"/>
                <a:tab pos="6518275" algn="l"/>
                <a:tab pos="6926263" algn="l"/>
                <a:tab pos="7334250" algn="l"/>
                <a:tab pos="7742238" algn="l"/>
                <a:tab pos="8148638" algn="l"/>
              </a:tabLst>
              <a:defRPr sz="21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07988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06400" algn="l"/>
                <a:tab pos="814388" algn="l"/>
                <a:tab pos="1220788" algn="l"/>
                <a:tab pos="1628775" algn="l"/>
                <a:tab pos="2036763" algn="l"/>
                <a:tab pos="2443163" algn="l"/>
                <a:tab pos="2851150" algn="l"/>
                <a:tab pos="3259138" algn="l"/>
                <a:tab pos="3665538" algn="l"/>
                <a:tab pos="4073525" algn="l"/>
                <a:tab pos="4481513" algn="l"/>
                <a:tab pos="4889500" algn="l"/>
                <a:tab pos="5295900" algn="l"/>
                <a:tab pos="5703888" algn="l"/>
                <a:tab pos="6111875" algn="l"/>
                <a:tab pos="6518275" algn="l"/>
                <a:tab pos="6926263" algn="l"/>
                <a:tab pos="7334250" algn="l"/>
                <a:tab pos="7742238" algn="l"/>
                <a:tab pos="8148638" algn="l"/>
              </a:tabLst>
              <a:defRPr sz="21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07988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06400" algn="l"/>
                <a:tab pos="814388" algn="l"/>
                <a:tab pos="1220788" algn="l"/>
                <a:tab pos="1628775" algn="l"/>
                <a:tab pos="2036763" algn="l"/>
                <a:tab pos="2443163" algn="l"/>
                <a:tab pos="2851150" algn="l"/>
                <a:tab pos="3259138" algn="l"/>
                <a:tab pos="3665538" algn="l"/>
                <a:tab pos="4073525" algn="l"/>
                <a:tab pos="4481513" algn="l"/>
                <a:tab pos="4889500" algn="l"/>
                <a:tab pos="5295900" algn="l"/>
                <a:tab pos="5703888" algn="l"/>
                <a:tab pos="6111875" algn="l"/>
                <a:tab pos="6518275" algn="l"/>
                <a:tab pos="6926263" algn="l"/>
                <a:tab pos="7334250" algn="l"/>
                <a:tab pos="7742238" algn="l"/>
                <a:tab pos="8148638" algn="l"/>
              </a:tabLst>
              <a:defRPr sz="21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07988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06400" algn="l"/>
                <a:tab pos="814388" algn="l"/>
                <a:tab pos="1220788" algn="l"/>
                <a:tab pos="1628775" algn="l"/>
                <a:tab pos="2036763" algn="l"/>
                <a:tab pos="2443163" algn="l"/>
                <a:tab pos="2851150" algn="l"/>
                <a:tab pos="3259138" algn="l"/>
                <a:tab pos="3665538" algn="l"/>
                <a:tab pos="4073525" algn="l"/>
                <a:tab pos="4481513" algn="l"/>
                <a:tab pos="4889500" algn="l"/>
                <a:tab pos="5295900" algn="l"/>
                <a:tab pos="5703888" algn="l"/>
                <a:tab pos="6111875" algn="l"/>
                <a:tab pos="6518275" algn="l"/>
                <a:tab pos="6926263" algn="l"/>
                <a:tab pos="7334250" algn="l"/>
                <a:tab pos="7742238" algn="l"/>
                <a:tab pos="8148638" algn="l"/>
              </a:tabLst>
              <a:defRPr sz="21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ts val="1027"/>
              </a:spcBef>
              <a:buClr>
                <a:srgbClr val="000000"/>
              </a:buClr>
              <a:buSzPct val="45000"/>
            </a:pPr>
            <a:r>
              <a:rPr lang="ru-RU" sz="2400" dirty="0" smtClean="0">
                <a:solidFill>
                  <a:srgbClr val="FFFFFF"/>
                </a:solidFill>
                <a:latin typeface="Times New Roman" pitchFamily="18" charset="0"/>
                <a:cs typeface="Arial" charset="0"/>
              </a:rPr>
              <a:t>Директор ЕДДС </a:t>
            </a:r>
            <a:endParaRPr lang="ru-RU" sz="2400" dirty="0">
              <a:solidFill>
                <a:srgbClr val="FFFFFF"/>
              </a:solidFill>
              <a:latin typeface="Times New Roman" pitchFamily="18" charset="0"/>
              <a:cs typeface="Arial" charset="0"/>
            </a:endParaRPr>
          </a:p>
        </p:txBody>
      </p:sp>
      <p:cxnSp>
        <p:nvCxnSpPr>
          <p:cNvPr id="521" name="Прямая соединительная линия 136"/>
          <p:cNvCxnSpPr>
            <a:cxnSpLocks noChangeShapeType="1"/>
          </p:cNvCxnSpPr>
          <p:nvPr/>
        </p:nvCxnSpPr>
        <p:spPr bwMode="auto">
          <a:xfrm flipV="1">
            <a:off x="3452802" y="2500306"/>
            <a:ext cx="0" cy="410584"/>
          </a:xfrm>
          <a:prstGeom prst="line">
            <a:avLst/>
          </a:prstGeom>
          <a:noFill/>
          <a:ln w="158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481" name="Text Box 8"/>
          <p:cNvSpPr txBox="1">
            <a:spLocks noChangeArrowheads="1"/>
          </p:cNvSpPr>
          <p:nvPr/>
        </p:nvSpPr>
        <p:spPr bwMode="auto">
          <a:xfrm>
            <a:off x="2024042" y="2928934"/>
            <a:ext cx="2027996" cy="667280"/>
          </a:xfrm>
          <a:prstGeom prst="rect">
            <a:avLst/>
          </a:prstGeom>
          <a:solidFill>
            <a:srgbClr val="993366"/>
          </a:solidFill>
          <a:ln w="9398">
            <a:solidFill>
              <a:srgbClr val="000000"/>
            </a:solidFill>
            <a:miter lim="800000"/>
            <a:headEnd/>
            <a:tailEnd/>
          </a:ln>
        </p:spPr>
        <p:txBody>
          <a:bodyPr lIns="122430" tIns="63436" rIns="122430" bIns="63436" anchor="ctr"/>
          <a:lstStyle>
            <a:lvl1pPr defTabSz="407988">
              <a:tabLst>
                <a:tab pos="0" algn="l"/>
                <a:tab pos="406400" algn="l"/>
                <a:tab pos="814388" algn="l"/>
                <a:tab pos="1220788" algn="l"/>
                <a:tab pos="1628775" algn="l"/>
                <a:tab pos="2036763" algn="l"/>
                <a:tab pos="2443163" algn="l"/>
                <a:tab pos="2851150" algn="l"/>
                <a:tab pos="3259138" algn="l"/>
                <a:tab pos="3665538" algn="l"/>
                <a:tab pos="4073525" algn="l"/>
                <a:tab pos="4481513" algn="l"/>
                <a:tab pos="4889500" algn="l"/>
                <a:tab pos="5295900" algn="l"/>
                <a:tab pos="5703888" algn="l"/>
                <a:tab pos="6111875" algn="l"/>
                <a:tab pos="6518275" algn="l"/>
                <a:tab pos="6926263" algn="l"/>
                <a:tab pos="7334250" algn="l"/>
                <a:tab pos="7742238" algn="l"/>
                <a:tab pos="8148638" algn="l"/>
              </a:tabLst>
              <a:defRPr sz="21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407988">
              <a:tabLst>
                <a:tab pos="0" algn="l"/>
                <a:tab pos="406400" algn="l"/>
                <a:tab pos="814388" algn="l"/>
                <a:tab pos="1220788" algn="l"/>
                <a:tab pos="1628775" algn="l"/>
                <a:tab pos="2036763" algn="l"/>
                <a:tab pos="2443163" algn="l"/>
                <a:tab pos="2851150" algn="l"/>
                <a:tab pos="3259138" algn="l"/>
                <a:tab pos="3665538" algn="l"/>
                <a:tab pos="4073525" algn="l"/>
                <a:tab pos="4481513" algn="l"/>
                <a:tab pos="4889500" algn="l"/>
                <a:tab pos="5295900" algn="l"/>
                <a:tab pos="5703888" algn="l"/>
                <a:tab pos="6111875" algn="l"/>
                <a:tab pos="6518275" algn="l"/>
                <a:tab pos="6926263" algn="l"/>
                <a:tab pos="7334250" algn="l"/>
                <a:tab pos="7742238" algn="l"/>
                <a:tab pos="8148638" algn="l"/>
              </a:tabLst>
              <a:defRPr sz="21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407988">
              <a:tabLst>
                <a:tab pos="0" algn="l"/>
                <a:tab pos="406400" algn="l"/>
                <a:tab pos="814388" algn="l"/>
                <a:tab pos="1220788" algn="l"/>
                <a:tab pos="1628775" algn="l"/>
                <a:tab pos="2036763" algn="l"/>
                <a:tab pos="2443163" algn="l"/>
                <a:tab pos="2851150" algn="l"/>
                <a:tab pos="3259138" algn="l"/>
                <a:tab pos="3665538" algn="l"/>
                <a:tab pos="4073525" algn="l"/>
                <a:tab pos="4481513" algn="l"/>
                <a:tab pos="4889500" algn="l"/>
                <a:tab pos="5295900" algn="l"/>
                <a:tab pos="5703888" algn="l"/>
                <a:tab pos="6111875" algn="l"/>
                <a:tab pos="6518275" algn="l"/>
                <a:tab pos="6926263" algn="l"/>
                <a:tab pos="7334250" algn="l"/>
                <a:tab pos="7742238" algn="l"/>
                <a:tab pos="8148638" algn="l"/>
              </a:tabLst>
              <a:defRPr sz="21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407988">
              <a:tabLst>
                <a:tab pos="0" algn="l"/>
                <a:tab pos="406400" algn="l"/>
                <a:tab pos="814388" algn="l"/>
                <a:tab pos="1220788" algn="l"/>
                <a:tab pos="1628775" algn="l"/>
                <a:tab pos="2036763" algn="l"/>
                <a:tab pos="2443163" algn="l"/>
                <a:tab pos="2851150" algn="l"/>
                <a:tab pos="3259138" algn="l"/>
                <a:tab pos="3665538" algn="l"/>
                <a:tab pos="4073525" algn="l"/>
                <a:tab pos="4481513" algn="l"/>
                <a:tab pos="4889500" algn="l"/>
                <a:tab pos="5295900" algn="l"/>
                <a:tab pos="5703888" algn="l"/>
                <a:tab pos="6111875" algn="l"/>
                <a:tab pos="6518275" algn="l"/>
                <a:tab pos="6926263" algn="l"/>
                <a:tab pos="7334250" algn="l"/>
                <a:tab pos="7742238" algn="l"/>
                <a:tab pos="8148638" algn="l"/>
              </a:tabLst>
              <a:defRPr sz="21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407988">
              <a:tabLst>
                <a:tab pos="0" algn="l"/>
                <a:tab pos="406400" algn="l"/>
                <a:tab pos="814388" algn="l"/>
                <a:tab pos="1220788" algn="l"/>
                <a:tab pos="1628775" algn="l"/>
                <a:tab pos="2036763" algn="l"/>
                <a:tab pos="2443163" algn="l"/>
                <a:tab pos="2851150" algn="l"/>
                <a:tab pos="3259138" algn="l"/>
                <a:tab pos="3665538" algn="l"/>
                <a:tab pos="4073525" algn="l"/>
                <a:tab pos="4481513" algn="l"/>
                <a:tab pos="4889500" algn="l"/>
                <a:tab pos="5295900" algn="l"/>
                <a:tab pos="5703888" algn="l"/>
                <a:tab pos="6111875" algn="l"/>
                <a:tab pos="6518275" algn="l"/>
                <a:tab pos="6926263" algn="l"/>
                <a:tab pos="7334250" algn="l"/>
                <a:tab pos="7742238" algn="l"/>
                <a:tab pos="8148638" algn="l"/>
              </a:tabLst>
              <a:defRPr sz="21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07988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06400" algn="l"/>
                <a:tab pos="814388" algn="l"/>
                <a:tab pos="1220788" algn="l"/>
                <a:tab pos="1628775" algn="l"/>
                <a:tab pos="2036763" algn="l"/>
                <a:tab pos="2443163" algn="l"/>
                <a:tab pos="2851150" algn="l"/>
                <a:tab pos="3259138" algn="l"/>
                <a:tab pos="3665538" algn="l"/>
                <a:tab pos="4073525" algn="l"/>
                <a:tab pos="4481513" algn="l"/>
                <a:tab pos="4889500" algn="l"/>
                <a:tab pos="5295900" algn="l"/>
                <a:tab pos="5703888" algn="l"/>
                <a:tab pos="6111875" algn="l"/>
                <a:tab pos="6518275" algn="l"/>
                <a:tab pos="6926263" algn="l"/>
                <a:tab pos="7334250" algn="l"/>
                <a:tab pos="7742238" algn="l"/>
                <a:tab pos="8148638" algn="l"/>
              </a:tabLst>
              <a:defRPr sz="21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07988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06400" algn="l"/>
                <a:tab pos="814388" algn="l"/>
                <a:tab pos="1220788" algn="l"/>
                <a:tab pos="1628775" algn="l"/>
                <a:tab pos="2036763" algn="l"/>
                <a:tab pos="2443163" algn="l"/>
                <a:tab pos="2851150" algn="l"/>
                <a:tab pos="3259138" algn="l"/>
                <a:tab pos="3665538" algn="l"/>
                <a:tab pos="4073525" algn="l"/>
                <a:tab pos="4481513" algn="l"/>
                <a:tab pos="4889500" algn="l"/>
                <a:tab pos="5295900" algn="l"/>
                <a:tab pos="5703888" algn="l"/>
                <a:tab pos="6111875" algn="l"/>
                <a:tab pos="6518275" algn="l"/>
                <a:tab pos="6926263" algn="l"/>
                <a:tab pos="7334250" algn="l"/>
                <a:tab pos="7742238" algn="l"/>
                <a:tab pos="8148638" algn="l"/>
              </a:tabLst>
              <a:defRPr sz="21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07988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06400" algn="l"/>
                <a:tab pos="814388" algn="l"/>
                <a:tab pos="1220788" algn="l"/>
                <a:tab pos="1628775" algn="l"/>
                <a:tab pos="2036763" algn="l"/>
                <a:tab pos="2443163" algn="l"/>
                <a:tab pos="2851150" algn="l"/>
                <a:tab pos="3259138" algn="l"/>
                <a:tab pos="3665538" algn="l"/>
                <a:tab pos="4073525" algn="l"/>
                <a:tab pos="4481513" algn="l"/>
                <a:tab pos="4889500" algn="l"/>
                <a:tab pos="5295900" algn="l"/>
                <a:tab pos="5703888" algn="l"/>
                <a:tab pos="6111875" algn="l"/>
                <a:tab pos="6518275" algn="l"/>
                <a:tab pos="6926263" algn="l"/>
                <a:tab pos="7334250" algn="l"/>
                <a:tab pos="7742238" algn="l"/>
                <a:tab pos="8148638" algn="l"/>
              </a:tabLst>
              <a:defRPr sz="21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07988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06400" algn="l"/>
                <a:tab pos="814388" algn="l"/>
                <a:tab pos="1220788" algn="l"/>
                <a:tab pos="1628775" algn="l"/>
                <a:tab pos="2036763" algn="l"/>
                <a:tab pos="2443163" algn="l"/>
                <a:tab pos="2851150" algn="l"/>
                <a:tab pos="3259138" algn="l"/>
                <a:tab pos="3665538" algn="l"/>
                <a:tab pos="4073525" algn="l"/>
                <a:tab pos="4481513" algn="l"/>
                <a:tab pos="4889500" algn="l"/>
                <a:tab pos="5295900" algn="l"/>
                <a:tab pos="5703888" algn="l"/>
                <a:tab pos="6111875" algn="l"/>
                <a:tab pos="6518275" algn="l"/>
                <a:tab pos="6926263" algn="l"/>
                <a:tab pos="7334250" algn="l"/>
                <a:tab pos="7742238" algn="l"/>
                <a:tab pos="8148638" algn="l"/>
              </a:tabLst>
              <a:defRPr sz="21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buClr>
                <a:srgbClr val="000000"/>
              </a:buClr>
              <a:buSzPct val="45000"/>
            </a:pPr>
            <a:r>
              <a:rPr lang="ru-RU" sz="1200" dirty="0" smtClean="0">
                <a:solidFill>
                  <a:srgbClr val="FFFFFF"/>
                </a:solidFill>
                <a:latin typeface="Times New Roman" pitchFamily="18" charset="0"/>
                <a:cs typeface="Arial" charset="0"/>
              </a:rPr>
              <a:t>Диспетчер </a:t>
            </a:r>
            <a:endParaRPr lang="ru-RU" sz="1200" dirty="0">
              <a:solidFill>
                <a:srgbClr val="FFFFFF"/>
              </a:solidFill>
              <a:latin typeface="Times New Roman" pitchFamily="18" charset="0"/>
              <a:cs typeface="Arial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95236537"/>
              </p:ext>
            </p:extLst>
          </p:nvPr>
        </p:nvGraphicFramePr>
        <p:xfrm>
          <a:off x="200471" y="5229201"/>
          <a:ext cx="9505058" cy="15495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6238"/>
                <a:gridCol w="809308"/>
                <a:gridCol w="1103602"/>
                <a:gridCol w="579205"/>
                <a:gridCol w="648072"/>
                <a:gridCol w="864096"/>
                <a:gridCol w="1008112"/>
                <a:gridCol w="1368152"/>
                <a:gridCol w="1224136"/>
                <a:gridCol w="1224137"/>
              </a:tblGrid>
              <a:tr h="434717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Укомплектованность персоналом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Образование персонала ЕДДС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Обучение персонала ЕДДС (в учебных заведениях, лицензированных на обучение в области ГО и ЧС)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60071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по штату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по списку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% укомплектованности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высшее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среднее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специальное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% персонала с высшим образованием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Количество персонала, прошедшего обучение, 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чел.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Планируется 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обучить до конца текущего года, чел.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% персонала, прошедшего обучение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3471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33,3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8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594600" y="6492875"/>
            <a:ext cx="2311400" cy="365125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FFFF00"/>
                </a:solidFill>
              </a:rPr>
              <a:pPr/>
              <a:t>6</a:t>
            </a:fld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5024438" y="2928934"/>
            <a:ext cx="2027996" cy="667280"/>
          </a:xfrm>
          <a:prstGeom prst="rect">
            <a:avLst/>
          </a:prstGeom>
          <a:solidFill>
            <a:srgbClr val="993366"/>
          </a:solidFill>
          <a:ln w="9398">
            <a:solidFill>
              <a:srgbClr val="000000"/>
            </a:solidFill>
            <a:miter lim="800000"/>
            <a:headEnd/>
            <a:tailEnd/>
          </a:ln>
        </p:spPr>
        <p:txBody>
          <a:bodyPr lIns="122430" tIns="63436" rIns="122430" bIns="63436" anchor="ctr"/>
          <a:lstStyle>
            <a:lvl1pPr defTabSz="407988">
              <a:tabLst>
                <a:tab pos="0" algn="l"/>
                <a:tab pos="406400" algn="l"/>
                <a:tab pos="814388" algn="l"/>
                <a:tab pos="1220788" algn="l"/>
                <a:tab pos="1628775" algn="l"/>
                <a:tab pos="2036763" algn="l"/>
                <a:tab pos="2443163" algn="l"/>
                <a:tab pos="2851150" algn="l"/>
                <a:tab pos="3259138" algn="l"/>
                <a:tab pos="3665538" algn="l"/>
                <a:tab pos="4073525" algn="l"/>
                <a:tab pos="4481513" algn="l"/>
                <a:tab pos="4889500" algn="l"/>
                <a:tab pos="5295900" algn="l"/>
                <a:tab pos="5703888" algn="l"/>
                <a:tab pos="6111875" algn="l"/>
                <a:tab pos="6518275" algn="l"/>
                <a:tab pos="6926263" algn="l"/>
                <a:tab pos="7334250" algn="l"/>
                <a:tab pos="7742238" algn="l"/>
                <a:tab pos="8148638" algn="l"/>
              </a:tabLst>
              <a:defRPr sz="21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407988">
              <a:tabLst>
                <a:tab pos="0" algn="l"/>
                <a:tab pos="406400" algn="l"/>
                <a:tab pos="814388" algn="l"/>
                <a:tab pos="1220788" algn="l"/>
                <a:tab pos="1628775" algn="l"/>
                <a:tab pos="2036763" algn="l"/>
                <a:tab pos="2443163" algn="l"/>
                <a:tab pos="2851150" algn="l"/>
                <a:tab pos="3259138" algn="l"/>
                <a:tab pos="3665538" algn="l"/>
                <a:tab pos="4073525" algn="l"/>
                <a:tab pos="4481513" algn="l"/>
                <a:tab pos="4889500" algn="l"/>
                <a:tab pos="5295900" algn="l"/>
                <a:tab pos="5703888" algn="l"/>
                <a:tab pos="6111875" algn="l"/>
                <a:tab pos="6518275" algn="l"/>
                <a:tab pos="6926263" algn="l"/>
                <a:tab pos="7334250" algn="l"/>
                <a:tab pos="7742238" algn="l"/>
                <a:tab pos="8148638" algn="l"/>
              </a:tabLst>
              <a:defRPr sz="21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407988">
              <a:tabLst>
                <a:tab pos="0" algn="l"/>
                <a:tab pos="406400" algn="l"/>
                <a:tab pos="814388" algn="l"/>
                <a:tab pos="1220788" algn="l"/>
                <a:tab pos="1628775" algn="l"/>
                <a:tab pos="2036763" algn="l"/>
                <a:tab pos="2443163" algn="l"/>
                <a:tab pos="2851150" algn="l"/>
                <a:tab pos="3259138" algn="l"/>
                <a:tab pos="3665538" algn="l"/>
                <a:tab pos="4073525" algn="l"/>
                <a:tab pos="4481513" algn="l"/>
                <a:tab pos="4889500" algn="l"/>
                <a:tab pos="5295900" algn="l"/>
                <a:tab pos="5703888" algn="l"/>
                <a:tab pos="6111875" algn="l"/>
                <a:tab pos="6518275" algn="l"/>
                <a:tab pos="6926263" algn="l"/>
                <a:tab pos="7334250" algn="l"/>
                <a:tab pos="7742238" algn="l"/>
                <a:tab pos="8148638" algn="l"/>
              </a:tabLst>
              <a:defRPr sz="21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407988">
              <a:tabLst>
                <a:tab pos="0" algn="l"/>
                <a:tab pos="406400" algn="l"/>
                <a:tab pos="814388" algn="l"/>
                <a:tab pos="1220788" algn="l"/>
                <a:tab pos="1628775" algn="l"/>
                <a:tab pos="2036763" algn="l"/>
                <a:tab pos="2443163" algn="l"/>
                <a:tab pos="2851150" algn="l"/>
                <a:tab pos="3259138" algn="l"/>
                <a:tab pos="3665538" algn="l"/>
                <a:tab pos="4073525" algn="l"/>
                <a:tab pos="4481513" algn="l"/>
                <a:tab pos="4889500" algn="l"/>
                <a:tab pos="5295900" algn="l"/>
                <a:tab pos="5703888" algn="l"/>
                <a:tab pos="6111875" algn="l"/>
                <a:tab pos="6518275" algn="l"/>
                <a:tab pos="6926263" algn="l"/>
                <a:tab pos="7334250" algn="l"/>
                <a:tab pos="7742238" algn="l"/>
                <a:tab pos="8148638" algn="l"/>
              </a:tabLst>
              <a:defRPr sz="21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407988">
              <a:tabLst>
                <a:tab pos="0" algn="l"/>
                <a:tab pos="406400" algn="l"/>
                <a:tab pos="814388" algn="l"/>
                <a:tab pos="1220788" algn="l"/>
                <a:tab pos="1628775" algn="l"/>
                <a:tab pos="2036763" algn="l"/>
                <a:tab pos="2443163" algn="l"/>
                <a:tab pos="2851150" algn="l"/>
                <a:tab pos="3259138" algn="l"/>
                <a:tab pos="3665538" algn="l"/>
                <a:tab pos="4073525" algn="l"/>
                <a:tab pos="4481513" algn="l"/>
                <a:tab pos="4889500" algn="l"/>
                <a:tab pos="5295900" algn="l"/>
                <a:tab pos="5703888" algn="l"/>
                <a:tab pos="6111875" algn="l"/>
                <a:tab pos="6518275" algn="l"/>
                <a:tab pos="6926263" algn="l"/>
                <a:tab pos="7334250" algn="l"/>
                <a:tab pos="7742238" algn="l"/>
                <a:tab pos="8148638" algn="l"/>
              </a:tabLst>
              <a:defRPr sz="21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07988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06400" algn="l"/>
                <a:tab pos="814388" algn="l"/>
                <a:tab pos="1220788" algn="l"/>
                <a:tab pos="1628775" algn="l"/>
                <a:tab pos="2036763" algn="l"/>
                <a:tab pos="2443163" algn="l"/>
                <a:tab pos="2851150" algn="l"/>
                <a:tab pos="3259138" algn="l"/>
                <a:tab pos="3665538" algn="l"/>
                <a:tab pos="4073525" algn="l"/>
                <a:tab pos="4481513" algn="l"/>
                <a:tab pos="4889500" algn="l"/>
                <a:tab pos="5295900" algn="l"/>
                <a:tab pos="5703888" algn="l"/>
                <a:tab pos="6111875" algn="l"/>
                <a:tab pos="6518275" algn="l"/>
                <a:tab pos="6926263" algn="l"/>
                <a:tab pos="7334250" algn="l"/>
                <a:tab pos="7742238" algn="l"/>
                <a:tab pos="8148638" algn="l"/>
              </a:tabLst>
              <a:defRPr sz="21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07988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06400" algn="l"/>
                <a:tab pos="814388" algn="l"/>
                <a:tab pos="1220788" algn="l"/>
                <a:tab pos="1628775" algn="l"/>
                <a:tab pos="2036763" algn="l"/>
                <a:tab pos="2443163" algn="l"/>
                <a:tab pos="2851150" algn="l"/>
                <a:tab pos="3259138" algn="l"/>
                <a:tab pos="3665538" algn="l"/>
                <a:tab pos="4073525" algn="l"/>
                <a:tab pos="4481513" algn="l"/>
                <a:tab pos="4889500" algn="l"/>
                <a:tab pos="5295900" algn="l"/>
                <a:tab pos="5703888" algn="l"/>
                <a:tab pos="6111875" algn="l"/>
                <a:tab pos="6518275" algn="l"/>
                <a:tab pos="6926263" algn="l"/>
                <a:tab pos="7334250" algn="l"/>
                <a:tab pos="7742238" algn="l"/>
                <a:tab pos="8148638" algn="l"/>
              </a:tabLst>
              <a:defRPr sz="21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07988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06400" algn="l"/>
                <a:tab pos="814388" algn="l"/>
                <a:tab pos="1220788" algn="l"/>
                <a:tab pos="1628775" algn="l"/>
                <a:tab pos="2036763" algn="l"/>
                <a:tab pos="2443163" algn="l"/>
                <a:tab pos="2851150" algn="l"/>
                <a:tab pos="3259138" algn="l"/>
                <a:tab pos="3665538" algn="l"/>
                <a:tab pos="4073525" algn="l"/>
                <a:tab pos="4481513" algn="l"/>
                <a:tab pos="4889500" algn="l"/>
                <a:tab pos="5295900" algn="l"/>
                <a:tab pos="5703888" algn="l"/>
                <a:tab pos="6111875" algn="l"/>
                <a:tab pos="6518275" algn="l"/>
                <a:tab pos="6926263" algn="l"/>
                <a:tab pos="7334250" algn="l"/>
                <a:tab pos="7742238" algn="l"/>
                <a:tab pos="8148638" algn="l"/>
              </a:tabLst>
              <a:defRPr sz="21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07988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06400" algn="l"/>
                <a:tab pos="814388" algn="l"/>
                <a:tab pos="1220788" algn="l"/>
                <a:tab pos="1628775" algn="l"/>
                <a:tab pos="2036763" algn="l"/>
                <a:tab pos="2443163" algn="l"/>
                <a:tab pos="2851150" algn="l"/>
                <a:tab pos="3259138" algn="l"/>
                <a:tab pos="3665538" algn="l"/>
                <a:tab pos="4073525" algn="l"/>
                <a:tab pos="4481513" algn="l"/>
                <a:tab pos="4889500" algn="l"/>
                <a:tab pos="5295900" algn="l"/>
                <a:tab pos="5703888" algn="l"/>
                <a:tab pos="6111875" algn="l"/>
                <a:tab pos="6518275" algn="l"/>
                <a:tab pos="6926263" algn="l"/>
                <a:tab pos="7334250" algn="l"/>
                <a:tab pos="7742238" algn="l"/>
                <a:tab pos="8148638" algn="l"/>
              </a:tabLst>
              <a:defRPr sz="21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buClr>
                <a:srgbClr val="000000"/>
              </a:buClr>
              <a:buSzPct val="45000"/>
            </a:pPr>
            <a:r>
              <a:rPr lang="ru-RU" sz="1200" dirty="0" smtClean="0">
                <a:solidFill>
                  <a:srgbClr val="FFFFFF"/>
                </a:solidFill>
                <a:latin typeface="Times New Roman" pitchFamily="18" charset="0"/>
                <a:cs typeface="Arial" charset="0"/>
              </a:rPr>
              <a:t>Пятый диспетчер </a:t>
            </a:r>
            <a:endParaRPr lang="ru-RU" sz="1200" dirty="0">
              <a:solidFill>
                <a:srgbClr val="FFFFFF"/>
              </a:solidFill>
              <a:latin typeface="Times New Roman" pitchFamily="18" charset="0"/>
              <a:cs typeface="Arial" charset="0"/>
            </a:endParaRPr>
          </a:p>
        </p:txBody>
      </p:sp>
      <p:cxnSp>
        <p:nvCxnSpPr>
          <p:cNvPr id="10" name="Прямая соединительная линия 136"/>
          <p:cNvCxnSpPr>
            <a:cxnSpLocks noChangeShapeType="1"/>
          </p:cNvCxnSpPr>
          <p:nvPr/>
        </p:nvCxnSpPr>
        <p:spPr bwMode="auto">
          <a:xfrm flipV="1">
            <a:off x="5881694" y="2500306"/>
            <a:ext cx="0" cy="410584"/>
          </a:xfrm>
          <a:prstGeom prst="line">
            <a:avLst/>
          </a:prstGeom>
          <a:noFill/>
          <a:ln w="158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xmlns="" val="241735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906000" cy="980728"/>
          </a:xfrm>
        </p:spPr>
        <p:txBody>
          <a:bodyPr>
            <a:noAutofit/>
          </a:bodyPr>
          <a:lstStyle/>
          <a:p>
            <a:pPr defTabSz="1241878">
              <a:spcBef>
                <a:spcPts val="0"/>
              </a:spcBef>
              <a:defRPr/>
            </a:pPr>
            <a:r>
              <a:rPr lang="ru-RU" sz="23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СОСТАВ </a:t>
            </a:r>
            <a: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ДЕЖУРНОЙ СМЕНЫ </a:t>
            </a:r>
            <a:b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ЕДДС БОЛЬШЕБЕРЕЗНИКОВСКОГО МУНИЦИПАЛЬНОГО РАЙОНА</a:t>
            </a:r>
            <a:endParaRPr lang="ru-RU" sz="23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87164644"/>
              </p:ext>
            </p:extLst>
          </p:nvPr>
        </p:nvGraphicFramePr>
        <p:xfrm>
          <a:off x="809596" y="1285860"/>
          <a:ext cx="8270634" cy="12966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58"/>
                <a:gridCol w="2252820"/>
                <a:gridCol w="1378439"/>
                <a:gridCol w="1378439"/>
                <a:gridCol w="1378439"/>
                <a:gridCol w="1378439"/>
              </a:tblGrid>
              <a:tr h="24511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№ п/п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Занимаемая должность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Смена 1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Смена 2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Смена 3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Смена 4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507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Диспетчер ЕДДС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КОЖАРИНА </a:t>
                      </a:r>
                    </a:p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Ирина Александровна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БАСАЛАЕВА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Татьяна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Юрьевна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ЧЕГОДАЕВА </a:t>
                      </a:r>
                    </a:p>
                    <a:p>
                      <a:pPr algn="ctr" fontAlgn="ctr"/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Марина Ивановна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ХВАЛЬНОВА </a:t>
                      </a:r>
                    </a:p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Юлия Николаевна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5566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Старший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д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испетчер</a:t>
                      </a:r>
                    </a:p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(повседневный режим)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107209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ЗУБЕНКОВА Ирина Владимировна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45114"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Ежедневно на круглосуточное дежурство заступает 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чел</a:t>
                      </a:r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.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594600" y="6492875"/>
            <a:ext cx="2311400" cy="365125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FFFF00"/>
                </a:solidFill>
              </a:rPr>
              <a:pPr/>
              <a:t>7</a:t>
            </a:fld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8" name="Picture 3" descr="C:\Users\edds-Bberezniaki\Desktop\паспорта\фото ЕДДС\DSC_02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6696" y="2852936"/>
            <a:ext cx="5649859" cy="36724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967922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906000" cy="980728"/>
          </a:xfrm>
        </p:spPr>
        <p:txBody>
          <a:bodyPr>
            <a:noAutofit/>
          </a:bodyPr>
          <a:lstStyle/>
          <a:p>
            <a:pPr defTabSz="1241878">
              <a:spcBef>
                <a:spcPts val="0"/>
              </a:spcBef>
              <a:defRPr/>
            </a:pPr>
            <a:r>
              <a:rPr lang="ru-RU" sz="23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ТЕХНИЧЕСКОЕ ОСНАЩЕНИЕ И ПРОГРАММНОЕ ОБЕСПЕЧЕНИЕ </a:t>
            </a:r>
            <a:br>
              <a:rPr lang="ru-RU" sz="23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3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ЕДДС </a:t>
            </a:r>
            <a: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 МУНИЦИПАЛЬНОГО РАЙОНА</a:t>
            </a:r>
            <a:endParaRPr lang="ru-RU" sz="23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98141760"/>
              </p:ext>
            </p:extLst>
          </p:nvPr>
        </p:nvGraphicFramePr>
        <p:xfrm>
          <a:off x="238092" y="1142984"/>
          <a:ext cx="4680521" cy="11936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55"/>
                <a:gridCol w="3240360"/>
                <a:gridCol w="936106"/>
              </a:tblGrid>
              <a:tr h="39000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№ п/п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Средства связи и автоматизации управления, </a:t>
                      </a:r>
                      <a:b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</a:b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 том числе средства радиосвязи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Количество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009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009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009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00912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Укомплектованность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- __ 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33823369"/>
              </p:ext>
            </p:extLst>
          </p:nvPr>
        </p:nvGraphicFramePr>
        <p:xfrm>
          <a:off x="5024438" y="1142984"/>
          <a:ext cx="4680521" cy="11936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55"/>
                <a:gridCol w="3240360"/>
                <a:gridCol w="936106"/>
              </a:tblGrid>
              <a:tr h="39000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№ п/п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Оргтехника (компьютеры, принтеры, сканеры)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Количество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009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компьютеры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009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принтеры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009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сканеры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00912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Укомплектованность - __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90373924"/>
              </p:ext>
            </p:extLst>
          </p:nvPr>
        </p:nvGraphicFramePr>
        <p:xfrm>
          <a:off x="5024438" y="2428868"/>
          <a:ext cx="4680521" cy="11521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55"/>
                <a:gridCol w="3240360"/>
                <a:gridCol w="936106"/>
              </a:tblGrid>
              <a:tr h="37643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№ п/п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Система видеоконференцсвязи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Количество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9392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  <a:r>
                        <a:rPr lang="ru-RU" sz="1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веб-камера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392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ЖК панель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392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3923">
                <a:tc gridSpan="3">
                  <a:txBody>
                    <a:bodyPr/>
                    <a:lstStyle/>
                    <a:p>
                      <a:pPr marL="0" marR="0" indent="0" algn="ctr" defTabSz="107209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Укомплектованность - __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14791740"/>
              </p:ext>
            </p:extLst>
          </p:nvPr>
        </p:nvGraphicFramePr>
        <p:xfrm>
          <a:off x="238092" y="2428868"/>
          <a:ext cx="4680521" cy="11521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55"/>
                <a:gridCol w="3240360"/>
                <a:gridCol w="936106"/>
              </a:tblGrid>
              <a:tr h="37643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№ п/п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Средства оповещения руководящего </a:t>
                      </a:r>
                    </a:p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состава и населения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Количество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9392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392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392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3923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Укомплектованность - __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1" name="Таблица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87621432"/>
              </p:ext>
            </p:extLst>
          </p:nvPr>
        </p:nvGraphicFramePr>
        <p:xfrm>
          <a:off x="238092" y="3643314"/>
          <a:ext cx="4680521" cy="12825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55"/>
                <a:gridCol w="3240360"/>
                <a:gridCol w="936106"/>
              </a:tblGrid>
              <a:tr h="40827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№ п/п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Средства регистрации (записи) входящих </a:t>
                      </a:r>
                    </a:p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 исходящих переговоров, а также </a:t>
                      </a:r>
                    </a:p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определения номера звонящего абонента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Количество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0396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0396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0396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03966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Укомплектованность - __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2" name="Таблица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87487943"/>
              </p:ext>
            </p:extLst>
          </p:nvPr>
        </p:nvGraphicFramePr>
        <p:xfrm>
          <a:off x="5024438" y="3643314"/>
          <a:ext cx="4680521" cy="5688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55"/>
                <a:gridCol w="3240360"/>
                <a:gridCol w="936106"/>
              </a:tblGrid>
              <a:tr h="21718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№ п/п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Метеостанция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Количество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7581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75819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Укомплектованность - __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4" name="Таблица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34979981"/>
              </p:ext>
            </p:extLst>
          </p:nvPr>
        </p:nvGraphicFramePr>
        <p:xfrm>
          <a:off x="5024438" y="4286256"/>
          <a:ext cx="4680521" cy="5688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55"/>
                <a:gridCol w="3240360"/>
                <a:gridCol w="936106"/>
              </a:tblGrid>
              <a:tr h="21718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№ п/п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Приемник ГЛОНАСС или ГЛОНАСС/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GPS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Количество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7581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75819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Укомплектованность - __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39677328"/>
              </p:ext>
            </p:extLst>
          </p:nvPr>
        </p:nvGraphicFramePr>
        <p:xfrm>
          <a:off x="272480" y="4948917"/>
          <a:ext cx="9505060" cy="18371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"/>
                <a:gridCol w="1872208"/>
                <a:gridCol w="720080"/>
                <a:gridCol w="864096"/>
                <a:gridCol w="792088"/>
                <a:gridCol w="942981"/>
                <a:gridCol w="805115"/>
                <a:gridCol w="805115"/>
                <a:gridCol w="805115"/>
                <a:gridCol w="805115"/>
                <a:gridCol w="805115"/>
              </a:tblGrid>
              <a:tr h="17954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№ п/п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Абонент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9"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Каналы связи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0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0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4851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Прямой</a:t>
                      </a:r>
                      <a:r>
                        <a:rPr lang="ru-RU" sz="1000" b="1" i="0" u="none" strike="noStrike" kern="1200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 канал связи</a:t>
                      </a:r>
                      <a:endParaRPr lang="ru-RU" sz="10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МГТС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ВЦСС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Транкинговая</a:t>
                      </a:r>
                      <a:r>
                        <a:rPr lang="ru-RU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/>
                      </a:r>
                      <a:br>
                        <a:rPr lang="ru-RU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</a:br>
                      <a:r>
                        <a:rPr lang="ru-RU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 связь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Спутниковая </a:t>
                      </a:r>
                      <a:br>
                        <a:rPr lang="ru-RU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</a:br>
                      <a:r>
                        <a:rPr lang="ru-RU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связь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Сотовая </a:t>
                      </a:r>
                      <a:br>
                        <a:rPr lang="ru-RU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</a:br>
                      <a:r>
                        <a:rPr lang="ru-RU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связь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Радиосвязь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Интернет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Интранет</a:t>
                      </a:r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 ЛВС МЧС России</a:t>
                      </a:r>
                      <a:endParaRPr lang="ru-RU" sz="10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7954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ЦУКС ГУ МЧС России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4851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ЕДДС соседних муниципальных образований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7954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ДДС потенциально опасных объектов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4851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Объекты с массовым пребыванием людей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594600" y="6492875"/>
            <a:ext cx="2311400" cy="365125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FFFF00"/>
                </a:solidFill>
              </a:rPr>
              <a:pPr/>
              <a:t>8</a:t>
            </a:fld>
            <a:endParaRPr lang="ru-RU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56130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166654" y="214290"/>
            <a:ext cx="9906000" cy="980728"/>
          </a:xfrm>
          <a:prstGeom prst="rect">
            <a:avLst/>
          </a:prstGeom>
        </p:spPr>
        <p:txBody>
          <a:bodyPr vert="horz" lIns="107210" tIns="53603" rIns="107210" bIns="53603" rtlCol="0" anchor="ctr">
            <a:noAutofit/>
          </a:bodyPr>
          <a:lstStyle>
            <a:lvl1pPr algn="ctr" defTabSz="913953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1241878">
              <a:spcBef>
                <a:spcPts val="0"/>
              </a:spcBef>
              <a:defRPr/>
            </a:pPr>
            <a:r>
              <a:rPr lang="ru-RU" sz="23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ОРГАНИЗАЦИЯ МЕЖВЕДОМСТВЕННОГО </a:t>
            </a:r>
            <a: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ВЗАИМОДЕЙСТВИЯ</a:t>
            </a:r>
            <a:endParaRPr lang="ru-RU" sz="23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/>
          </p:nvPr>
        </p:nvGraphicFramePr>
        <p:xfrm>
          <a:off x="95201" y="1104523"/>
          <a:ext cx="9738055" cy="5355665"/>
        </p:xfrm>
        <a:graphic>
          <a:graphicData uri="http://schemas.openxmlformats.org/drawingml/2006/table">
            <a:tbl>
              <a:tblPr/>
              <a:tblGrid>
                <a:gridCol w="183001"/>
                <a:gridCol w="915006"/>
                <a:gridCol w="2412000"/>
                <a:gridCol w="1152000"/>
                <a:gridCol w="468000"/>
                <a:gridCol w="432048"/>
                <a:gridCol w="720000"/>
                <a:gridCol w="720000"/>
                <a:gridCol w="756000"/>
                <a:gridCol w="972000"/>
                <a:gridCol w="1008000"/>
              </a:tblGrid>
              <a:tr h="135547">
                <a:tc rowSpan="2">
                  <a:txBody>
                    <a:bodyPr/>
                    <a:lstStyle/>
                    <a:p>
                      <a:pPr algn="ctr" fontAlgn="ctr"/>
                      <a:endParaRPr lang="ru-RU" sz="800" b="1" i="0" u="none" strike="noStrike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ФОИВ и другие ведомства</a:t>
                      </a:r>
                      <a:endParaRPr lang="ru-RU" sz="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Структурное подразделение</a:t>
                      </a: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Орган повседневного управления</a:t>
                      </a: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Конференцсвязь</a:t>
                      </a: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Наличие нормативной базы взаимодействия</a:t>
                      </a: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Состояние информационно-технического взаимодействия </a:t>
                      </a:r>
                      <a:endParaRPr lang="ru-RU" sz="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520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ВКС</a:t>
                      </a: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аудио</a:t>
                      </a: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Соглашения</a:t>
                      </a: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Регламенты</a:t>
                      </a: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Алгоритм (инструкции)</a:t>
                      </a: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Наличие информационных систем</a:t>
                      </a:r>
                      <a:endParaRPr lang="ru-RU" sz="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3454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Доступ ЕДДС к информационным системам</a:t>
                      </a:r>
                      <a:endParaRPr lang="ru-RU" sz="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32033">
                <a:tc gridSpan="11"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СОСТАВ ТЕРРИТОРИАЛЬНЫХ ПОДРАЗДЕЛЕНИЙ ФОИВ ВХОДЯЩИХ В РСЧС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3554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1.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МЧС</a:t>
                      </a: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72000" lvl="1" algn="just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ГКУ РМ «УПС» ПЧ-10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Диспетчер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 </a:t>
                      </a:r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отсутствуют</a:t>
                      </a:r>
                      <a:endParaRPr lang="ru-RU" sz="700" b="0" i="0" u="none" strike="noStrike" kern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-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16093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2.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Минздрав</a:t>
                      </a: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72000" lvl="1" algn="just" fontAlgn="ctr"/>
                      <a:r>
                        <a:rPr lang="ru-RU" sz="90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ГБУЗ «Комсомольска</a:t>
                      </a:r>
                      <a:r>
                        <a:rPr lang="ru-RU" sz="900" kern="12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я МБ» поликлиническое отделение</a:t>
                      </a:r>
                      <a:endParaRPr lang="ru-RU" sz="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3454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Дежурный </a:t>
                      </a:r>
                    </a:p>
                    <a:p>
                      <a:pPr marL="0" marR="0" indent="0" algn="ctr" defTabSz="63454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фельдшер</a:t>
                      </a:r>
                    </a:p>
                    <a:p>
                      <a:pPr algn="ctr" fontAlgn="ctr"/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 </a:t>
                      </a:r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3454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отсутствуют</a:t>
                      </a:r>
                    </a:p>
                    <a:p>
                      <a:pPr algn="ctr" fontAlgn="ctr"/>
                      <a:endParaRPr lang="ru-RU" sz="700" b="0" i="0" u="none" strike="noStrike" kern="1200" dirty="0" smtClean="0">
                        <a:solidFill>
                          <a:schemeClr val="bg1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-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3922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3.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МВД</a:t>
                      </a: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72000" lvl="1" algn="just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ОП-16 МВД по обслуживанию Большеберезниковского района ММО МВД России «</a:t>
                      </a:r>
                      <a:r>
                        <a:rPr lang="ru-RU" sz="900" b="0" i="0" u="none" strike="noStrike" dirty="0" err="1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Чамзинский</a:t>
                      </a:r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»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3454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Оперативный</a:t>
                      </a:r>
                      <a:r>
                        <a:rPr lang="ru-RU" sz="900" b="0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 д</a:t>
                      </a:r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ежурный</a:t>
                      </a:r>
                    </a:p>
                    <a:p>
                      <a:pPr algn="ctr" fontAlgn="ctr"/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 </a:t>
                      </a:r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3454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отсутствуют</a:t>
                      </a:r>
                    </a:p>
                    <a:p>
                      <a:pPr algn="ctr" fontAlgn="ctr"/>
                      <a:endParaRPr lang="ru-RU" sz="700" b="0" i="0" u="none" strike="noStrike" kern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-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27523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4.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Минтранс </a:t>
                      </a: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85725" indent="0" algn="just"/>
                      <a:r>
                        <a:rPr lang="ru-RU" sz="9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ООО «Большеберезниковская ПМК»</a:t>
                      </a:r>
                      <a:endParaRPr lang="ru-RU" sz="900" b="0" i="0" u="none" strike="noStrike" kern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345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Начальник</a:t>
                      </a:r>
                    </a:p>
                    <a:p>
                      <a:pPr marL="0" marR="0" indent="0" algn="ctr" defTabSz="6345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b="0" i="0" u="none" strike="noStrike" kern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 </a:t>
                      </a:r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3454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отсутствуют</a:t>
                      </a:r>
                    </a:p>
                    <a:p>
                      <a:pPr algn="ctr" fontAlgn="ctr"/>
                      <a:endParaRPr lang="ru-RU" sz="700" b="0" i="0" u="none" strike="noStrike" kern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-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27523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2000" lvl="1" algn="just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ООО  «Большеберезниковское ДСУ»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Начальник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 </a:t>
                      </a:r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3454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отсутствуют</a:t>
                      </a:r>
                    </a:p>
                    <a:p>
                      <a:pPr marL="0" algn="ctr" defTabSz="634543" rtl="0" eaLnBrk="1" fontAlgn="ctr" latinLnBrk="0" hangingPunct="1"/>
                      <a:endParaRPr lang="ru-RU" sz="700" b="0" i="0" u="none" strike="noStrike" kern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-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39533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5.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Минкомсвязь</a:t>
                      </a: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72000" lvl="1" algn="just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ПАО «</a:t>
                      </a:r>
                      <a:r>
                        <a:rPr lang="ru-RU" sz="900" b="0" i="0" u="none" strike="noStrike" dirty="0" err="1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Ростелеком</a:t>
                      </a:r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» филиал в РМ Большеберезниковский ЛТЦ </a:t>
                      </a:r>
                      <a:r>
                        <a:rPr lang="ru-RU" sz="900" b="0" i="0" u="none" strike="noStrike" dirty="0" err="1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Чамзинского</a:t>
                      </a:r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 района МЦТЭТ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Начальник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отсутствуют</a:t>
                      </a:r>
                      <a:endParaRPr lang="ru-RU" sz="700" b="0" i="0" u="none" strike="noStrike" kern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-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13554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6.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 err="1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Минлесхоз</a:t>
                      </a:r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72000" lvl="1" algn="just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ГКУ РМ «Большеберезниковское территориальное лесничество»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3454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Директор</a:t>
                      </a:r>
                    </a:p>
                    <a:p>
                      <a:pPr algn="ctr" fontAlgn="ctr"/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 </a:t>
                      </a:r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отсутствуют</a:t>
                      </a:r>
                      <a:endParaRPr lang="ru-RU" sz="700" b="0" i="0" u="none" strike="noStrike" kern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-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58380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7.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Минэнерго</a:t>
                      </a:r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72000" lvl="1" algn="l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ПАО « МРСК- Волги - </a:t>
                      </a:r>
                      <a:r>
                        <a:rPr lang="ru-RU" sz="900" b="0" i="0" u="none" strike="noStrike" baseline="0" dirty="0" err="1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Мордовэнерго</a:t>
                      </a:r>
                      <a:r>
                        <a:rPr lang="ru-RU" sz="900" b="0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» Комсомольское  ПО  Большеберезниковский РЭС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3454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Диспетчер</a:t>
                      </a:r>
                    </a:p>
                    <a:p>
                      <a:pPr algn="ctr" fontAlgn="ctr"/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lang="ru-RU" sz="9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lang="ru-RU" sz="9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3454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отсутствуют</a:t>
                      </a:r>
                    </a:p>
                    <a:p>
                      <a:pPr algn="ctr" fontAlgn="ctr"/>
                      <a:endParaRPr lang="ru-RU" sz="700" b="0" i="0" u="none" strike="noStrike" kern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-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193656">
                <a:tc vMerge="1">
                  <a:txBody>
                    <a:bodyPr/>
                    <a:lstStyle/>
                    <a:p>
                      <a:pPr algn="ctr" fontAlgn="ctr"/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72000" lvl="1" algn="l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ООО «Системы жизнеобеспечения»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3454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Начальник</a:t>
                      </a:r>
                    </a:p>
                    <a:p>
                      <a:pPr algn="ctr" fontAlgn="ctr"/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lang="ru-RU" sz="9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lang="ru-RU" sz="9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3454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отсутствуют</a:t>
                      </a:r>
                    </a:p>
                    <a:p>
                      <a:pPr algn="ctr" fontAlgn="ctr"/>
                      <a:endParaRPr lang="ru-RU" sz="700" b="0" i="0" u="none" strike="noStrike" kern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-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13554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8.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Минстрой России и ЖКХ</a:t>
                      </a:r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72000" lvl="1" algn="l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МП «</a:t>
                      </a:r>
                      <a:r>
                        <a:rPr lang="ru-RU" sz="900" b="0" i="0" u="none" strike="noStrike" dirty="0" err="1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Жилищник</a:t>
                      </a:r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»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3454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Директор</a:t>
                      </a: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lang="ru-RU" sz="9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lang="ru-RU" sz="9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3454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отсутствуют</a:t>
                      </a:r>
                    </a:p>
                    <a:p>
                      <a:pPr algn="ctr" fontAlgn="ctr"/>
                      <a:endParaRPr lang="ru-RU" sz="700" b="0" i="0" u="none" strike="noStrike" kern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-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13554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9.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Большеберезниковский участок ОАО «Газпром газораспределение Саранск» в р.п. Чамзинка</a:t>
                      </a:r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72000" marR="0" lvl="1" indent="0" algn="l" defTabSz="63454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ОАО «Газпром газораспределение Саранск» в р.п. Чамзинка Большеберезниковская газовая служба</a:t>
                      </a:r>
                    </a:p>
                    <a:p>
                      <a:pPr marL="72000" lvl="1" algn="l" fontAlgn="ctr"/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3454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Диспетчер</a:t>
                      </a:r>
                    </a:p>
                    <a:p>
                      <a:pPr marL="0" marR="0" indent="0" algn="ctr" defTabSz="63454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b="0" i="0" u="none" strike="noStrike" dirty="0" smtClean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lang="ru-RU" sz="9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lang="ru-RU" sz="9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отсутствуют</a:t>
                      </a:r>
                      <a:endParaRPr lang="ru-RU" sz="700" b="0" i="0" u="none" strike="noStrike" kern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-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392978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Итого </a:t>
                      </a:r>
                      <a:b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</a:b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ФОИВ РСЧС </a:t>
                      </a:r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- 9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общее количество </a:t>
                      </a:r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 </a:t>
                      </a:r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11, </a:t>
                      </a:r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дежурный 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 </a:t>
                      </a:r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,</a:t>
                      </a:r>
                    </a:p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диспетчер -</a:t>
                      </a:r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</a:t>
                      </a:r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,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5" name="Номер слайда 2"/>
          <p:cNvSpPr txBox="1">
            <a:spLocks/>
          </p:cNvSpPr>
          <p:nvPr/>
        </p:nvSpPr>
        <p:spPr>
          <a:xfrm>
            <a:off x="7594600" y="6492875"/>
            <a:ext cx="2311400" cy="365125"/>
          </a:xfrm>
          <a:prstGeom prst="rect">
            <a:avLst/>
          </a:prstGeom>
        </p:spPr>
        <p:txBody>
          <a:bodyPr vert="horz" lIns="107210" tIns="53603" rIns="107210" bIns="53603" rtlCol="0" anchor="ctr"/>
          <a:lstStyle>
            <a:defPPr>
              <a:defRPr lang="ru-RU"/>
            </a:defPPr>
            <a:lvl1pPr marL="0" algn="r" defTabSz="1072097" rtl="0" eaLnBrk="1" latinLnBrk="0" hangingPunct="1"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36048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2097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8144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44194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80244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6292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52340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8393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10720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0720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99661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0"/>
            <a:ext cx="9906000" cy="980728"/>
          </a:xfrm>
          <a:prstGeom prst="rect">
            <a:avLst/>
          </a:prstGeom>
        </p:spPr>
        <p:txBody>
          <a:bodyPr vert="horz" lIns="107210" tIns="53603" rIns="107210" bIns="53603" rtlCol="0" anchor="ctr">
            <a:noAutofit/>
          </a:bodyPr>
          <a:lstStyle>
            <a:lvl1pPr algn="ctr" defTabSz="913953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1241878">
              <a:spcBef>
                <a:spcPts val="0"/>
              </a:spcBef>
              <a:defRPr/>
            </a:pPr>
            <a:r>
              <a:rPr lang="ru-RU" sz="23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ОРГАНИЗАЦИЯ МЕЖВЕДОМСТВЕННОГО </a:t>
            </a:r>
            <a: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ВЗАИМОДЕЙСТВИЯ</a:t>
            </a:r>
            <a:endParaRPr lang="ru-RU" sz="23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19690176"/>
              </p:ext>
            </p:extLst>
          </p:nvPr>
        </p:nvGraphicFramePr>
        <p:xfrm>
          <a:off x="95216" y="979259"/>
          <a:ext cx="9687034" cy="1960278"/>
        </p:xfrm>
        <a:graphic>
          <a:graphicData uri="http://schemas.openxmlformats.org/drawingml/2006/table">
            <a:tbl>
              <a:tblPr/>
              <a:tblGrid>
                <a:gridCol w="182986"/>
                <a:gridCol w="1764000"/>
                <a:gridCol w="1764000"/>
                <a:gridCol w="1008000"/>
                <a:gridCol w="468000"/>
                <a:gridCol w="432048"/>
                <a:gridCol w="720000"/>
                <a:gridCol w="720000"/>
                <a:gridCol w="756000"/>
                <a:gridCol w="936000"/>
                <a:gridCol w="936000"/>
              </a:tblGrid>
              <a:tr h="13554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№ п/п</a:t>
                      </a: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ФОИВ и другие ведомства</a:t>
                      </a:r>
                      <a:endParaRPr lang="ru-RU" sz="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Структурное подразделение</a:t>
                      </a: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Орган повседневного управления</a:t>
                      </a: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Конференцсвязь</a:t>
                      </a: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Наличие нормативной базы взаимодействия</a:t>
                      </a: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Состояние информационно-технического взаимодействия </a:t>
                      </a:r>
                      <a:endParaRPr lang="ru-RU" sz="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520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ВКС</a:t>
                      </a: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аудио</a:t>
                      </a: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Соглашения</a:t>
                      </a: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Регламенты</a:t>
                      </a: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Алгоритм (инструкции)</a:t>
                      </a: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Наличие информационных систем</a:t>
                      </a:r>
                      <a:endParaRPr lang="ru-RU" sz="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3454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Доступ ЕДДС к информационным системам</a:t>
                      </a:r>
                      <a:endParaRPr lang="ru-RU" sz="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93423">
                <a:tc gridSpan="11"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СОСТАВ ТЕРРИТОРИАЛЬНЫХ ПОДРАЗДЕЛЕНИЙ ФОИВ НЕ ВХОДЯЩИХ В РСЧС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469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1.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ООО</a:t>
                      </a:r>
                      <a:r>
                        <a:rPr lang="ru-RU" sz="900" b="0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 «Большеберезниковское АТП»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34543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ООО</a:t>
                      </a:r>
                      <a:r>
                        <a:rPr lang="ru-RU" sz="900" b="0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 «Большеберезниковское АТП»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Директор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34543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отсутствуют</a:t>
                      </a:r>
                    </a:p>
                    <a:p>
                      <a:pPr algn="ctr" fontAlgn="t"/>
                      <a:endParaRPr lang="ru-RU" sz="700" b="0" i="0" u="none" strike="noStrike" kern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-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2954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2.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ГБУ РМ «Большеберезниковская районная станция по борьбе с болезнями  животных»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34543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ГБУ РМ «Большеберезниковская районная станция по борьбе с болезнями  животных»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Главный ветеринарный</a:t>
                      </a:r>
                      <a:r>
                        <a:rPr lang="ru-RU" sz="900" b="0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 врач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3454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отсутствуют</a:t>
                      </a:r>
                    </a:p>
                    <a:p>
                      <a:pPr algn="ctr" fontAlgn="ctr"/>
                      <a:endParaRPr lang="ru-RU" sz="700" b="0" i="0" u="none" strike="noStrike" kern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-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392978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Итого ФОИВ вне РСЧС — </a:t>
                      </a:r>
                      <a:r>
                        <a:rPr lang="ru-RU" sz="9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2</a:t>
                      </a:r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2</a:t>
                      </a:r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общее количество </a:t>
                      </a:r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- </a:t>
                      </a:r>
                      <a:r>
                        <a:rPr lang="ru-RU" sz="9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2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7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6" name="Номер слайда 2"/>
          <p:cNvSpPr txBox="1">
            <a:spLocks/>
          </p:cNvSpPr>
          <p:nvPr/>
        </p:nvSpPr>
        <p:spPr>
          <a:xfrm>
            <a:off x="7594600" y="6492875"/>
            <a:ext cx="2311400" cy="365125"/>
          </a:xfrm>
          <a:prstGeom prst="rect">
            <a:avLst/>
          </a:prstGeom>
        </p:spPr>
        <p:txBody>
          <a:bodyPr vert="horz" lIns="107210" tIns="53603" rIns="107210" bIns="53603" rtlCol="0" anchor="ctr"/>
          <a:lstStyle>
            <a:defPPr>
              <a:defRPr lang="ru-RU"/>
            </a:defPPr>
            <a:lvl1pPr marL="0" algn="r" defTabSz="1072097" rtl="0" eaLnBrk="1" latinLnBrk="0" hangingPunct="1"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36048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2097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8144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44194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80244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6292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52340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8393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10720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0720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31535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0"/>
            <a:ext cx="9906000" cy="980728"/>
          </a:xfrm>
          <a:prstGeom prst="rect">
            <a:avLst/>
          </a:prstGeom>
        </p:spPr>
        <p:txBody>
          <a:bodyPr vert="horz" lIns="107210" tIns="53603" rIns="107210" bIns="53603" rtlCol="0" anchor="ctr">
            <a:noAutofit/>
          </a:bodyPr>
          <a:lstStyle>
            <a:lvl1pPr algn="ctr" defTabSz="913953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1241878">
              <a:spcBef>
                <a:spcPts val="0"/>
              </a:spcBef>
              <a:defRPr/>
            </a:pPr>
            <a:r>
              <a:rPr lang="ru-RU" sz="23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ОРГАНИЗАЦИЯ МЕЖВЕДОМСТВЕННОГО </a:t>
            </a:r>
            <a: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ВЗАИМОДЕЙСТВИЯ</a:t>
            </a:r>
            <a:endParaRPr lang="ru-RU" sz="23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29193964"/>
              </p:ext>
            </p:extLst>
          </p:nvPr>
        </p:nvGraphicFramePr>
        <p:xfrm>
          <a:off x="95201" y="836712"/>
          <a:ext cx="9806142" cy="2922024"/>
        </p:xfrm>
        <a:graphic>
          <a:graphicData uri="http://schemas.openxmlformats.org/drawingml/2006/table">
            <a:tbl>
              <a:tblPr/>
              <a:tblGrid>
                <a:gridCol w="302094"/>
                <a:gridCol w="1764000"/>
                <a:gridCol w="1764000"/>
                <a:gridCol w="1008000"/>
                <a:gridCol w="468000"/>
                <a:gridCol w="432048"/>
                <a:gridCol w="720000"/>
                <a:gridCol w="720000"/>
                <a:gridCol w="756000"/>
                <a:gridCol w="936000"/>
                <a:gridCol w="936000"/>
              </a:tblGrid>
              <a:tr h="13554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№ п/п</a:t>
                      </a: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Наименование организации</a:t>
                      </a:r>
                      <a:endParaRPr lang="ru-RU" sz="800" b="1" i="0" u="none" strike="noStrike" kern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Структурное подразделение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Орган повседневного управления</a:t>
                      </a: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Конференцсвязь</a:t>
                      </a: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Наличие нормативной базы взаимодействия</a:t>
                      </a: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Состояние информационно-технического взаимодействия </a:t>
                      </a:r>
                      <a:endParaRPr lang="ru-RU" sz="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520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10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ВКС</a:t>
                      </a: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аудио</a:t>
                      </a: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Соглашения</a:t>
                      </a: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Регламенты</a:t>
                      </a: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Алгоритм (инструкции)</a:t>
                      </a: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Наличие информационных систем</a:t>
                      </a:r>
                      <a:endParaRPr lang="ru-RU" sz="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3454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Доступ ЕДДС к информационным системам</a:t>
                      </a:r>
                      <a:endParaRPr lang="ru-RU" sz="8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32033">
                <a:tc gridSpan="11"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СОСТАВ ДЕЖУРНО-ДИСПЕТЧЕРСКИХ</a:t>
                      </a:r>
                      <a:r>
                        <a:rPr lang="ru-RU" sz="1050" b="1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 СЛУЖБ Ф и ТП РСЧС, ОРГАНИЗАЦИЙ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t"/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7412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1.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634543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ГКУ РМ «УПС» ПЧ-10</a:t>
                      </a: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72000" lvl="1"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ГКУ РМ «УПС» ПЧ-10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диспетчер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-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34543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отсутствуют</a:t>
                      </a:r>
                    </a:p>
                    <a:p>
                      <a:pPr algn="ctr" fontAlgn="t"/>
                      <a:endParaRPr lang="ru-RU" sz="7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-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17412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2.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634543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ОП-16 МВД по обслуживанию Большеберезниковского района ММО МВД России «</a:t>
                      </a:r>
                      <a:r>
                        <a:rPr lang="ru-RU" sz="900" b="0" i="0" u="none" strike="noStrike" dirty="0" err="1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Чамзинский</a:t>
                      </a:r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»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634543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ОП-16 МВД по обслуживанию Большеберезниковского района ММО МВД России «</a:t>
                      </a:r>
                      <a:r>
                        <a:rPr lang="ru-RU" sz="900" b="0" i="0" u="none" strike="noStrike" dirty="0" err="1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Чамзинский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дежурный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-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34543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отсутствуют</a:t>
                      </a:r>
                    </a:p>
                    <a:p>
                      <a:pPr algn="ctr" fontAlgn="t"/>
                      <a:endParaRPr lang="ru-RU" sz="7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-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17412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3.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634543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ГБУЗ РМ «Комсомольская МБ» поликлиническое отделение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634543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ГБУЗ РМ «Комсомольская МБ» поликлиническое отделение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3454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диспетчер</a:t>
                      </a:r>
                    </a:p>
                    <a:p>
                      <a:pPr algn="ctr" fontAlgn="ctr"/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-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34543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отсутствуют</a:t>
                      </a:r>
                    </a:p>
                    <a:p>
                      <a:pPr algn="ctr" fontAlgn="t"/>
                      <a:endParaRPr lang="ru-RU" sz="7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-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17412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4.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634543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ПАО « МРСК- Волги - </a:t>
                      </a:r>
                      <a:r>
                        <a:rPr lang="ru-RU" sz="900" b="0" i="0" u="none" strike="noStrike" baseline="0" dirty="0" err="1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Мордовэнерго</a:t>
                      </a:r>
                      <a:r>
                        <a:rPr lang="ru-RU" sz="900" b="0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» Комсомольское  ПО  Большеберезниковский РЭС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634543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ПАО « МРСК- Волги - </a:t>
                      </a:r>
                      <a:r>
                        <a:rPr lang="ru-RU" sz="900" b="0" i="0" u="none" strike="noStrike" baseline="0" dirty="0" err="1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Мордовэнерго</a:t>
                      </a:r>
                      <a:r>
                        <a:rPr lang="ru-RU" sz="900" b="0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» Комсомольское  ПО  Большеберезниковский РЭС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3454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диспетчер</a:t>
                      </a:r>
                    </a:p>
                    <a:p>
                      <a:pPr algn="ctr" fontAlgn="ctr"/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-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3454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отсутствуют</a:t>
                      </a: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-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17412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5.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634543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Большеберезниковский участок ОАО «Газпром газораспределение Саранск» в р.п. Чамзинка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634543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Большеберезниковский участок ОАО «Газпром газораспределение Саранск» в р.п. Чамзинка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3454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диспетчер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-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+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34543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отсутствуют</a:t>
                      </a:r>
                    </a:p>
                    <a:p>
                      <a:pPr algn="ctr" fontAlgn="t"/>
                      <a:endParaRPr lang="ru-RU" sz="7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-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392978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Всего-5</a:t>
                      </a:r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5</a:t>
                      </a:r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общее количество - </a:t>
                      </a:r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5, </a:t>
                      </a:r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дежурный - </a:t>
                      </a:r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,</a:t>
                      </a:r>
                    </a:p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диспетчер -</a:t>
                      </a:r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</a:t>
                      </a:r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,</a:t>
                      </a:r>
                      <a:endParaRPr lang="ru-RU" sz="9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5</a:t>
                      </a:r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5</a:t>
                      </a:r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5</a:t>
                      </a:r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5</a:t>
                      </a:r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7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22" marR="1822" marT="18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6" name="Номер слайда 2"/>
          <p:cNvSpPr txBox="1">
            <a:spLocks/>
          </p:cNvSpPr>
          <p:nvPr/>
        </p:nvSpPr>
        <p:spPr>
          <a:xfrm>
            <a:off x="7594600" y="6492875"/>
            <a:ext cx="2311400" cy="365125"/>
          </a:xfrm>
          <a:prstGeom prst="rect">
            <a:avLst/>
          </a:prstGeom>
        </p:spPr>
        <p:txBody>
          <a:bodyPr vert="horz" lIns="107210" tIns="53603" rIns="107210" bIns="53603" rtlCol="0" anchor="ctr"/>
          <a:lstStyle>
            <a:defPPr>
              <a:defRPr lang="ru-RU"/>
            </a:defPPr>
            <a:lvl1pPr marL="0" algn="r" defTabSz="1072097" rtl="0" eaLnBrk="1" latinLnBrk="0" hangingPunct="1"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36048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2097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8144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44194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80244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6292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52340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8393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10720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0720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2710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0"/>
            <a:ext cx="9906000" cy="980728"/>
          </a:xfrm>
          <a:prstGeom prst="rect">
            <a:avLst/>
          </a:prstGeom>
        </p:spPr>
        <p:txBody>
          <a:bodyPr vert="horz" lIns="107210" tIns="53603" rIns="107210" bIns="53603" rtlCol="0" anchor="ctr">
            <a:noAutofit/>
          </a:bodyPr>
          <a:lstStyle>
            <a:lvl1pPr algn="ctr" defTabSz="913953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1241878">
              <a:spcBef>
                <a:spcPts val="0"/>
              </a:spcBef>
              <a:defRPr/>
            </a:pPr>
            <a: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СВЕДЕНИЯ ОБ ИНФОРМАЦИОННЫХ СИСТЕМАХ И РЕСУРСАХ ЕДДС БОЛЬШЕБЕРЕЗНИКОВСКОГО РАЙОНА</a:t>
            </a:r>
            <a:endParaRPr lang="ru-RU" sz="23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30466333"/>
              </p:ext>
            </p:extLst>
          </p:nvPr>
        </p:nvGraphicFramePr>
        <p:xfrm>
          <a:off x="66471" y="908720"/>
          <a:ext cx="9792025" cy="1784889"/>
        </p:xfrm>
        <a:graphic>
          <a:graphicData uri="http://schemas.openxmlformats.org/drawingml/2006/table">
            <a:tbl>
              <a:tblPr firstRow="1" bandRow="1"/>
              <a:tblGrid>
                <a:gridCol w="216025"/>
                <a:gridCol w="1368000"/>
                <a:gridCol w="1368000"/>
                <a:gridCol w="1368000"/>
                <a:gridCol w="1368000"/>
                <a:gridCol w="1368000"/>
                <a:gridCol w="1368000"/>
                <a:gridCol w="1368000"/>
              </a:tblGrid>
              <a:tr h="348519">
                <a:tc>
                  <a:txBody>
                    <a:bodyPr/>
                    <a:lstStyle>
                      <a:lvl1pPr marL="0" algn="l" defTabSz="634543" rtl="0" eaLnBrk="1" latinLnBrk="0" hangingPunct="1">
                        <a:defRPr sz="13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317272" algn="l" defTabSz="634543" rtl="0" eaLnBrk="1" latinLnBrk="0" hangingPunct="1">
                        <a:defRPr sz="13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634543" algn="l" defTabSz="634543" rtl="0" eaLnBrk="1" latinLnBrk="0" hangingPunct="1">
                        <a:defRPr sz="13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951816" algn="l" defTabSz="634543" rtl="0" eaLnBrk="1" latinLnBrk="0" hangingPunct="1">
                        <a:defRPr sz="13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269088" algn="l" defTabSz="634543" rtl="0" eaLnBrk="1" latinLnBrk="0" hangingPunct="1">
                        <a:defRPr sz="13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1586360" algn="l" defTabSz="634543" rtl="0" eaLnBrk="1" latinLnBrk="0" hangingPunct="1">
                        <a:defRPr sz="13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1903631" algn="l" defTabSz="634543" rtl="0" eaLnBrk="1" latinLnBrk="0" hangingPunct="1">
                        <a:defRPr sz="13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2220904" algn="l" defTabSz="634543" rtl="0" eaLnBrk="1" latinLnBrk="0" hangingPunct="1">
                        <a:defRPr sz="13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2538176" algn="l" defTabSz="634543" rtl="0" eaLnBrk="1" latinLnBrk="0" hangingPunct="1">
                        <a:defRPr sz="13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№ п/п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634543" rtl="0" eaLnBrk="1" latinLnBrk="0" hangingPunct="1">
                        <a:defRPr sz="13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317272" algn="l" defTabSz="634543" rtl="0" eaLnBrk="1" latinLnBrk="0" hangingPunct="1">
                        <a:defRPr sz="13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634543" algn="l" defTabSz="634543" rtl="0" eaLnBrk="1" latinLnBrk="0" hangingPunct="1">
                        <a:defRPr sz="13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951816" algn="l" defTabSz="634543" rtl="0" eaLnBrk="1" latinLnBrk="0" hangingPunct="1">
                        <a:defRPr sz="13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269088" algn="l" defTabSz="634543" rtl="0" eaLnBrk="1" latinLnBrk="0" hangingPunct="1">
                        <a:defRPr sz="13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1586360" algn="l" defTabSz="634543" rtl="0" eaLnBrk="1" latinLnBrk="0" hangingPunct="1">
                        <a:defRPr sz="13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1903631" algn="l" defTabSz="634543" rtl="0" eaLnBrk="1" latinLnBrk="0" hangingPunct="1">
                        <a:defRPr sz="13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2220904" algn="l" defTabSz="634543" rtl="0" eaLnBrk="1" latinLnBrk="0" hangingPunct="1">
                        <a:defRPr sz="13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2538176" algn="l" defTabSz="634543" rtl="0" eaLnBrk="1" latinLnBrk="0" hangingPunct="1">
                        <a:defRPr sz="13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Название информационной системы (информационного ресурса, СПО)</a:t>
                      </a:r>
                      <a:endParaRPr lang="ru-RU" sz="10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17272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34543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951816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269088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586360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1903631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220904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538176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Принадлежность (ФОИВ, ОИВ, ОМСУ, ГУ МЧС России, организации, открытый ресурс; контактные данные)</a:t>
                      </a:r>
                      <a:endParaRPr lang="ru-RU" sz="10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17272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34543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951816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269088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586360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1903631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220904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538176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Возможности ИС (ИР) </a:t>
                      </a:r>
                    </a:p>
                    <a:p>
                      <a:pPr algn="ctr" fontAlgn="ctr"/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(Какие данные можно получить, функционал; под какой вид ЧС используется)</a:t>
                      </a:r>
                      <a:endParaRPr lang="ru-RU" sz="10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17272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34543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951816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269088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586360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1903631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220904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538176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Ф.И.О. должностного лица, ответственного за применение ИС в ЕДДС (должность, телефон, электронная почта интернет)</a:t>
                      </a:r>
                      <a:endParaRPr lang="ru-RU" sz="10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17272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34543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951816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269088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586360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1903631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220904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538176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АРМ ЕДДС, использующее ИС</a:t>
                      </a:r>
                    </a:p>
                    <a:p>
                      <a:pPr algn="ctr" fontAlgn="ctr"/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(название АРМ, телефон)</a:t>
                      </a:r>
                      <a:endParaRPr lang="ru-RU" sz="10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17272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34543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951816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269088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586360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1903631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220904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538176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0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Наличие доступа в ЕДДС (Адрес в сети Интернет/</a:t>
                      </a:r>
                      <a:r>
                        <a:rPr lang="ru-RU" sz="1000" b="1" i="0" u="none" strike="noStrike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Интранет</a:t>
                      </a:r>
                      <a:r>
                        <a:rPr lang="ru-RU" sz="10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, выделенный канал, удаленный доступ, СПО, просмотр через ВКС; авторизация - логин/пароль)</a:t>
                      </a:r>
                      <a:endParaRPr lang="ru-RU" sz="1000" b="1" i="0" u="none" strike="noStrike" kern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17272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34543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951816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269088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586360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1903631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220904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538176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0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Примечание</a:t>
                      </a:r>
                    </a:p>
                    <a:p>
                      <a:pPr algn="ctr" fontAlgn="ctr"/>
                      <a:r>
                        <a:rPr lang="ru-RU" sz="10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(текущее состояние, перспективы развития, возможность обмена</a:t>
                      </a:r>
                      <a:r>
                        <a:rPr lang="ru-RU" sz="1000" b="1" i="0" u="none" strike="noStrike" kern="1200" baseline="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данными </a:t>
                      </a:r>
                    </a:p>
                    <a:p>
                      <a:pPr algn="ctr" fontAlgn="ctr"/>
                      <a:r>
                        <a:rPr lang="ru-RU" sz="10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с ГУ МЧС России)</a:t>
                      </a:r>
                      <a:endParaRPr lang="ru-RU" sz="1000" b="1" i="0" u="none" strike="noStrike" kern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</a:tr>
              <a:tr h="179540">
                <a:tc>
                  <a:txBody>
                    <a:bodyPr/>
                    <a:lstStyle>
                      <a:lvl1pPr marL="0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17272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34543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951816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269088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586360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1903631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220904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538176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Отсутствуют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9525" marR="9525" marT="9525" marB="0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9525" marR="9525" marT="9525" marB="0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9525" marR="9525" marT="9525" marB="0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9525" marR="9525" marT="9525" marB="0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9525" marR="9525" marT="9525" marB="0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9525" marR="9525" marT="9525" marB="0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20000"/>
                        <a:lumOff val="80000"/>
                      </a:srgbClr>
                    </a:solidFill>
                  </a:tcPr>
                </a:tc>
              </a:tr>
              <a:tr h="348519">
                <a:tc>
                  <a:txBody>
                    <a:bodyPr/>
                    <a:lstStyle>
                      <a:lvl1pPr marL="0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17272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34543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951816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269088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586360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1903631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220904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538176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17272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34543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951816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269088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586360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1903631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220904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538176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…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17272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34543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951816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269088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586360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1903631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220904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538176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17272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34543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951816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269088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586360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1903631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220904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538176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17272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34543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951816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269088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586360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1903631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220904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538176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17272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34543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951816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269088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586360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1903631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220904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538176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17272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34543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951816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269088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586360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1903631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220904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538176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17272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34543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951816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269088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586360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1903631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220904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538176" algn="l" defTabSz="634543" rtl="0" eaLnBrk="1" latinLnBrk="0" hangingPunct="1">
                        <a:defRPr sz="13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20000"/>
                        <a:lumOff val="8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6" name="Номер слайда 2"/>
          <p:cNvSpPr txBox="1">
            <a:spLocks/>
          </p:cNvSpPr>
          <p:nvPr/>
        </p:nvSpPr>
        <p:spPr>
          <a:xfrm>
            <a:off x="7594600" y="6492875"/>
            <a:ext cx="2311400" cy="365125"/>
          </a:xfrm>
          <a:prstGeom prst="rect">
            <a:avLst/>
          </a:prstGeom>
        </p:spPr>
        <p:txBody>
          <a:bodyPr vert="horz" lIns="107210" tIns="53603" rIns="107210" bIns="53603" rtlCol="0" anchor="ctr"/>
          <a:lstStyle>
            <a:defPPr>
              <a:defRPr lang="ru-RU"/>
            </a:defPPr>
            <a:lvl1pPr marL="0" algn="r" defTabSz="1072097" rtl="0" eaLnBrk="1" latinLnBrk="0" hangingPunct="1"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36048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2097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8144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44194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80244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6292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52340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8393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10720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0720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750887" y="455613"/>
            <a:ext cx="8404225" cy="594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0070" tIns="10040" rIns="20070" bIns="10040" anchor="ctr"/>
          <a:lstStyle>
            <a:defPPr>
              <a:defRPr lang="ru-RU"/>
            </a:defPPr>
            <a:lvl1pPr marL="0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6048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2097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8144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44194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80244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6292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52340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8393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50875"/>
            <a:endParaRPr lang="ru-RU" sz="600" b="1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1530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Rectangle 4"/>
          <p:cNvSpPr>
            <a:spLocks noChangeArrowheads="1"/>
          </p:cNvSpPr>
          <p:nvPr/>
        </p:nvSpPr>
        <p:spPr bwMode="auto">
          <a:xfrm>
            <a:off x="200472" y="1785926"/>
            <a:ext cx="9705528" cy="1757229"/>
          </a:xfrm>
          <a:prstGeom prst="rect">
            <a:avLst/>
          </a:prstGeom>
          <a:solidFill>
            <a:srgbClr val="CCFF99"/>
          </a:solidFill>
          <a:ln>
            <a:noFill/>
          </a:ln>
        </p:spPr>
        <p:txBody>
          <a:bodyPr wrap="none" lIns="20070" tIns="10040" rIns="20070" bIns="10040" anchor="ctr"/>
          <a:lstStyle/>
          <a:p>
            <a:pPr algn="ctr" defTabSz="650875"/>
            <a:endParaRPr lang="ru-RU" sz="600" b="1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0" y="1"/>
            <a:ext cx="9906000" cy="1015330"/>
          </a:xfrm>
          <a:prstGeom prst="rect">
            <a:avLst/>
          </a:prstGeom>
        </p:spPr>
        <p:txBody>
          <a:bodyPr vert="horz" lIns="107210" tIns="53603" rIns="107210" bIns="53603" rtlCol="0" anchor="ctr">
            <a:noAutofit/>
          </a:bodyPr>
          <a:lstStyle>
            <a:lvl1pPr algn="ctr" defTabSz="1072097" rtl="0" eaLnBrk="1" latinLnBrk="0" hangingPunct="1">
              <a:spcBef>
                <a:spcPct val="0"/>
              </a:spcBef>
              <a:buNone/>
              <a:defRPr sz="5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1241878">
              <a:spcBef>
                <a:spcPts val="0"/>
              </a:spcBef>
              <a:defRPr/>
            </a:pPr>
            <a: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СХЕМА ОРГАНИЗАЦИИ УПРАВЛЕНИЯ </a:t>
            </a:r>
          </a:p>
          <a:p>
            <a:pPr defTabSz="1241878">
              <a:spcBef>
                <a:spcPts val="0"/>
              </a:spcBef>
              <a:defRPr/>
            </a:pPr>
            <a: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РАЙОННОГО ЗВЕНА ТП РСЧС</a:t>
            </a:r>
            <a:endParaRPr lang="ru-RU" sz="23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" name="Rectangle 2"/>
          <p:cNvSpPr>
            <a:spLocks noChangeArrowheads="1"/>
          </p:cNvSpPr>
          <p:nvPr/>
        </p:nvSpPr>
        <p:spPr bwMode="auto">
          <a:xfrm>
            <a:off x="104815" y="5864474"/>
            <a:ext cx="9705528" cy="416952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txBody>
          <a:bodyPr wrap="none" lIns="20070" tIns="10040" rIns="20070" bIns="10040" anchor="ctr"/>
          <a:lstStyle/>
          <a:p>
            <a:pPr algn="ctr" defTabSz="650875"/>
            <a:endParaRPr lang="ru-RU" sz="600" b="1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" name="Rectangle 3"/>
          <p:cNvSpPr>
            <a:spLocks noChangeArrowheads="1"/>
          </p:cNvSpPr>
          <p:nvPr/>
        </p:nvSpPr>
        <p:spPr bwMode="auto">
          <a:xfrm>
            <a:off x="104815" y="4923020"/>
            <a:ext cx="9705528" cy="896541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wrap="none" lIns="20070" tIns="10040" rIns="20070" bIns="10040" anchor="ctr"/>
          <a:lstStyle/>
          <a:p>
            <a:pPr algn="ctr" defTabSz="650875"/>
            <a:endParaRPr lang="ru-RU" sz="600" b="1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3" name="Rectangle 4"/>
          <p:cNvSpPr>
            <a:spLocks noChangeArrowheads="1"/>
          </p:cNvSpPr>
          <p:nvPr/>
        </p:nvSpPr>
        <p:spPr bwMode="auto">
          <a:xfrm>
            <a:off x="104815" y="3607495"/>
            <a:ext cx="9705528" cy="125871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 wrap="none" lIns="20070" tIns="10040" rIns="20070" bIns="10040" anchor="ctr"/>
          <a:lstStyle/>
          <a:p>
            <a:pPr algn="ctr" defTabSz="650875"/>
            <a:endParaRPr lang="ru-RU" sz="600" b="1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4" name="Rectangle 5"/>
          <p:cNvSpPr>
            <a:spLocks noChangeArrowheads="1"/>
          </p:cNvSpPr>
          <p:nvPr/>
        </p:nvSpPr>
        <p:spPr bwMode="auto">
          <a:xfrm>
            <a:off x="576263" y="1078583"/>
            <a:ext cx="8404225" cy="594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20070" tIns="10040" rIns="20070" bIns="10040" anchor="ctr"/>
          <a:lstStyle/>
          <a:p>
            <a:pPr algn="ctr" defTabSz="650875"/>
            <a:endParaRPr lang="ru-RU" sz="600" b="1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0" name="Rectangle 15"/>
          <p:cNvSpPr>
            <a:spLocks noChangeArrowheads="1"/>
          </p:cNvSpPr>
          <p:nvPr/>
        </p:nvSpPr>
        <p:spPr bwMode="auto">
          <a:xfrm flipH="1">
            <a:off x="4191000" y="3607495"/>
            <a:ext cx="1143000" cy="10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defTabSz="2628900"/>
            <a:r>
              <a:rPr lang="ru-RU" sz="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СИЛЫ И СРЕДСТВА</a:t>
            </a:r>
          </a:p>
        </p:txBody>
      </p:sp>
      <p:sp>
        <p:nvSpPr>
          <p:cNvPr id="101" name="Rectangle 16"/>
          <p:cNvSpPr>
            <a:spLocks noChangeArrowheads="1"/>
          </p:cNvSpPr>
          <p:nvPr/>
        </p:nvSpPr>
        <p:spPr bwMode="auto">
          <a:xfrm flipH="1">
            <a:off x="3328988" y="1835615"/>
            <a:ext cx="3189287" cy="135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defTabSz="2628900"/>
            <a:r>
              <a:rPr lang="ru-RU" sz="9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ОРГАНЫ ПОВСЕДНЕВНОГО УПРАВЛЕНИЯ</a:t>
            </a:r>
          </a:p>
        </p:txBody>
      </p:sp>
      <p:sp>
        <p:nvSpPr>
          <p:cNvPr id="102" name="Rectangle 17"/>
          <p:cNvSpPr>
            <a:spLocks noChangeArrowheads="1"/>
          </p:cNvSpPr>
          <p:nvPr/>
        </p:nvSpPr>
        <p:spPr bwMode="auto">
          <a:xfrm flipH="1">
            <a:off x="2738421" y="1084223"/>
            <a:ext cx="4357715" cy="2159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40843" tIns="20428" rIns="40843" bIns="20428" anchor="ctr"/>
          <a:lstStyle/>
          <a:p>
            <a:pPr algn="ctr" defTabSz="2628900"/>
            <a:r>
              <a:rPr lang="ru-RU" sz="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КЧС и ОПБ </a:t>
            </a:r>
            <a:r>
              <a:rPr lang="ru-RU" sz="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 района Плакидина Т.И.  тел.8(834-36)2-17-50</a:t>
            </a:r>
            <a:endParaRPr lang="ru-RU" sz="8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3" name="Rectangle 18"/>
          <p:cNvSpPr>
            <a:spLocks noChangeArrowheads="1"/>
          </p:cNvSpPr>
          <p:nvPr/>
        </p:nvSpPr>
        <p:spPr bwMode="auto">
          <a:xfrm flipH="1">
            <a:off x="2677012" y="1500719"/>
            <a:ext cx="4493238" cy="249237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 defTabSz="2628900"/>
            <a:r>
              <a:rPr lang="ru-RU" sz="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МКУ «ЕДДС </a:t>
            </a:r>
            <a:r>
              <a:rPr lang="ru-RU" sz="8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sz="8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ольшеберезниковского</a:t>
            </a:r>
            <a:r>
              <a:rPr lang="ru-RU" sz="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мкниципального</a:t>
            </a:r>
            <a:r>
              <a:rPr lang="ru-RU" sz="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района»  </a:t>
            </a:r>
            <a:r>
              <a:rPr lang="ru-RU" sz="8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Лямзина</a:t>
            </a:r>
            <a:r>
              <a:rPr lang="ru-RU" sz="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М.А. 8(834-36)2-17-6-50</a:t>
            </a:r>
            <a:endParaRPr lang="ru-RU" sz="8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4" name="Rectangle 19"/>
          <p:cNvSpPr>
            <a:spLocks noChangeArrowheads="1"/>
          </p:cNvSpPr>
          <p:nvPr/>
        </p:nvSpPr>
        <p:spPr bwMode="auto">
          <a:xfrm flipH="1">
            <a:off x="3328988" y="974686"/>
            <a:ext cx="3189287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defTabSz="2628900"/>
            <a:r>
              <a:rPr lang="ru-RU" sz="1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КООРДИНАЦИОННЫЙ ОРГАН</a:t>
            </a:r>
          </a:p>
        </p:txBody>
      </p:sp>
      <p:sp>
        <p:nvSpPr>
          <p:cNvPr id="105" name="Rectangle 20"/>
          <p:cNvSpPr>
            <a:spLocks noChangeArrowheads="1"/>
          </p:cNvSpPr>
          <p:nvPr/>
        </p:nvSpPr>
        <p:spPr bwMode="auto">
          <a:xfrm>
            <a:off x="260449" y="2163113"/>
            <a:ext cx="2100263" cy="280988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20070" tIns="10040" rIns="20070" bIns="10040" anchor="ctr"/>
          <a:lstStyle/>
          <a:p>
            <a:pPr algn="ctr" defTabSz="912813"/>
            <a:r>
              <a:rPr lang="ru-RU" sz="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ПЧ-10 Лушин В.И.(7 чел. 4 ед.тех.) ул. Ленина ,8</a:t>
            </a:r>
          </a:p>
          <a:p>
            <a:pPr algn="ctr" defTabSz="912813"/>
            <a:r>
              <a:rPr lang="ru-RU" sz="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8(83436)2-31-53</a:t>
            </a:r>
            <a:endParaRPr lang="ru-RU" sz="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6" name="Rectangle 21"/>
          <p:cNvSpPr>
            <a:spLocks noChangeArrowheads="1"/>
          </p:cNvSpPr>
          <p:nvPr/>
        </p:nvSpPr>
        <p:spPr bwMode="auto">
          <a:xfrm>
            <a:off x="238092" y="2500306"/>
            <a:ext cx="2100263" cy="35263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1846" tIns="10040" rIns="11846" bIns="10040" anchor="ctr"/>
          <a:lstStyle/>
          <a:p>
            <a:pPr algn="ctr" defTabSz="912813">
              <a:lnSpc>
                <a:spcPct val="80000"/>
              </a:lnSpc>
            </a:pPr>
            <a:r>
              <a:rPr lang="ru-RU" sz="600" b="1" dirty="0" smtClean="0">
                <a:solidFill>
                  <a:prstClr val="black"/>
                </a:solidFill>
                <a:latin typeface="Times New Roman"/>
              </a:rPr>
              <a:t>ОП-16 ММО МВД РФ «</a:t>
            </a:r>
            <a:r>
              <a:rPr lang="ru-RU" sz="600" b="1" dirty="0" err="1" smtClean="0">
                <a:solidFill>
                  <a:prstClr val="black"/>
                </a:solidFill>
                <a:latin typeface="Times New Roman"/>
              </a:rPr>
              <a:t>Чамзинский</a:t>
            </a:r>
            <a:r>
              <a:rPr lang="ru-RU" sz="600" b="1" dirty="0" smtClean="0">
                <a:solidFill>
                  <a:prstClr val="black"/>
                </a:solidFill>
                <a:latin typeface="Times New Roman"/>
              </a:rPr>
              <a:t>»  </a:t>
            </a:r>
            <a:r>
              <a:rPr lang="ru-RU" sz="600" b="1" dirty="0" err="1" smtClean="0">
                <a:solidFill>
                  <a:prstClr val="black"/>
                </a:solidFill>
                <a:latin typeface="Times New Roman"/>
              </a:rPr>
              <a:t>Илюшов</a:t>
            </a:r>
            <a:r>
              <a:rPr lang="ru-RU" sz="600" b="1" dirty="0" smtClean="0">
                <a:solidFill>
                  <a:prstClr val="black"/>
                </a:solidFill>
                <a:latin typeface="Times New Roman"/>
              </a:rPr>
              <a:t> А.Г.</a:t>
            </a:r>
            <a:r>
              <a:rPr lang="ru-RU" sz="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(8 чел. 2 ед.тех.)</a:t>
            </a:r>
            <a:r>
              <a:rPr lang="ru-RU" sz="600" b="1" dirty="0" smtClean="0">
                <a:solidFill>
                  <a:prstClr val="black"/>
                </a:solidFill>
                <a:latin typeface="Times New Roman"/>
              </a:rPr>
              <a:t> </a:t>
            </a:r>
          </a:p>
          <a:p>
            <a:pPr algn="ctr" defTabSz="912813">
              <a:lnSpc>
                <a:spcPct val="80000"/>
              </a:lnSpc>
            </a:pPr>
            <a:r>
              <a:rPr lang="ru-RU" sz="600" b="1" dirty="0" smtClean="0">
                <a:solidFill>
                  <a:prstClr val="black"/>
                </a:solidFill>
                <a:latin typeface="Times New Roman"/>
              </a:rPr>
              <a:t>Ул. Московская, 2</a:t>
            </a:r>
          </a:p>
          <a:p>
            <a:pPr algn="ctr" defTabSz="912813">
              <a:lnSpc>
                <a:spcPct val="80000"/>
              </a:lnSpc>
            </a:pPr>
            <a:r>
              <a:rPr lang="ru-RU" sz="600" b="1" dirty="0" smtClean="0">
                <a:solidFill>
                  <a:prstClr val="black"/>
                </a:solidFill>
                <a:latin typeface="Times New Roman"/>
              </a:rPr>
              <a:t>8(83436)2-31-13 </a:t>
            </a:r>
            <a:endParaRPr lang="ru-RU" sz="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7" name="Rectangle 22"/>
          <p:cNvSpPr>
            <a:spLocks noChangeArrowheads="1"/>
          </p:cNvSpPr>
          <p:nvPr/>
        </p:nvSpPr>
        <p:spPr bwMode="auto">
          <a:xfrm>
            <a:off x="260449" y="2928934"/>
            <a:ext cx="2100263" cy="500065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1846" tIns="10040" rIns="11846" bIns="10040" anchor="ctr"/>
          <a:lstStyle/>
          <a:p>
            <a:pPr marL="72000" lvl="1" algn="ctr" fontAlgn="ctr"/>
            <a:r>
              <a:rPr lang="ru-RU" sz="600" b="1" dirty="0" smtClean="0">
                <a:solidFill>
                  <a:prstClr val="black"/>
                </a:solidFill>
                <a:latin typeface="Times New Roman"/>
              </a:rPr>
              <a:t>ГБУЗ «Комсомольская МБ» поликлиническое отделение</a:t>
            </a:r>
          </a:p>
          <a:p>
            <a:pPr marL="72000" lvl="1" algn="ctr" fontAlgn="ctr"/>
            <a:r>
              <a:rPr lang="ru-RU" sz="600" b="1" dirty="0" smtClean="0">
                <a:solidFill>
                  <a:prstClr val="black"/>
                </a:solidFill>
                <a:latin typeface="Times New Roman"/>
              </a:rPr>
              <a:t>Ул. Больничная,1</a:t>
            </a:r>
          </a:p>
          <a:p>
            <a:pPr marL="72000" lvl="1" algn="ctr" fontAlgn="ctr"/>
            <a:r>
              <a:rPr lang="ru-RU" sz="600" b="1" dirty="0" smtClean="0">
                <a:solidFill>
                  <a:prstClr val="black"/>
                </a:solidFill>
                <a:latin typeface="Times New Roman"/>
              </a:rPr>
              <a:t>Зам. Гл. врача  </a:t>
            </a:r>
            <a:r>
              <a:rPr lang="ru-RU" sz="600" b="1" dirty="0" err="1" smtClean="0">
                <a:solidFill>
                  <a:prstClr val="black"/>
                </a:solidFill>
                <a:latin typeface="Times New Roman"/>
              </a:rPr>
              <a:t>Кумакшев</a:t>
            </a:r>
            <a:r>
              <a:rPr lang="ru-RU" sz="600" b="1" dirty="0" smtClean="0">
                <a:solidFill>
                  <a:prstClr val="black"/>
                </a:solidFill>
                <a:latin typeface="Times New Roman"/>
              </a:rPr>
              <a:t> А.А.</a:t>
            </a:r>
          </a:p>
          <a:p>
            <a:pPr marL="72000" lvl="1" algn="ctr" fontAlgn="ctr"/>
            <a:r>
              <a:rPr lang="ru-RU" sz="600" b="1" dirty="0" smtClean="0">
                <a:solidFill>
                  <a:prstClr val="black"/>
                </a:solidFill>
                <a:latin typeface="Times New Roman"/>
              </a:rPr>
              <a:t>8(83436)2-30-07</a:t>
            </a:r>
          </a:p>
          <a:p>
            <a:pPr marL="72000" lvl="1" algn="ctr" fontAlgn="ctr"/>
            <a:endParaRPr lang="ru-RU" sz="600" b="1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109" name="Rectangle 24"/>
          <p:cNvSpPr>
            <a:spLocks noChangeArrowheads="1"/>
          </p:cNvSpPr>
          <p:nvPr/>
        </p:nvSpPr>
        <p:spPr bwMode="auto">
          <a:xfrm>
            <a:off x="6842868" y="2020347"/>
            <a:ext cx="2908771" cy="149225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1846" tIns="10040" rIns="11846" bIns="10040" anchor="ctr"/>
          <a:lstStyle/>
          <a:p>
            <a:pPr algn="ctr" defTabSz="912813">
              <a:buFont typeface="Wingdings" pitchFamily="2" charset="2"/>
              <a:buChar char="§"/>
            </a:pPr>
            <a:r>
              <a:rPr lang="ru-RU" sz="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ДДС объектов </a:t>
            </a:r>
            <a:r>
              <a:rPr lang="ru-RU" sz="5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экономики</a:t>
            </a:r>
            <a:endParaRPr lang="en-US" sz="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0" name="Rectangle 25"/>
          <p:cNvSpPr>
            <a:spLocks noChangeArrowheads="1"/>
          </p:cNvSpPr>
          <p:nvPr/>
        </p:nvSpPr>
        <p:spPr bwMode="auto">
          <a:xfrm>
            <a:off x="2166918" y="3634909"/>
            <a:ext cx="1410310" cy="529151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 algn="ctr" defTabSz="2628900"/>
            <a:r>
              <a:rPr lang="ru-RU" sz="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Администрация  </a:t>
            </a:r>
          </a:p>
          <a:p>
            <a:pPr marL="0" lvl="1" algn="ctr" defTabSz="2628900"/>
            <a:r>
              <a:rPr lang="ru-RU" sz="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 района</a:t>
            </a:r>
            <a:endParaRPr lang="ru-RU" sz="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1" algn="ctr" defTabSz="2628900"/>
            <a:r>
              <a:rPr lang="ru-RU" sz="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ул. </a:t>
            </a:r>
            <a:r>
              <a:rPr lang="ru-RU" sz="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Московская,25 </a:t>
            </a:r>
            <a:endParaRPr lang="ru-RU" sz="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1" algn="ctr" defTabSz="2628900"/>
            <a:r>
              <a:rPr lang="ru-RU" sz="6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Игонов</a:t>
            </a:r>
            <a:r>
              <a:rPr lang="ru-RU" sz="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И.И.</a:t>
            </a:r>
            <a:endParaRPr lang="ru-RU" sz="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1" algn="ctr" defTabSz="2628900"/>
            <a:r>
              <a:rPr lang="ru-RU" sz="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8(834-36)2-31-00</a:t>
            </a:r>
            <a:endParaRPr lang="ru-RU" sz="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1" name="Rectangle 26"/>
          <p:cNvSpPr>
            <a:spLocks noChangeArrowheads="1"/>
          </p:cNvSpPr>
          <p:nvPr/>
        </p:nvSpPr>
        <p:spPr bwMode="auto">
          <a:xfrm>
            <a:off x="3667116" y="3786190"/>
            <a:ext cx="1714512" cy="1057821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marL="72000" lvl="1" algn="just" fontAlgn="ctr"/>
            <a:r>
              <a:rPr lang="ru-RU" sz="800" b="1" dirty="0" smtClean="0">
                <a:solidFill>
                  <a:prstClr val="black"/>
                </a:solidFill>
                <a:latin typeface="Times New Roman"/>
              </a:rPr>
              <a:t>ОП-16 МВД по обслуживанию Большеберезниковского района ММО МВД России «</a:t>
            </a:r>
            <a:r>
              <a:rPr lang="ru-RU" sz="800" b="1" dirty="0" err="1" smtClean="0">
                <a:solidFill>
                  <a:prstClr val="black"/>
                </a:solidFill>
                <a:latin typeface="Times New Roman"/>
              </a:rPr>
              <a:t>Чамзинский</a:t>
            </a:r>
            <a:r>
              <a:rPr lang="ru-RU" sz="800" dirty="0" smtClean="0">
                <a:solidFill>
                  <a:prstClr val="black"/>
                </a:solidFill>
                <a:latin typeface="Times New Roman"/>
              </a:rPr>
              <a:t>»</a:t>
            </a:r>
            <a:endParaRPr lang="ru-RU" sz="800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112" name="Rectangle 27"/>
          <p:cNvSpPr>
            <a:spLocks noChangeArrowheads="1"/>
          </p:cNvSpPr>
          <p:nvPr/>
        </p:nvSpPr>
        <p:spPr bwMode="auto">
          <a:xfrm>
            <a:off x="6453198" y="3775903"/>
            <a:ext cx="1000131" cy="10584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marL="72000" lvl="1" algn="ctr" fontAlgn="ctr"/>
            <a:r>
              <a:rPr lang="ru-RU" sz="600" b="1" dirty="0" smtClean="0">
                <a:solidFill>
                  <a:prstClr val="black"/>
                </a:solidFill>
                <a:latin typeface="Times New Roman"/>
              </a:rPr>
              <a:t>ПАО « МРСК- Волги - </a:t>
            </a:r>
            <a:r>
              <a:rPr lang="ru-RU" sz="600" b="1" dirty="0" err="1" smtClean="0">
                <a:solidFill>
                  <a:prstClr val="black"/>
                </a:solidFill>
                <a:latin typeface="Times New Roman"/>
              </a:rPr>
              <a:t>Мордовэнерго</a:t>
            </a:r>
            <a:r>
              <a:rPr lang="ru-RU" sz="600" b="1" dirty="0" smtClean="0">
                <a:solidFill>
                  <a:prstClr val="black"/>
                </a:solidFill>
                <a:latin typeface="Times New Roman"/>
              </a:rPr>
              <a:t>» Комсомольское  ПО  Большеберезниковский РЭС</a:t>
            </a:r>
          </a:p>
          <a:p>
            <a:pPr marL="72000" lvl="1" algn="ctr" fontAlgn="ctr"/>
            <a:r>
              <a:rPr lang="ru-RU" sz="600" b="1" dirty="0" smtClean="0">
                <a:solidFill>
                  <a:prstClr val="black"/>
                </a:solidFill>
                <a:latin typeface="Times New Roman"/>
              </a:rPr>
              <a:t>Ул. М.Горького,1</a:t>
            </a:r>
          </a:p>
          <a:p>
            <a:pPr marL="72000" lvl="1" algn="ctr" fontAlgn="ctr"/>
            <a:r>
              <a:rPr lang="ru-RU" sz="600" b="1" dirty="0" smtClean="0">
                <a:solidFill>
                  <a:prstClr val="black"/>
                </a:solidFill>
                <a:latin typeface="Times New Roman"/>
              </a:rPr>
              <a:t>Прокин О.П.</a:t>
            </a:r>
          </a:p>
          <a:p>
            <a:pPr marL="72000" lvl="1" algn="ctr" fontAlgn="ctr"/>
            <a:r>
              <a:rPr lang="ru-RU" sz="600" b="1" dirty="0" smtClean="0">
                <a:solidFill>
                  <a:prstClr val="black"/>
                </a:solidFill>
                <a:latin typeface="Times New Roman"/>
              </a:rPr>
              <a:t>8(83436)2-31-64</a:t>
            </a:r>
            <a:endParaRPr lang="ru-RU" sz="600" b="1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113" name="Rectangle 28"/>
          <p:cNvSpPr>
            <a:spLocks noChangeArrowheads="1"/>
          </p:cNvSpPr>
          <p:nvPr/>
        </p:nvSpPr>
        <p:spPr bwMode="auto">
          <a:xfrm>
            <a:off x="2143655" y="4232462"/>
            <a:ext cx="1410310" cy="285752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 algn="ctr" defTabSz="2628900"/>
            <a:r>
              <a:rPr lang="ru-RU" sz="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ООО«Большеберезниковское ДСУ» </a:t>
            </a:r>
            <a:endParaRPr lang="ru-RU" sz="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1" algn="ctr" defTabSz="2628900"/>
            <a:r>
              <a:rPr lang="ru-RU" sz="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Ул. М.Горького, 117</a:t>
            </a:r>
          </a:p>
          <a:p>
            <a:pPr marL="0" lvl="1" algn="ctr" defTabSz="2628900"/>
            <a:r>
              <a:rPr lang="ru-RU" sz="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Топорков А.Н. </a:t>
            </a:r>
            <a:r>
              <a:rPr lang="ru-RU" sz="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8(83436) 2-32-32</a:t>
            </a:r>
            <a:endParaRPr lang="ru-RU" sz="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4" name="Rectangle 29"/>
          <p:cNvSpPr>
            <a:spLocks noChangeArrowheads="1"/>
          </p:cNvSpPr>
          <p:nvPr/>
        </p:nvSpPr>
        <p:spPr bwMode="auto">
          <a:xfrm>
            <a:off x="5453066" y="3786190"/>
            <a:ext cx="928694" cy="10584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marL="72000" lvl="1" algn="ctr" fontAlgn="ctr"/>
            <a:r>
              <a:rPr lang="ru-RU" sz="600" b="1" dirty="0" smtClean="0">
                <a:solidFill>
                  <a:prstClr val="black"/>
                </a:solidFill>
                <a:latin typeface="Times New Roman"/>
              </a:rPr>
              <a:t>МП «</a:t>
            </a:r>
            <a:r>
              <a:rPr lang="ru-RU" sz="600" b="1" dirty="0" err="1" smtClean="0">
                <a:solidFill>
                  <a:prstClr val="black"/>
                </a:solidFill>
                <a:latin typeface="Times New Roman"/>
              </a:rPr>
              <a:t>Жилищник</a:t>
            </a:r>
            <a:endParaRPr lang="ru-RU" sz="600" b="1" dirty="0" smtClean="0">
              <a:solidFill>
                <a:prstClr val="black"/>
              </a:solidFill>
              <a:latin typeface="Times New Roman"/>
            </a:endParaRPr>
          </a:p>
          <a:p>
            <a:pPr marL="72000" lvl="1" algn="ctr" fontAlgn="ctr"/>
            <a:r>
              <a:rPr lang="ru-RU" sz="600" b="1" dirty="0" smtClean="0">
                <a:solidFill>
                  <a:prstClr val="black"/>
                </a:solidFill>
                <a:latin typeface="Times New Roman"/>
              </a:rPr>
              <a:t>Ул. Ленина, 84</a:t>
            </a:r>
          </a:p>
          <a:p>
            <a:pPr marL="72000" lvl="1" algn="ctr" fontAlgn="ctr"/>
            <a:r>
              <a:rPr lang="ru-RU" sz="600" b="1" dirty="0" smtClean="0">
                <a:solidFill>
                  <a:prstClr val="black"/>
                </a:solidFill>
                <a:latin typeface="Times New Roman"/>
              </a:rPr>
              <a:t>Бакланов О.А. 8(83436)2-31-48</a:t>
            </a:r>
            <a:endParaRPr lang="ru-RU" sz="600" b="1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115" name="Rectangle 30"/>
          <p:cNvSpPr>
            <a:spLocks noChangeArrowheads="1"/>
          </p:cNvSpPr>
          <p:nvPr/>
        </p:nvSpPr>
        <p:spPr bwMode="auto">
          <a:xfrm>
            <a:off x="7596206" y="3775903"/>
            <a:ext cx="1000131" cy="10584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marL="72000" lvl="1" algn="ctr" defTabSz="634543" fontAlgn="ctr">
              <a:defRPr/>
            </a:pPr>
            <a:r>
              <a:rPr lang="ru-RU" sz="600" b="1" dirty="0" smtClean="0">
                <a:solidFill>
                  <a:prstClr val="black"/>
                </a:solidFill>
                <a:latin typeface="Times New Roman"/>
              </a:rPr>
              <a:t>ОАО «Газпром газораспределение Саранск» в р.п. Чамзинка </a:t>
            </a:r>
            <a:r>
              <a:rPr lang="ru-RU" sz="600" b="1" dirty="0" err="1" smtClean="0">
                <a:solidFill>
                  <a:prstClr val="black"/>
                </a:solidFill>
                <a:latin typeface="Times New Roman"/>
              </a:rPr>
              <a:t>Большеберезниковская</a:t>
            </a:r>
            <a:r>
              <a:rPr lang="ru-RU" sz="600" b="1" dirty="0" smtClean="0">
                <a:solidFill>
                  <a:prstClr val="black"/>
                </a:solidFill>
                <a:latin typeface="Times New Roman"/>
              </a:rPr>
              <a:t> газовая служба</a:t>
            </a:r>
          </a:p>
          <a:p>
            <a:pPr marL="72000" lvl="1" algn="ctr" defTabSz="634543" fontAlgn="ctr">
              <a:defRPr/>
            </a:pPr>
            <a:r>
              <a:rPr lang="ru-RU" sz="600" b="1" dirty="0" smtClean="0">
                <a:solidFill>
                  <a:prstClr val="black"/>
                </a:solidFill>
                <a:latin typeface="Times New Roman"/>
              </a:rPr>
              <a:t>Ул. Ленина , 87</a:t>
            </a:r>
          </a:p>
          <a:p>
            <a:pPr marL="72000" lvl="1" algn="ctr" defTabSz="634543" fontAlgn="ctr">
              <a:defRPr/>
            </a:pPr>
            <a:r>
              <a:rPr lang="ru-RU" sz="600" b="1" dirty="0" err="1" smtClean="0">
                <a:solidFill>
                  <a:prstClr val="black"/>
                </a:solidFill>
                <a:latin typeface="Times New Roman"/>
              </a:rPr>
              <a:t>Пыков</a:t>
            </a:r>
            <a:r>
              <a:rPr lang="ru-RU" sz="600" b="1" dirty="0" smtClean="0">
                <a:solidFill>
                  <a:prstClr val="black"/>
                </a:solidFill>
                <a:latin typeface="Times New Roman"/>
              </a:rPr>
              <a:t> М.В.</a:t>
            </a:r>
          </a:p>
          <a:p>
            <a:pPr marL="72000" lvl="1" algn="ctr" defTabSz="634543" fontAlgn="ctr">
              <a:defRPr/>
            </a:pPr>
            <a:r>
              <a:rPr lang="ru-RU" sz="600" b="1" dirty="0" smtClean="0">
                <a:solidFill>
                  <a:prstClr val="black"/>
                </a:solidFill>
                <a:latin typeface="Times New Roman"/>
              </a:rPr>
              <a:t>8(83436)2-31-65</a:t>
            </a:r>
          </a:p>
        </p:txBody>
      </p:sp>
      <p:sp>
        <p:nvSpPr>
          <p:cNvPr id="116" name="Rectangle 31"/>
          <p:cNvSpPr>
            <a:spLocks noChangeArrowheads="1"/>
          </p:cNvSpPr>
          <p:nvPr/>
        </p:nvSpPr>
        <p:spPr bwMode="auto">
          <a:xfrm flipH="1">
            <a:off x="3212306" y="4914880"/>
            <a:ext cx="3132138" cy="116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defTabSz="2628900"/>
            <a:r>
              <a:rPr lang="ru-RU" sz="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ликвидации ЧС</a:t>
            </a:r>
            <a:endParaRPr lang="ru-RU" sz="9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7" name="Rectangle 32"/>
          <p:cNvSpPr>
            <a:spLocks noChangeArrowheads="1"/>
          </p:cNvSpPr>
          <p:nvPr/>
        </p:nvSpPr>
        <p:spPr bwMode="auto">
          <a:xfrm>
            <a:off x="523844" y="5286388"/>
            <a:ext cx="1195388" cy="382587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marL="53975" lvl="1" algn="ctr" defTabSz="2628900"/>
            <a:r>
              <a:rPr lang="ru-RU" sz="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Бригада </a:t>
            </a:r>
            <a:r>
              <a:rPr lang="ru-RU" sz="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специализированной </a:t>
            </a:r>
          </a:p>
          <a:p>
            <a:pPr marL="53975" lvl="1" algn="ctr" defTabSz="2628900"/>
            <a:r>
              <a:rPr lang="ru-RU" sz="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мед. помощи  </a:t>
            </a:r>
          </a:p>
          <a:p>
            <a:pPr marL="53975" lvl="1" algn="ctr" defTabSz="2628900"/>
            <a:r>
              <a:rPr lang="ru-RU" sz="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(5 </a:t>
            </a:r>
            <a:r>
              <a:rPr lang="ru-RU" sz="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чел. </a:t>
            </a:r>
            <a:r>
              <a:rPr lang="ru-RU" sz="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sz="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ед. техники)</a:t>
            </a:r>
          </a:p>
        </p:txBody>
      </p:sp>
      <p:sp>
        <p:nvSpPr>
          <p:cNvPr id="118" name="Rectangle 33"/>
          <p:cNvSpPr>
            <a:spLocks noChangeArrowheads="1"/>
          </p:cNvSpPr>
          <p:nvPr/>
        </p:nvSpPr>
        <p:spPr bwMode="auto">
          <a:xfrm>
            <a:off x="3881430" y="5286388"/>
            <a:ext cx="1195387" cy="381000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marL="53975" lvl="1" algn="ctr" defTabSz="2628900"/>
            <a:r>
              <a:rPr lang="ru-RU" sz="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Команда охраны общественного порядка </a:t>
            </a:r>
          </a:p>
          <a:p>
            <a:pPr marL="53975" lvl="1" algn="ctr" defTabSz="2628900"/>
            <a:r>
              <a:rPr lang="ru-RU" sz="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(8 </a:t>
            </a:r>
            <a:r>
              <a:rPr lang="ru-RU" sz="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чел., </a:t>
            </a:r>
            <a:r>
              <a:rPr lang="ru-RU" sz="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sz="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ед.тех.)</a:t>
            </a:r>
          </a:p>
        </p:txBody>
      </p:sp>
      <p:sp>
        <p:nvSpPr>
          <p:cNvPr id="120" name="Rectangle 35"/>
          <p:cNvSpPr>
            <a:spLocks noChangeArrowheads="1"/>
          </p:cNvSpPr>
          <p:nvPr/>
        </p:nvSpPr>
        <p:spPr bwMode="auto">
          <a:xfrm>
            <a:off x="2238356" y="5286388"/>
            <a:ext cx="1195388" cy="381000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marL="53975" lvl="1" algn="ctr" defTabSz="2628900">
              <a:buFontTx/>
              <a:buChar char="•"/>
            </a:pPr>
            <a:r>
              <a:rPr lang="ru-RU" sz="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дорожно-восстановительные бригады  2 (6 </a:t>
            </a:r>
            <a:r>
              <a:rPr lang="ru-RU" sz="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чел. </a:t>
            </a:r>
            <a:r>
              <a:rPr lang="ru-RU" sz="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sz="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ед. тех</a:t>
            </a:r>
            <a:r>
              <a:rPr lang="ru-RU" sz="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.)</a:t>
            </a:r>
            <a:endParaRPr lang="ru-RU" sz="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1" name="Rectangle 36"/>
          <p:cNvSpPr>
            <a:spLocks noChangeArrowheads="1"/>
          </p:cNvSpPr>
          <p:nvPr/>
        </p:nvSpPr>
        <p:spPr bwMode="auto">
          <a:xfrm>
            <a:off x="5238751" y="5286388"/>
            <a:ext cx="1000133" cy="490538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marL="53975" lvl="1" algn="ctr" defTabSz="2628900"/>
            <a:r>
              <a:rPr lang="ru-RU" sz="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команда </a:t>
            </a:r>
            <a:r>
              <a:rPr lang="ru-RU" sz="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водопроводно-канализационных сетей </a:t>
            </a:r>
          </a:p>
          <a:p>
            <a:pPr marL="53975" lvl="1" algn="ctr" defTabSz="2628900"/>
            <a:r>
              <a:rPr lang="ru-RU" sz="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sz="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6 </a:t>
            </a:r>
            <a:r>
              <a:rPr lang="ru-RU" sz="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чел. </a:t>
            </a:r>
            <a:r>
              <a:rPr lang="ru-RU" sz="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ru-RU" sz="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ед. тех.)</a:t>
            </a:r>
          </a:p>
        </p:txBody>
      </p:sp>
      <p:sp>
        <p:nvSpPr>
          <p:cNvPr id="122" name="Rectangle 37"/>
          <p:cNvSpPr>
            <a:spLocks noChangeArrowheads="1"/>
          </p:cNvSpPr>
          <p:nvPr/>
        </p:nvSpPr>
        <p:spPr bwMode="auto">
          <a:xfrm>
            <a:off x="7667644" y="5286388"/>
            <a:ext cx="1195388" cy="381000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marL="53975" lvl="1" algn="ctr" defTabSz="2628900"/>
            <a:r>
              <a:rPr lang="ru-RU" sz="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газотехническая</a:t>
            </a:r>
            <a:r>
              <a:rPr lang="ru-RU" sz="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бригада </a:t>
            </a:r>
          </a:p>
          <a:p>
            <a:pPr marL="53975" lvl="1" algn="ctr" defTabSz="2628900"/>
            <a:r>
              <a:rPr lang="ru-RU" sz="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(3 чел. 1 </a:t>
            </a:r>
            <a:r>
              <a:rPr lang="ru-RU" sz="6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ед.тех</a:t>
            </a:r>
            <a:r>
              <a:rPr lang="ru-RU" sz="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  <p:sp>
        <p:nvSpPr>
          <p:cNvPr id="123" name="Rectangle 38"/>
          <p:cNvSpPr>
            <a:spLocks noChangeArrowheads="1"/>
          </p:cNvSpPr>
          <p:nvPr/>
        </p:nvSpPr>
        <p:spPr bwMode="auto">
          <a:xfrm flipH="1">
            <a:off x="3344917" y="5854412"/>
            <a:ext cx="3132138" cy="123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defTabSz="2628900"/>
            <a:r>
              <a:rPr lang="ru-RU" sz="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наблюдения и контроля</a:t>
            </a:r>
            <a:endParaRPr lang="ru-RU" sz="9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" name="Rectangle 39"/>
          <p:cNvSpPr>
            <a:spLocks noChangeArrowheads="1"/>
          </p:cNvSpPr>
          <p:nvPr/>
        </p:nvSpPr>
        <p:spPr bwMode="auto">
          <a:xfrm>
            <a:off x="8294314" y="5912480"/>
            <a:ext cx="1457325" cy="330200"/>
          </a:xfrm>
          <a:prstGeom prst="rect">
            <a:avLst/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marL="53975" lvl="1" defTabSz="2628900"/>
            <a:r>
              <a:rPr lang="ru-RU" sz="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метеостанция </a:t>
            </a:r>
            <a:r>
              <a:rPr lang="ru-RU" sz="6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Б-Березники</a:t>
            </a:r>
            <a:r>
              <a:rPr lang="ru-RU" sz="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 (3 чел.)</a:t>
            </a:r>
          </a:p>
        </p:txBody>
      </p:sp>
      <p:sp>
        <p:nvSpPr>
          <p:cNvPr id="126" name="Line 41"/>
          <p:cNvSpPr>
            <a:spLocks noChangeShapeType="1"/>
          </p:cNvSpPr>
          <p:nvPr/>
        </p:nvSpPr>
        <p:spPr bwMode="auto">
          <a:xfrm flipH="1">
            <a:off x="1095348" y="4857760"/>
            <a:ext cx="0" cy="454609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28317" tIns="14158" rIns="28317" bIns="14158"/>
          <a:lstStyle/>
          <a:p>
            <a:endParaRPr lang="ru-RU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7" name="Line 42"/>
          <p:cNvSpPr>
            <a:spLocks noChangeShapeType="1"/>
          </p:cNvSpPr>
          <p:nvPr/>
        </p:nvSpPr>
        <p:spPr bwMode="auto">
          <a:xfrm>
            <a:off x="5881694" y="4857760"/>
            <a:ext cx="0" cy="456554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28317" tIns="14158" rIns="28317" bIns="14158"/>
          <a:lstStyle/>
          <a:p>
            <a:endParaRPr lang="ru-RU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1" name="Rectangle 47"/>
          <p:cNvSpPr>
            <a:spLocks noChangeArrowheads="1"/>
          </p:cNvSpPr>
          <p:nvPr/>
        </p:nvSpPr>
        <p:spPr bwMode="auto">
          <a:xfrm flipH="1">
            <a:off x="2913063" y="1372131"/>
            <a:ext cx="4021137" cy="9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defTabSz="2628900"/>
            <a:r>
              <a:rPr lang="ru-RU" sz="1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ПОСТОЯННО ДЕЙСТВУЮЩИЙ ОРГАН УПРАВЛЕНИЯ</a:t>
            </a:r>
          </a:p>
        </p:txBody>
      </p:sp>
      <p:sp>
        <p:nvSpPr>
          <p:cNvPr id="132" name="Rectangle 48"/>
          <p:cNvSpPr>
            <a:spLocks noChangeArrowheads="1"/>
          </p:cNvSpPr>
          <p:nvPr/>
        </p:nvSpPr>
        <p:spPr bwMode="auto">
          <a:xfrm>
            <a:off x="8739213" y="3775903"/>
            <a:ext cx="1012427" cy="10584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 algn="ctr" defTabSz="2628900"/>
            <a:r>
              <a:rPr lang="ru-RU" sz="600" b="1" dirty="0" smtClean="0">
                <a:solidFill>
                  <a:prstClr val="black"/>
                </a:solidFill>
                <a:latin typeface="Times New Roman"/>
              </a:rPr>
              <a:t>Мордовский ЦГМС – филиал ФГБУ «</a:t>
            </a:r>
            <a:r>
              <a:rPr lang="ru-RU" sz="600" b="1" dirty="0" err="1" smtClean="0">
                <a:solidFill>
                  <a:prstClr val="black"/>
                </a:solidFill>
                <a:latin typeface="Times New Roman"/>
              </a:rPr>
              <a:t>Верхне-Волжская</a:t>
            </a:r>
            <a:r>
              <a:rPr lang="ru-RU" sz="600" b="1" dirty="0" smtClean="0">
                <a:solidFill>
                  <a:prstClr val="black"/>
                </a:solidFill>
                <a:latin typeface="Times New Roman"/>
              </a:rPr>
              <a:t> УГМС»</a:t>
            </a:r>
          </a:p>
          <a:p>
            <a:pPr marL="0" lvl="1" algn="ctr" defTabSz="2628900"/>
            <a:r>
              <a:rPr lang="ru-RU" sz="600" b="1" dirty="0" smtClean="0">
                <a:solidFill>
                  <a:prstClr val="black"/>
                </a:solidFill>
                <a:latin typeface="Times New Roman"/>
              </a:rPr>
              <a:t>Ул. Щорса,39</a:t>
            </a:r>
          </a:p>
          <a:p>
            <a:pPr marL="0" lvl="1" algn="ctr" defTabSz="2628900"/>
            <a:r>
              <a:rPr lang="ru-RU" sz="600" b="1" dirty="0" err="1" smtClean="0">
                <a:solidFill>
                  <a:prstClr val="black"/>
                </a:solidFill>
                <a:latin typeface="Times New Roman"/>
              </a:rPr>
              <a:t>Танаева</a:t>
            </a:r>
            <a:r>
              <a:rPr lang="ru-RU" sz="600" b="1" dirty="0" smtClean="0">
                <a:solidFill>
                  <a:prstClr val="black"/>
                </a:solidFill>
                <a:latin typeface="Times New Roman"/>
              </a:rPr>
              <a:t> С.И.</a:t>
            </a:r>
          </a:p>
          <a:p>
            <a:pPr marL="0" lvl="1" algn="ctr" defTabSz="2628900"/>
            <a:r>
              <a:rPr lang="ru-RU" sz="600" b="1" dirty="0" smtClean="0">
                <a:solidFill>
                  <a:prstClr val="black"/>
                </a:solidFill>
                <a:latin typeface="Times New Roman"/>
              </a:rPr>
              <a:t>8(83436)2-19-70</a:t>
            </a:r>
          </a:p>
          <a:p>
            <a:pPr algn="ctr" defTabSz="2628900"/>
            <a:endParaRPr lang="ru-RU" sz="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" name="Rectangle 49"/>
          <p:cNvSpPr>
            <a:spLocks noChangeArrowheads="1"/>
          </p:cNvSpPr>
          <p:nvPr/>
        </p:nvSpPr>
        <p:spPr bwMode="auto">
          <a:xfrm>
            <a:off x="238093" y="3786190"/>
            <a:ext cx="1857388" cy="1081857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 algn="ctr" defTabSz="634543" fontAlgn="t">
              <a:defRPr/>
            </a:pPr>
            <a:r>
              <a:rPr lang="ru-RU" sz="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ГБУЗ «Комсомольская МБ» поликлиническое отделение</a:t>
            </a:r>
            <a:endParaRPr lang="ru-RU" sz="800" b="1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137" name="Line 41"/>
          <p:cNvSpPr>
            <a:spLocks noChangeShapeType="1"/>
          </p:cNvSpPr>
          <p:nvPr/>
        </p:nvSpPr>
        <p:spPr bwMode="auto">
          <a:xfrm>
            <a:off x="4524372" y="4857760"/>
            <a:ext cx="0" cy="456553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28317" tIns="14158" rIns="28317" bIns="14158"/>
          <a:lstStyle/>
          <a:p>
            <a:endParaRPr lang="ru-RU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9" name="Line 42"/>
          <p:cNvSpPr>
            <a:spLocks noChangeShapeType="1"/>
          </p:cNvSpPr>
          <p:nvPr/>
        </p:nvSpPr>
        <p:spPr bwMode="auto">
          <a:xfrm flipH="1">
            <a:off x="8096272" y="4857760"/>
            <a:ext cx="0" cy="456553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28317" tIns="14158" rIns="28317" bIns="14158"/>
          <a:lstStyle/>
          <a:p>
            <a:endParaRPr lang="ru-RU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0" name="Line 42"/>
          <p:cNvSpPr>
            <a:spLocks noChangeShapeType="1"/>
          </p:cNvSpPr>
          <p:nvPr/>
        </p:nvSpPr>
        <p:spPr bwMode="auto">
          <a:xfrm flipH="1">
            <a:off x="9328248" y="4833725"/>
            <a:ext cx="0" cy="1078756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28317" tIns="14158" rIns="28317" bIns="14158"/>
          <a:lstStyle/>
          <a:p>
            <a:endParaRPr lang="ru-RU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1" name="Line 41"/>
          <p:cNvSpPr>
            <a:spLocks noChangeShapeType="1"/>
          </p:cNvSpPr>
          <p:nvPr/>
        </p:nvSpPr>
        <p:spPr bwMode="auto">
          <a:xfrm>
            <a:off x="2809860" y="4857760"/>
            <a:ext cx="0" cy="456554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28317" tIns="14158" rIns="28317" bIns="14158"/>
          <a:lstStyle/>
          <a:p>
            <a:endParaRPr lang="ru-RU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594600" y="6492875"/>
            <a:ext cx="2311400" cy="365125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FFFF00"/>
                </a:solidFill>
              </a:rPr>
              <a:pPr/>
              <a:t>13</a:t>
            </a:fld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44" name="Rectangle 37"/>
          <p:cNvSpPr>
            <a:spLocks noChangeArrowheads="1"/>
          </p:cNvSpPr>
          <p:nvPr/>
        </p:nvSpPr>
        <p:spPr bwMode="auto">
          <a:xfrm>
            <a:off x="6381760" y="5286388"/>
            <a:ext cx="1195388" cy="381000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marL="53975" lvl="1" algn="ctr" defTabSz="2628900"/>
            <a:r>
              <a:rPr lang="ru-RU" sz="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аварийно-восстановительная </a:t>
            </a:r>
          </a:p>
          <a:p>
            <a:pPr marL="53975" lvl="1" algn="ctr" defTabSz="2628900"/>
            <a:r>
              <a:rPr lang="ru-RU" sz="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бригада – 1 (3 чел., 1 ед. тех)</a:t>
            </a:r>
            <a:endParaRPr lang="ru-RU" sz="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Line 42"/>
          <p:cNvSpPr>
            <a:spLocks noChangeShapeType="1"/>
          </p:cNvSpPr>
          <p:nvPr/>
        </p:nvSpPr>
        <p:spPr bwMode="auto">
          <a:xfrm>
            <a:off x="6953264" y="4857760"/>
            <a:ext cx="0" cy="456554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28317" tIns="14158" rIns="28317" bIns="14158"/>
          <a:lstStyle/>
          <a:p>
            <a:endParaRPr lang="ru-RU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Rectangle 28"/>
          <p:cNvSpPr>
            <a:spLocks noChangeArrowheads="1"/>
          </p:cNvSpPr>
          <p:nvPr/>
        </p:nvSpPr>
        <p:spPr bwMode="auto">
          <a:xfrm>
            <a:off x="2130895" y="4547465"/>
            <a:ext cx="1410310" cy="285752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 algn="ctr" defTabSz="2628900"/>
            <a:r>
              <a:rPr lang="ru-RU" sz="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ООО«Большеберезниковская ПМК» </a:t>
            </a:r>
            <a:endParaRPr lang="ru-RU" sz="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1" algn="ctr" defTabSz="2628900"/>
            <a:r>
              <a:rPr lang="ru-RU" sz="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Ул. Ленина,84</a:t>
            </a:r>
          </a:p>
          <a:p>
            <a:pPr marL="0" lvl="1" algn="ctr" defTabSz="2628900"/>
            <a:r>
              <a:rPr lang="ru-RU" sz="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Федотов В.В. </a:t>
            </a:r>
            <a:r>
              <a:rPr lang="ru-RU" sz="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8(83436) 2-31-86</a:t>
            </a:r>
            <a:endParaRPr lang="ru-RU" sz="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63615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906000" cy="1145365"/>
          </a:xfrm>
        </p:spPr>
        <p:txBody>
          <a:bodyPr>
            <a:noAutofit/>
          </a:bodyPr>
          <a:lstStyle/>
          <a:p>
            <a:pPr defTabSz="1241878">
              <a:spcBef>
                <a:spcPts val="0"/>
              </a:spcBef>
              <a:defRPr/>
            </a:pPr>
            <a: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ВНЕДРЕНИЕ И РАЗВИТИЕ АПК «БЕЗОПАСНЫЙ ГОРОД» </a:t>
            </a:r>
            <a:b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 БОЛЬШЕБЕРЕЗНИКОВСКОМ РАЙОНЕ</a:t>
            </a:r>
            <a:endParaRPr lang="ru-RU" sz="23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594600" y="6492875"/>
            <a:ext cx="2311400" cy="365125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FFFF00"/>
                </a:solidFill>
              </a:rPr>
              <a:pPr/>
              <a:t>14</a:t>
            </a:fld>
            <a:endParaRPr lang="ru-RU" dirty="0">
              <a:solidFill>
                <a:srgbClr val="FFFF00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56751222"/>
              </p:ext>
            </p:extLst>
          </p:nvPr>
        </p:nvGraphicFramePr>
        <p:xfrm>
          <a:off x="0" y="1556792"/>
          <a:ext cx="9638293" cy="4978972"/>
        </p:xfrm>
        <a:graphic>
          <a:graphicData uri="http://schemas.openxmlformats.org/drawingml/2006/table">
            <a:tbl>
              <a:tblPr/>
              <a:tblGrid>
                <a:gridCol w="1474503"/>
                <a:gridCol w="2132882"/>
                <a:gridCol w="4244155"/>
                <a:gridCol w="1786753"/>
              </a:tblGrid>
              <a:tr h="427115"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Функциональный</a:t>
                      </a:r>
                      <a:r>
                        <a:rPr lang="ru-RU" sz="1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блок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Функциональное</a:t>
                      </a:r>
                      <a:r>
                        <a:rPr lang="ru-RU" sz="1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направление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Функция</a:t>
                      </a: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Степень </a:t>
                      </a: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реализации</a:t>
                      </a:r>
                    </a:p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(выполнено/не</a:t>
                      </a:r>
                      <a:r>
                        <a:rPr lang="ru-RU" sz="1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выполнено</a:t>
                      </a: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7967">
                <a:tc rowSpan="10"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Координация работы служб и ведомств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обеспечение решения задач оперативного реагирования на угрозы общественной безопасности, правопорядка и безопасности среды обитания, а также обеспечение эффективного взаимодействия и координации органов повседневного управления, служб экстренного реагирования и муниципальных служб</a:t>
                      </a:r>
                    </a:p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(Единый центр оперативного реагирования (ЕЦОР))</a:t>
                      </a: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79388" algn="just" fontAlgn="ctr">
                        <a:lnSpc>
                          <a:spcPct val="80000"/>
                        </a:lnSpc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централизованный мониторинг угроз общественной безопасности, правопорядка и безопасности среды обитания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313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fontAlgn="ctr">
                        <a:lnSpc>
                          <a:spcPct val="80000"/>
                        </a:lnSpc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поддержка принятия решений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2978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fontAlgn="ctr">
                        <a:lnSpc>
                          <a:spcPct val="80000"/>
                        </a:lnSpc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управление и координация взаимодействия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120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fontAlgn="ctr">
                        <a:lnSpc>
                          <a:spcPct val="80000"/>
                        </a:lnSpc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формирование единого информационного пространства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17566">
                <a:tc vMerge="1"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6"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обеспечение органов исполнительной власти субъектов РФ оперативной и достоверной информацией о ситуации в регионе, координация межведомственного взаимодействия на региональном уровне, обеспечение оперативной информационной поддержки служб и ведомств в случае возникновения региональных ЧС и в критических ситуациях</a:t>
                      </a:r>
                    </a:p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(Региональная интеграционная платформа)</a:t>
                      </a: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79388" algn="just" fontAlgn="ctr">
                        <a:lnSpc>
                          <a:spcPct val="80000"/>
                        </a:lnSpc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агрегация информации от всех комплексов средств автоматизации (КСА)  Единого центра оперативного реагирования  (ЕЦОР), муниципальные образования которых, входят в регион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</a:t>
                      </a:r>
                      <a:r>
                        <a:rPr lang="ru-RU" sz="1000" b="1" i="0" u="none" strike="noStrike" baseline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00" b="1" i="0" u="none" strike="noStrike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217566">
                <a:tc vMerge="1"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ru-RU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79388" algn="just" fontAlgn="ctr">
                        <a:lnSpc>
                          <a:spcPct val="80000"/>
                        </a:lnSpc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агрегация информации от КСА федеральных и региональных органов исполнительной власти в сфере обеспечения общественной безопасности, правопорядка и безопасности среды обитания, а также КСА федеральных и региональных органов исполнительной власти, взаимодействующих с АПК «Безопасный город» на региональном уровне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</a:t>
                      </a:r>
                      <a:r>
                        <a:rPr lang="ru-RU" sz="1000" b="1" i="0" u="none" strike="noStrike" baseline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00" b="1" i="0" u="none" strike="noStrike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217566">
                <a:tc vMerge="1"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ru-RU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79388" algn="just" fontAlgn="ctr">
                        <a:lnSpc>
                          <a:spcPct val="80000"/>
                        </a:lnSpc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сопряжение КСА АПК «Безопасный город» (через КСА ЕЦОР) всех муниципальных образований, входящих в регион с КСА федеральных и региональных органов исполнительной власти в сфере обеспечения общественной безопасности, правопорядка и безопасности среды обитания, а также КСА федеральных и региональных органов исполнительной власти, взаимодействующих с АПК «Безопасный город» на региональном уровне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</a:t>
                      </a:r>
                      <a:r>
                        <a:rPr lang="ru-RU" sz="1000" b="1" i="0" u="none" strike="noStrike" baseline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00" b="1" i="0" u="none" strike="noStrike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217566">
                <a:tc vMerge="1"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ru-RU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79388" algn="just" fontAlgn="ctr">
                        <a:lnSpc>
                          <a:spcPct val="80000"/>
                        </a:lnSpc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предоставление органам исполнительной власти субъекта РФ отчетно-аналитического инструмента мониторинга  в сфере обеспечения общественной безопасности, правопорядка и безопасности среды обитания в регионе в целом и отдельно взятом муниципальном образовании в частности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</a:t>
                      </a:r>
                      <a:r>
                        <a:rPr lang="ru-RU" sz="1000" b="1" i="0" u="none" strike="noStrike" baseline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00" b="1" i="0" u="none" strike="noStrike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21756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fontAlgn="ctr">
                        <a:lnSpc>
                          <a:spcPct val="80000"/>
                        </a:lnSpc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предоставление различных аналитических срезов информации по муниципальным образованиям (совокупно или по отдельности в рамках аналитического среза) на основе объединенных в рамках единого информационного пространства данных о регионе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</a:t>
                      </a:r>
                      <a:r>
                        <a:rPr lang="ru-RU" sz="1000" b="1" i="0" u="none" strike="noStrike" baseline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00" b="1" i="0" u="none" strike="noStrike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21756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fontAlgn="ctr">
                        <a:lnSpc>
                          <a:spcPct val="80000"/>
                        </a:lnSpc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обеспечение доступа для федеральных и региональных КСА к  необходимым информационным ресурсам КСА сегментов АПК «Безопасный город» заданного муниципального образования, в соответствии с регламентами взаимодействия и предоставления информации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</a:t>
                      </a:r>
                      <a:r>
                        <a:rPr lang="ru-RU" sz="1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783856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906000" cy="1145365"/>
          </a:xfrm>
        </p:spPr>
        <p:txBody>
          <a:bodyPr>
            <a:noAutofit/>
          </a:bodyPr>
          <a:lstStyle/>
          <a:p>
            <a:pPr defTabSz="1241878">
              <a:spcBef>
                <a:spcPts val="0"/>
              </a:spcBef>
              <a:defRPr/>
            </a:pPr>
            <a: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ВНЕДРЕНИЕ И РАЗВИТИЕ АПК «БЕЗОПАСНЫЙ ГОРОД» </a:t>
            </a:r>
            <a:b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 БОЛЬШЕБЕРЕЗНИКОВСКОМ РАЙОНЕ</a:t>
            </a:r>
            <a:endParaRPr lang="ru-RU" sz="23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594600" y="6492875"/>
            <a:ext cx="2311400" cy="365125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FFFF00"/>
                </a:solidFill>
              </a:rPr>
              <a:pPr/>
              <a:t>15</a:t>
            </a:fld>
            <a:endParaRPr lang="ru-RU" dirty="0">
              <a:solidFill>
                <a:srgbClr val="FFFF00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84746624"/>
              </p:ext>
            </p:extLst>
          </p:nvPr>
        </p:nvGraphicFramePr>
        <p:xfrm>
          <a:off x="128464" y="1268760"/>
          <a:ext cx="9651739" cy="5179887"/>
        </p:xfrm>
        <a:graphic>
          <a:graphicData uri="http://schemas.openxmlformats.org/drawingml/2006/table">
            <a:tbl>
              <a:tblPr/>
              <a:tblGrid>
                <a:gridCol w="1084299"/>
                <a:gridCol w="2091145"/>
                <a:gridCol w="5191808"/>
                <a:gridCol w="1284487"/>
              </a:tblGrid>
              <a:tr h="438301"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Функциональный</a:t>
                      </a:r>
                      <a:r>
                        <a:rPr lang="ru-RU" sz="1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блок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Функциональное</a:t>
                      </a:r>
                      <a:r>
                        <a:rPr lang="ru-RU" sz="1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направление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Функция</a:t>
                      </a: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Степень </a:t>
                      </a: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реализации</a:t>
                      </a:r>
                    </a:p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(выполнено/не</a:t>
                      </a:r>
                      <a:r>
                        <a:rPr lang="ru-RU" sz="1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выполнено</a:t>
                      </a: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6465">
                <a:tc rowSpan="24"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Безопасность населения и муниципальной (коммунальной) инфраструктуры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1072097" rtl="0" eaLnBrk="1" fontAlgn="ctr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обеспечения правопорядка и профилактики правонарушений на территории муниципального образования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осуществление видеонаблюдения и видеоанализа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564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позиционирование подвижных объектов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не 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57921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обеспечение функций информирования и получения отзывов от  населения о работе  представителей территориальных органов федеральных органов исполнительной власти, ответственных за обеспечение общественной безопасности, правопорядка и безопасности среды обитания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564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0" marR="0" indent="0" algn="ctr" defTabSz="1072097" rtl="0" eaLnBrk="1" fontAlgn="ctr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обеспечения защиты от чрезвычайных ситуаций природного и техногенного характера и пожаров 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мониторинга критически важных, потенциально опасных и социально значимых объектов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3830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позиционирования и управления мобильными подразделениями сил РСЧС, привлекаемыми к ликвидации ЧС и пожаров, в том числе, пожарно-спасательными и пожарными подразделениями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9738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поддержки принятия решений по предупреждению и ликвидации ЧС природного и техногенного характера, снижению рисков  возникновения ЧС и пожаров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564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информирования и оповещения населения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97383">
                <a:tc vMerge="1"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обеспечения безопасности инфраструктуры жилищно-коммунального комплекса 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контроль качества работы коммунальных служб и состояния коммунальной инфраструктуры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564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обеспечение промышленной безопасности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564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мониторинг доступа на охраняемые государственные объекты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564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обеспечение экстренной связи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не 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1564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13"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обеспечения безопасности имущественного комплекса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ведение электронного плана района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выполнено</a:t>
                      </a:r>
                      <a:endParaRPr lang="ru-RU" sz="10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564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ведение «дежурного плана района»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выполнено</a:t>
                      </a:r>
                      <a:endParaRPr lang="ru-RU" sz="10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564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поддержка принятия решений при управлении муниципальными активами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выполнено</a:t>
                      </a:r>
                      <a:endParaRPr lang="ru-RU" sz="10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564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мониторинг и профилактику безопасности в социальной сфере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выполнено</a:t>
                      </a:r>
                      <a:endParaRPr lang="ru-RU" sz="10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564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ведение реестров объектов капитального строительства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выполнено</a:t>
                      </a:r>
                      <a:endParaRPr lang="ru-RU" sz="10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564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реестра ремонтных работ на объектах энергетической инфраструктуры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выполнено</a:t>
                      </a:r>
                      <a:endParaRPr lang="ru-RU" sz="10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564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ведение реестров сетей и сооружений водоснабжения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выполнено</a:t>
                      </a:r>
                      <a:endParaRPr lang="ru-RU" sz="10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564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ведение реестров тепловых сетей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не выполнено</a:t>
                      </a:r>
                      <a:endParaRPr lang="ru-RU" sz="10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1564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ведение реестров дорог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1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выполнено</a:t>
                      </a:r>
                      <a:endParaRPr lang="ru-RU" sz="10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564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ведение реестров телекоммуникаций 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564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ведение социального реестра 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564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ведение реестров мест обработки и утилизации отходов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не 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1564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ведение реестров природоохранных и рекреационных зон и паркового хозяйства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не 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445068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906000" cy="1145365"/>
          </a:xfrm>
        </p:spPr>
        <p:txBody>
          <a:bodyPr>
            <a:noAutofit/>
          </a:bodyPr>
          <a:lstStyle/>
          <a:p>
            <a:pPr defTabSz="1241878">
              <a:spcBef>
                <a:spcPts val="0"/>
              </a:spcBef>
              <a:defRPr/>
            </a:pPr>
            <a: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ВНЕДРЕНИЕ И РАЗВИТИЕ АПК «БЕЗОПАСНЫЙ ГОРОД» </a:t>
            </a:r>
            <a:b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 БОЛЬШЕБЕРЕЗНИКОВСКОМ РАЙОНЕ</a:t>
            </a:r>
            <a:endParaRPr lang="ru-RU" sz="23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594600" y="6492875"/>
            <a:ext cx="2311400" cy="365125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FFFF00"/>
                </a:solidFill>
              </a:rPr>
              <a:pPr/>
              <a:t>16</a:t>
            </a:fld>
            <a:endParaRPr lang="ru-RU" dirty="0">
              <a:solidFill>
                <a:srgbClr val="FFFF00"/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54624725"/>
              </p:ext>
            </p:extLst>
          </p:nvPr>
        </p:nvGraphicFramePr>
        <p:xfrm>
          <a:off x="125796" y="980728"/>
          <a:ext cx="9651740" cy="5544616"/>
        </p:xfrm>
        <a:graphic>
          <a:graphicData uri="http://schemas.openxmlformats.org/drawingml/2006/table">
            <a:tbl>
              <a:tblPr/>
              <a:tblGrid>
                <a:gridCol w="1476560"/>
                <a:gridCol w="2135858"/>
                <a:gridCol w="4250076"/>
                <a:gridCol w="1789246"/>
              </a:tblGrid>
              <a:tr h="334374"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Функциональный</a:t>
                      </a:r>
                      <a:r>
                        <a:rPr lang="ru-RU" sz="1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блок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Функциональное</a:t>
                      </a:r>
                      <a:r>
                        <a:rPr lang="ru-RU" sz="1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направление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Функция</a:t>
                      </a: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Степень </a:t>
                      </a: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реализации</a:t>
                      </a:r>
                    </a:p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(выполнено/не</a:t>
                      </a:r>
                      <a:r>
                        <a:rPr lang="ru-RU" sz="1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выполнено</a:t>
                      </a: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14461">
                <a:tc rowSpan="17"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Безопасность на транспорте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1072097" rtl="0" eaLnBrk="1" fontAlgn="ctr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обеспечения правопорядка, профилактики правонарушений на дорогах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обеспечение видеонаблюдения за ситуацией на дорогах и фото- </a:t>
                      </a:r>
                      <a:r>
                        <a:rPr lang="ru-RU" sz="10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видеофиксации</a:t>
                      </a: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правонарушений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н</a:t>
                      </a: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16911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видеоанализ событий и происшествий на дорогах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 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1654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marL="0" marR="0" indent="0" algn="ctr" defTabSz="1072097" rtl="0" eaLnBrk="1" fontAlgn="ctr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обеспечения безопасности дорожного движения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управление логистикой общественного и личного транспорта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 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1654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организация и управление муниципальным парковочным пространством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не 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1654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моделирование транспортных потоков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не 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46347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динамическое прогнозирование дорожной ситуации на базе поступающих в режиме реального времени данных с видеокамер, датчиков и контроллеров дорожного движения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 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31446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автоматическая </a:t>
                      </a:r>
                      <a:r>
                        <a:rPr lang="ru-RU" sz="10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геолокация</a:t>
                      </a: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и фиксация событий (инцидентов) на дорогах с визуализацией на карте города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не 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314461">
                <a:tc vMerge="1"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10">
                  <a:txBody>
                    <a:bodyPr/>
                    <a:lstStyle/>
                    <a:p>
                      <a:pPr marL="0" algn="ctr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обеспечения безопасности на транспорте 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обеспечение экстренной связи на транспортных средствах (автомобильном, железнодорожном, водном и воздушном транспорте)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не 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76149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обеспечение экстренной связи на объектах транспортной инфраструктуры (вокзалах, аэродромах, аэропортах, объектах систем связи, навигации и управления движением транспортных средств, а также на иных обеспечивающих функционирование транспортного комплекса зданиях, сооружениях, устройствах и оборудовании)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не 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31446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информирование о чрезвычайных ситуациях на транспортных средствах и объектах транспортной инфраструктуры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не 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1703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контроль маршрутов движения общественного и грузового транспорта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не 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31446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фиксацию на основе видеонаблюдения нарушений условий договоров с частными перевозчиками, осуществляющими пассажирские перевозки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не 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31446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мониторинг маршрутов воздушных судов, водных судов и железнодорожного транспорта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не выполнено</a:t>
                      </a:r>
                      <a:endParaRPr lang="ru-RU" sz="10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31446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контроль результатов технического мониторинга объектов транспортной инфраструктуры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не выполнено</a:t>
                      </a:r>
                      <a:endParaRPr lang="ru-RU" sz="10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1703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контроль технического состояния транспортных средств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выполнено</a:t>
                      </a:r>
                      <a:endParaRPr lang="ru-RU" sz="10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46347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обеспечение автоматизированной проверки и учета данных в рамках процедуры лицензирования перевозчиков, контроль лицензиатов на предмет выполнения условий лицензирования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выполнено</a:t>
                      </a:r>
                      <a:endParaRPr lang="ru-RU" sz="10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1446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организацию системы информирования населения о работе общественного транспорта и дорожной ситуации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не выполнено</a:t>
                      </a:r>
                      <a:endParaRPr lang="ru-RU" sz="10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543875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906000" cy="1145365"/>
          </a:xfrm>
        </p:spPr>
        <p:txBody>
          <a:bodyPr>
            <a:noAutofit/>
          </a:bodyPr>
          <a:lstStyle/>
          <a:p>
            <a:pPr defTabSz="1241878">
              <a:spcBef>
                <a:spcPts val="0"/>
              </a:spcBef>
              <a:defRPr/>
            </a:pPr>
            <a: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ВНЕДРЕНИЕ И РАЗВИТИЕ АПК «БЕЗОПАСНЫЙ ГОРОД» </a:t>
            </a:r>
            <a:b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 БОЛЬШЕБЕРЕЗНИКОВСКОМ РАЙОНЕ</a:t>
            </a:r>
            <a:endParaRPr lang="ru-RU" sz="23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594600" y="6492875"/>
            <a:ext cx="2311400" cy="365125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FFFF00"/>
                </a:solidFill>
              </a:rPr>
              <a:pPr/>
              <a:t>17</a:t>
            </a:fld>
            <a:endParaRPr lang="ru-RU" dirty="0">
              <a:solidFill>
                <a:srgbClr val="FFFF00"/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14282285"/>
              </p:ext>
            </p:extLst>
          </p:nvPr>
        </p:nvGraphicFramePr>
        <p:xfrm>
          <a:off x="125796" y="980729"/>
          <a:ext cx="9651740" cy="5278907"/>
        </p:xfrm>
        <a:graphic>
          <a:graphicData uri="http://schemas.openxmlformats.org/drawingml/2006/table">
            <a:tbl>
              <a:tblPr/>
              <a:tblGrid>
                <a:gridCol w="1476560"/>
                <a:gridCol w="2135858"/>
                <a:gridCol w="4250076"/>
                <a:gridCol w="1789246"/>
              </a:tblGrid>
              <a:tr h="251725"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Функциональный</a:t>
                      </a:r>
                      <a:r>
                        <a:rPr lang="ru-RU" sz="1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блок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Функциональное</a:t>
                      </a:r>
                      <a:r>
                        <a:rPr lang="ru-RU" sz="1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направление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Функция</a:t>
                      </a: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Степень </a:t>
                      </a: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реализации</a:t>
                      </a:r>
                    </a:p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(выполнено/не</a:t>
                      </a:r>
                      <a:r>
                        <a:rPr lang="ru-RU" sz="1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выполнено</a:t>
                      </a: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06000">
                <a:tc rowSpan="16"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Экологическая безопасность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indent="0" algn="ctr" defTabSz="1072097" rtl="0" eaLnBrk="1" fontAlgn="ctr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геоэкологического</a:t>
                      </a: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планирования 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комплексный мониторинг муниципальной застройки и уже существующих объектов с учетом данных по экологической ситуации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060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обеспечение автоматизированного документооборота процессов планирования и осуществления муниципального экологического контроля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060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ctr" defTabSz="1072097" rtl="0" eaLnBrk="1" fontAlgn="ctr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осуществление контроля и мониторинга исполнения предписаний, выданных по результатам муниципального экологического контроля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060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ctr" defTabSz="1072097" rtl="0" eaLnBrk="1" fontAlgn="ctr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обеспечение расчетного обслуживания </a:t>
                      </a:r>
                      <a:r>
                        <a:rPr lang="ru-RU" sz="10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природопользователей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060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indent="0" algn="ctr" defTabSz="1072097" rtl="0" eaLnBrk="1" fontAlgn="ctr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гидрометеорологической информации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предоставление оперативной гидрометеорологической информации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060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предоставление информации о сейсмической активности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060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предоставление гидрологической информации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06000">
                <a:tc vMerge="1"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9">
                  <a:txBody>
                    <a:bodyPr/>
                    <a:lstStyle/>
                    <a:p>
                      <a:pPr marL="0" algn="ctr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экомониторинга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мониторинг загрязнения окружающей среды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060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контроль состояния суши, включая мониторинг угроз просадок, оползней ни, обвалов земной поверхности из-за выработки недр при добыче полезных ископаемых и другой деятельности человека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060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мониторинг водных ресурсов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060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мониторинг угроз, связанных с связанных с истощением </a:t>
                      </a:r>
                      <a:r>
                        <a:rPr lang="ru-RU" sz="10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невозобновляемых</a:t>
                      </a: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природных ископаемых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060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контроль состояния почв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выполнено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060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мониторинг гидрологической обстановки и обеспечение безопасности при наводнениях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выполнено</a:t>
                      </a:r>
                      <a:endParaRPr lang="ru-RU" sz="10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060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мониторинг гидрометеорологической обстановки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выполнено</a:t>
                      </a:r>
                      <a:endParaRPr lang="ru-RU" sz="10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060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мониторинг </a:t>
                      </a:r>
                      <a:r>
                        <a:rPr lang="ru-RU" sz="10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лесопожарной</a:t>
                      </a: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опасности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выполнено</a:t>
                      </a:r>
                      <a:endParaRPr lang="ru-RU" sz="10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060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79388" algn="just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мониторинг ситуаций, вызванных переполнением хранилищ (свалок) промышленными и бытовыми отходами, загрязнением ими окружающей среды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72097" rtl="0" eaLnBrk="1" fontAlgn="ctr" latinLnBrk="0" hangingPunct="1">
                        <a:lnSpc>
                          <a:spcPct val="80000"/>
                        </a:lnSpc>
                      </a:pP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выполнено</a:t>
                      </a:r>
                      <a:endParaRPr lang="ru-RU" sz="10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461078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906000" cy="1145365"/>
          </a:xfrm>
        </p:spPr>
        <p:txBody>
          <a:bodyPr>
            <a:noAutofit/>
          </a:bodyPr>
          <a:lstStyle/>
          <a:p>
            <a:pPr defTabSz="1241878">
              <a:spcBef>
                <a:spcPts val="0"/>
              </a:spcBef>
              <a:defRPr/>
            </a:pPr>
            <a: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ВНЕДРЕНИЕ И РАЗВИТИЕ АПК «БЕЗОПАСНЫЙ ГОРОД» </a:t>
            </a:r>
            <a:b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 БОЛЬШЕБЕРЕЗНИКОВСКОМ РАЙОНЕ</a:t>
            </a:r>
            <a:endParaRPr lang="ru-RU" sz="23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594600" y="6492875"/>
            <a:ext cx="2311400" cy="365125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FFFF00"/>
                </a:solidFill>
              </a:rPr>
              <a:pPr/>
              <a:t>18</a:t>
            </a:fld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65" name="Рисунок 6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707" y="1211004"/>
            <a:ext cx="9797346" cy="50983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16984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0" y="72008"/>
            <a:ext cx="9906000" cy="980728"/>
          </a:xfrm>
        </p:spPr>
        <p:txBody>
          <a:bodyPr>
            <a:noAutofit/>
          </a:bodyPr>
          <a:lstStyle/>
          <a:p>
            <a:pPr defTabSz="1241878">
              <a:spcBef>
                <a:spcPts val="0"/>
              </a:spcBef>
              <a:defRPr/>
            </a:pPr>
            <a: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СВЕДЕНИЯ ПО ОБЕСПЕЧЕНИЮ НАДЕЖНОСТИ ЭЛЕКТРОСНАБЖЕНИЯ ЕДДС БОЛЬШЕБЕРЕЗНИКОВСКОГО РАЙОНА</a:t>
            </a:r>
            <a:endParaRPr lang="ru-RU" sz="23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380968" y="1285860"/>
            <a:ext cx="9108536" cy="1339341"/>
          </a:xfrm>
          <a:prstGeom prst="rect">
            <a:avLst/>
          </a:prstGeom>
          <a:solidFill>
            <a:srgbClr val="CCECFF"/>
          </a:solidFill>
          <a:ln w="12700">
            <a:solidFill>
              <a:schemeClr val="tx1"/>
            </a:solidFill>
          </a:ln>
        </p:spPr>
        <p:txBody>
          <a:bodyPr wrap="square" lIns="107183" tIns="53594" rIns="107183" bIns="53594">
            <a:spAutoFit/>
          </a:bodyPr>
          <a:lstStyle>
            <a:lvl1pPr indent="179388">
              <a:defRPr sz="21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1058863" fontAlgn="base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1058863" fontAlgn="base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1058863" fontAlgn="base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1058863" fontAlgn="base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indent="361950" algn="just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indent="361950"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ЕДДС Большеберезниковского района относится к </a:t>
            </a:r>
            <a:r>
              <a:rPr lang="en-US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категории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электроснабжения.</a:t>
            </a:r>
          </a:p>
          <a:p>
            <a:pPr indent="361950"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Резервного источника электропитания  нет. В 2019 году планируется его приобретение и установка в здании МФЦ.</a:t>
            </a:r>
          </a:p>
          <a:p>
            <a:pPr indent="361950"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594600" y="6492875"/>
            <a:ext cx="2311400" cy="365125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FFFF00"/>
                </a:solidFill>
              </a:rPr>
              <a:pPr/>
              <a:t>19</a:t>
            </a:fld>
            <a:endParaRPr lang="ru-RU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5235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0"/>
            <a:ext cx="9906000" cy="980728"/>
          </a:xfrm>
          <a:prstGeom prst="rect">
            <a:avLst/>
          </a:prstGeom>
        </p:spPr>
        <p:txBody>
          <a:bodyPr vert="horz" lIns="107210" tIns="53603" rIns="107210" bIns="53603" rtlCol="0" anchor="ctr">
            <a:noAutofit/>
          </a:bodyPr>
          <a:lstStyle>
            <a:lvl1pPr algn="ctr" defTabSz="913953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1241878">
              <a:spcBef>
                <a:spcPts val="0"/>
              </a:spcBef>
              <a:defRPr/>
            </a:pPr>
            <a:r>
              <a:rPr lang="ru-RU" sz="23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ПОТЕНЦИАЛЬНО ОПАСНЫЕ ОБЪЕКТЫ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46470852"/>
              </p:ext>
            </p:extLst>
          </p:nvPr>
        </p:nvGraphicFramePr>
        <p:xfrm>
          <a:off x="269005" y="836712"/>
          <a:ext cx="9436523" cy="940730"/>
        </p:xfrm>
        <a:graphic>
          <a:graphicData uri="http://schemas.openxmlformats.org/drawingml/2006/table">
            <a:tbl>
              <a:tblPr/>
              <a:tblGrid>
                <a:gridCol w="1731667"/>
                <a:gridCol w="1944216"/>
                <a:gridCol w="1872208"/>
                <a:gridCol w="2016224"/>
                <a:gridCol w="1872208"/>
              </a:tblGrid>
              <a:tr h="288032">
                <a:tc gridSpan="5">
                  <a:txBody>
                    <a:bodyPr/>
                    <a:lstStyle>
                      <a:lvl1pPr marL="0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317272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634543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951816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269088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1586360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1903631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220904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2538176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Количество объектов</a:t>
                      </a:r>
                      <a:endParaRPr lang="ru-RU" sz="10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>
                      <a:lvl1pPr marL="0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317272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634543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951816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269088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1586360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1903631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220904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2538176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>
                      <a:lvl1pPr marL="0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317272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634543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951816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269088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1586360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1903631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220904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2538176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>
                      <a:lvl1pPr marL="0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317272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634543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951816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269088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1586360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1903631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220904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2538176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</a:tr>
              <a:tr h="217566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3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34543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Общее количество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3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34543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Потенциально-опасные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3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34543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Социально-значимые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3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34543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Критически-важные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3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634543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Туристические маршруты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</a:tr>
              <a:tr h="217566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3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1058863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3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1058863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3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1058863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3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1058863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0" marR="0" marT="0" marB="0" anchor="ctr" horzOverflow="overflow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33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10588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1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1058863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20000"/>
                        <a:lumOff val="80000"/>
                      </a:srgbClr>
                    </a:solidFill>
                  </a:tcPr>
                </a:tc>
              </a:tr>
              <a:tr h="217566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 химически-опасных объектов -0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20000"/>
                        <a:lumOff val="8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20000"/>
                        <a:lumOff val="80000"/>
                      </a:srgbClr>
                    </a:solidFill>
                  </a:tcPr>
                </a:tc>
                <a:tc hMerge="1">
                  <a:txBody>
                    <a:bodyPr/>
                    <a:lstStyle>
                      <a:lvl1pPr marL="0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317272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634543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951816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269088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1586360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1903631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220904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2538176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20000"/>
                        <a:lumOff val="8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20000"/>
                        <a:lumOff val="80000"/>
                      </a:srgbClr>
                    </a:solidFill>
                  </a:tcPr>
                </a:tc>
                <a:tc hMerge="1">
                  <a:txBody>
                    <a:bodyPr/>
                    <a:lstStyle>
                      <a:lvl1pPr marL="0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317272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634543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951816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269088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1586360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1903631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220904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2538176" algn="l" defTabSz="634543" rtl="0" eaLnBrk="1" latinLnBrk="0" hangingPunct="1">
                        <a:defRPr sz="13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33" marR="5833" marT="58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20000"/>
                        <a:lumOff val="8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13" name="TextBox 15"/>
          <p:cNvSpPr txBox="1">
            <a:spLocks noChangeArrowheads="1"/>
          </p:cNvSpPr>
          <p:nvPr/>
        </p:nvSpPr>
        <p:spPr bwMode="auto">
          <a:xfrm>
            <a:off x="2436551" y="1865149"/>
            <a:ext cx="2424375" cy="360476"/>
          </a:xfrm>
          <a:prstGeom prst="rect">
            <a:avLst/>
          </a:prstGeom>
          <a:noFill/>
          <a:ln>
            <a:noFill/>
          </a:ln>
          <a:extLst/>
        </p:spPr>
        <p:txBody>
          <a:bodyPr lIns="82671" tIns="41335" rIns="82671" bIns="4133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7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588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588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588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588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800" dirty="0" smtClean="0">
                <a:solidFill>
                  <a:srgbClr val="FFFF00"/>
                </a:solidFill>
                <a:latin typeface="Arial" panose="020B0604020202020204" pitchFamily="34" charset="0"/>
              </a:rPr>
              <a:t> </a:t>
            </a:r>
            <a:endParaRPr lang="ru-RU" sz="1800" dirty="0">
              <a:solidFill>
                <a:srgbClr val="FFFF00"/>
              </a:solidFill>
              <a:latin typeface="Arial" panose="020B0604020202020204" pitchFamily="34" charset="0"/>
            </a:endParaRPr>
          </a:p>
        </p:txBody>
      </p:sp>
      <p:sp>
        <p:nvSpPr>
          <p:cNvPr id="14" name="TextBox 15"/>
          <p:cNvSpPr txBox="1">
            <a:spLocks noChangeArrowheads="1"/>
          </p:cNvSpPr>
          <p:nvPr/>
        </p:nvSpPr>
        <p:spPr bwMode="auto">
          <a:xfrm>
            <a:off x="7308129" y="1772816"/>
            <a:ext cx="2425897" cy="268143"/>
          </a:xfrm>
          <a:prstGeom prst="rect">
            <a:avLst/>
          </a:prstGeom>
          <a:noFill/>
          <a:ln>
            <a:noFill/>
          </a:ln>
          <a:extLst/>
        </p:spPr>
        <p:txBody>
          <a:bodyPr lIns="82671" tIns="41335" rIns="82671" bIns="4133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7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588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588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588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588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200" dirty="0" smtClean="0">
                <a:solidFill>
                  <a:srgbClr val="FFFF00"/>
                </a:solidFill>
                <a:latin typeface="Times New Roman" panose="02020603050405020304" pitchFamily="18" charset="0"/>
              </a:rPr>
              <a:t> </a:t>
            </a:r>
            <a:endParaRPr lang="ru-RU" sz="1200" dirty="0">
              <a:solidFill>
                <a:srgbClr val="FFFF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" name="TextBox 15"/>
          <p:cNvSpPr txBox="1">
            <a:spLocks noChangeArrowheads="1"/>
          </p:cNvSpPr>
          <p:nvPr/>
        </p:nvSpPr>
        <p:spPr bwMode="auto">
          <a:xfrm>
            <a:off x="4848750" y="1957482"/>
            <a:ext cx="2424376" cy="268143"/>
          </a:xfrm>
          <a:prstGeom prst="rect">
            <a:avLst/>
          </a:prstGeom>
          <a:noFill/>
          <a:ln>
            <a:noFill/>
          </a:ln>
          <a:extLst/>
        </p:spPr>
        <p:txBody>
          <a:bodyPr lIns="82671" tIns="41335" rIns="82671" bIns="4133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7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588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588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588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588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sz="1200" dirty="0" smtClean="0">
                <a:solidFill>
                  <a:srgbClr val="FFFF00"/>
                </a:solidFill>
                <a:latin typeface="Times New Roman" panose="02020603050405020304" pitchFamily="18" charset="0"/>
              </a:rPr>
              <a:t> </a:t>
            </a:r>
            <a:endParaRPr lang="ru-RU" sz="1200" dirty="0">
              <a:solidFill>
                <a:srgbClr val="FFFF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8" name="Номер слайда 2"/>
          <p:cNvSpPr txBox="1">
            <a:spLocks/>
          </p:cNvSpPr>
          <p:nvPr/>
        </p:nvSpPr>
        <p:spPr>
          <a:xfrm>
            <a:off x="7594600" y="6492875"/>
            <a:ext cx="2311400" cy="365125"/>
          </a:xfrm>
          <a:prstGeom prst="rect">
            <a:avLst/>
          </a:prstGeom>
        </p:spPr>
        <p:txBody>
          <a:bodyPr vert="horz" lIns="107210" tIns="53603" rIns="107210" bIns="53603" rtlCol="0" anchor="ctr"/>
          <a:lstStyle>
            <a:defPPr>
              <a:defRPr lang="ru-RU"/>
            </a:defPPr>
            <a:lvl1pPr marL="0" algn="r" defTabSz="1072097" rtl="0" eaLnBrk="1" latinLnBrk="0" hangingPunct="1"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36048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2097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8144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44194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80244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6292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52340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8393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10720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0720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119916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"/>
          <p:cNvSpPr txBox="1">
            <a:spLocks/>
          </p:cNvSpPr>
          <p:nvPr/>
        </p:nvSpPr>
        <p:spPr>
          <a:xfrm>
            <a:off x="0" y="0"/>
            <a:ext cx="9906000" cy="980728"/>
          </a:xfrm>
          <a:prstGeom prst="rect">
            <a:avLst/>
          </a:prstGeom>
        </p:spPr>
        <p:txBody>
          <a:bodyPr vert="horz" lIns="107210" tIns="53603" rIns="107210" bIns="53603" rtlCol="0" anchor="ctr">
            <a:noAutofit/>
          </a:bodyPr>
          <a:lstStyle>
            <a:lvl1pPr algn="ctr" defTabSz="913953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1241878">
              <a:spcBef>
                <a:spcPts val="0"/>
              </a:spcBef>
              <a:defRPr/>
            </a:pPr>
            <a:r>
              <a:rPr lang="ru-RU" sz="23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СВЕДЕНИЯ О </a:t>
            </a:r>
            <a: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ЧС </a:t>
            </a:r>
            <a:r>
              <a:rPr lang="ru-RU" sz="23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(ПРОИСШЕСТВИЯХ), </a:t>
            </a:r>
          </a:p>
          <a:p>
            <a:pPr defTabSz="1241878">
              <a:spcBef>
                <a:spcPts val="0"/>
              </a:spcBef>
              <a:defRPr/>
            </a:pPr>
            <a:r>
              <a:rPr lang="ru-RU" sz="23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ПРОИЗОШЕДШИХ НА ТЕРРИТОРИИ  </a:t>
            </a:r>
            <a: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Б.БЕРЕЗНИКОВСКОГО МР</a:t>
            </a:r>
            <a:endParaRPr lang="ru-RU" sz="23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Номер слайда 2"/>
          <p:cNvSpPr txBox="1">
            <a:spLocks/>
          </p:cNvSpPr>
          <p:nvPr/>
        </p:nvSpPr>
        <p:spPr>
          <a:xfrm>
            <a:off x="7594600" y="6492875"/>
            <a:ext cx="2311400" cy="365125"/>
          </a:xfrm>
          <a:prstGeom prst="rect">
            <a:avLst/>
          </a:prstGeom>
        </p:spPr>
        <p:txBody>
          <a:bodyPr vert="horz" lIns="107210" tIns="53603" rIns="107210" bIns="53603" rtlCol="0" anchor="ctr"/>
          <a:lstStyle>
            <a:defPPr>
              <a:defRPr lang="ru-RU"/>
            </a:defPPr>
            <a:lvl1pPr marL="0" algn="r" defTabSz="1072097" rtl="0" eaLnBrk="1" latinLnBrk="0" hangingPunct="1"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36048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2097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8144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44194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80244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6292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52340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8393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10720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0720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65507" y="1412776"/>
            <a:ext cx="9374985" cy="723788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txBody>
          <a:bodyPr wrap="square" lIns="107183" tIns="53594" rIns="107183" bIns="53594">
            <a:spAutoFit/>
          </a:bodyPr>
          <a:lstStyle>
            <a:lvl1pPr indent="179388">
              <a:defRPr sz="21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1058863" fontAlgn="base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1058863" fontAlgn="base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1058863" fontAlgn="base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1058863" fontAlgn="base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indent="449580" algn="just">
              <a:spcAft>
                <a:spcPts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За отчётный период ЧС и социально-значимых происшествий на территории района не произошло.</a:t>
            </a:r>
            <a:endParaRPr lang="ru-RU" sz="18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107140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48005"/>
            <a:ext cx="9906000" cy="1172749"/>
          </a:xfrm>
          <a:prstGeom prst="rect">
            <a:avLst/>
          </a:prstGeom>
        </p:spPr>
        <p:txBody>
          <a:bodyPr vert="horz" lIns="107210" tIns="53603" rIns="107210" bIns="53603" rtlCol="0" anchor="ctr">
            <a:noAutofit/>
          </a:bodyPr>
          <a:lstStyle>
            <a:lvl1pPr algn="ctr" defTabSz="913953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1241878">
              <a:spcBef>
                <a:spcPts val="0"/>
              </a:spcBef>
              <a:defRPr/>
            </a:pPr>
            <a:r>
              <a:rPr lang="ru-RU" sz="23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СВЕДЕНИЯ О ЧРЕЗВЫЧАЙНЫХ СИТУАЦИЯХ, </a:t>
            </a:r>
          </a:p>
          <a:p>
            <a:pPr defTabSz="1241878">
              <a:spcBef>
                <a:spcPts val="0"/>
              </a:spcBef>
              <a:defRPr/>
            </a:pPr>
            <a:r>
              <a:rPr lang="ru-RU" sz="23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ПРОИЗОШЕДШИХ НА </a:t>
            </a:r>
            <a: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ТЕРРИТОРИИ БОЛЬШЕБЕРЕЗНИКОВСКОГО РАЙОНА В </a:t>
            </a:r>
            <a:r>
              <a:rPr lang="ru-RU" sz="23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ПЕРИОД </a:t>
            </a:r>
            <a: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2012 - 2017 </a:t>
            </a:r>
            <a:r>
              <a:rPr lang="ru-RU" sz="23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ГОДА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-215749"/>
            <a:ext cx="216734" cy="431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07287" tIns="53643" rIns="107287" bIns="53643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6" name="Rectangle 18"/>
          <p:cNvSpPr>
            <a:spLocks noChangeArrowheads="1"/>
          </p:cNvSpPr>
          <p:nvPr/>
        </p:nvSpPr>
        <p:spPr bwMode="auto">
          <a:xfrm>
            <a:off x="0" y="89050"/>
            <a:ext cx="408389" cy="431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07287" tIns="53643" rIns="107287" bIns="53643" numCol="1" anchor="ctr" anchorCtr="0" compatLnSpc="1">
            <a:prstTxWarp prst="textNoShape">
              <a:avLst/>
            </a:prstTxWarp>
            <a:spAutoFit/>
          </a:bodyPr>
          <a:lstStyle/>
          <a:p>
            <a:pPr indent="189987" defTabSz="1072866" fontAlgn="base">
              <a:spcBef>
                <a:spcPct val="0"/>
              </a:spcBef>
              <a:spcAft>
                <a:spcPct val="0"/>
              </a:spcAft>
              <a:tabLst>
                <a:tab pos="3484951" algn="ctr"/>
                <a:tab pos="6969901" algn="r"/>
              </a:tabLst>
            </a:pPr>
            <a:endParaRPr lang="ru-RU">
              <a:latin typeface="Arial" pitchFamily="34" charset="0"/>
            </a:endParaRPr>
          </a:p>
        </p:txBody>
      </p:sp>
      <p:sp>
        <p:nvSpPr>
          <p:cNvPr id="17" name="Rectangle 23"/>
          <p:cNvSpPr>
            <a:spLocks noChangeArrowheads="1"/>
          </p:cNvSpPr>
          <p:nvPr/>
        </p:nvSpPr>
        <p:spPr bwMode="auto">
          <a:xfrm>
            <a:off x="0" y="393851"/>
            <a:ext cx="216734" cy="431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07287" tIns="53643" rIns="107287" bIns="53643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9" name="Номер слайда 2"/>
          <p:cNvSpPr txBox="1">
            <a:spLocks/>
          </p:cNvSpPr>
          <p:nvPr/>
        </p:nvSpPr>
        <p:spPr>
          <a:xfrm>
            <a:off x="7594600" y="6492875"/>
            <a:ext cx="2311400" cy="365125"/>
          </a:xfrm>
          <a:prstGeom prst="rect">
            <a:avLst/>
          </a:prstGeom>
        </p:spPr>
        <p:txBody>
          <a:bodyPr vert="horz" lIns="107210" tIns="53603" rIns="107210" bIns="53603" rtlCol="0" anchor="ctr"/>
          <a:lstStyle>
            <a:defPPr>
              <a:defRPr lang="ru-RU"/>
            </a:defPPr>
            <a:lvl1pPr marL="0" algn="r" defTabSz="1072097" rtl="0" eaLnBrk="1" latinLnBrk="0" hangingPunct="1"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36048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2097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8144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44194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80244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6292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52340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8393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10720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0720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136576" y="1676530"/>
            <a:ext cx="7878875" cy="985398"/>
          </a:xfrm>
          <a:prstGeom prst="rect">
            <a:avLst/>
          </a:prstGeom>
          <a:solidFill>
            <a:srgbClr val="CCECFF"/>
          </a:solidFill>
          <a:ln w="19050">
            <a:solidFill>
              <a:schemeClr val="bg1"/>
            </a:solidFill>
          </a:ln>
        </p:spPr>
        <p:txBody>
          <a:bodyPr wrap="square" lIns="107183" tIns="53594" rIns="107183" bIns="53594">
            <a:spAutoFit/>
          </a:bodyPr>
          <a:lstStyle>
            <a:lvl1pPr indent="179388">
              <a:defRPr sz="21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1058863" fontAlgn="base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1058863" fontAlgn="base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1058863" fontAlgn="base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1058863" fontAlgn="base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indent="525257" algn="just"/>
            <a:r>
              <a:rPr lang="ru-RU" sz="19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период </a:t>
            </a:r>
            <a:r>
              <a:rPr lang="ru-RU" sz="19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2012-2017 </a:t>
            </a:r>
            <a:r>
              <a:rPr lang="ru-RU" sz="19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года на территории </a:t>
            </a:r>
            <a:r>
              <a:rPr lang="ru-RU" sz="19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Б.Березниковского</a:t>
            </a:r>
            <a:r>
              <a:rPr lang="ru-RU" sz="19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 произошла </a:t>
            </a:r>
            <a:r>
              <a:rPr lang="ru-RU" sz="19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9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чрезвычайная ситуация: </a:t>
            </a:r>
            <a:r>
              <a:rPr lang="ru-RU" sz="19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природные </a:t>
            </a:r>
            <a:r>
              <a:rPr lang="ru-RU" sz="19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ЧС – </a:t>
            </a:r>
            <a:r>
              <a:rPr lang="ru-RU" sz="19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9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indent="525257" algn="just"/>
            <a:r>
              <a:rPr lang="ru-RU" sz="19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Погибших и пострадавших нет.</a:t>
            </a:r>
            <a:endParaRPr lang="ru-RU" sz="1900" u="sng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xmlns="" val="1064246598"/>
              </p:ext>
            </p:extLst>
          </p:nvPr>
        </p:nvGraphicFramePr>
        <p:xfrm>
          <a:off x="992560" y="3356992"/>
          <a:ext cx="7866028" cy="2664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98640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906000" cy="980728"/>
          </a:xfrm>
        </p:spPr>
        <p:txBody>
          <a:bodyPr>
            <a:noAutofit/>
          </a:bodyPr>
          <a:lstStyle/>
          <a:p>
            <a:pPr defTabSz="1241878">
              <a:spcBef>
                <a:spcPts val="0"/>
              </a:spcBef>
              <a:defRPr/>
            </a:pPr>
            <a: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ФИНАНСИРОВАНИЕ</a:t>
            </a:r>
            <a:b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РАЗВИТИЯ ЕДДС БОЛЬШЕБЕРЕЗНИКОВСКОГО РАЙОНА</a:t>
            </a:r>
            <a:endParaRPr lang="ru-RU" sz="23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27396805"/>
              </p:ext>
            </p:extLst>
          </p:nvPr>
        </p:nvGraphicFramePr>
        <p:xfrm>
          <a:off x="129246" y="978249"/>
          <a:ext cx="9648290" cy="2306735"/>
        </p:xfrm>
        <a:graphic>
          <a:graphicData uri="http://schemas.openxmlformats.org/drawingml/2006/table">
            <a:tbl>
              <a:tblPr/>
              <a:tblGrid>
                <a:gridCol w="448265"/>
                <a:gridCol w="3638333"/>
                <a:gridCol w="1390423"/>
                <a:gridCol w="1390423"/>
                <a:gridCol w="1390423"/>
                <a:gridCol w="1390423"/>
              </a:tblGrid>
              <a:tr h="695420">
                <a:tc>
                  <a:txBody>
                    <a:bodyPr/>
                    <a:lstStyle>
                      <a:lvl1pPr marL="0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36048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72097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08144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44194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680244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16292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752340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288393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№ п/п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9054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36048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72097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08144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44194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680244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16292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752340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288393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9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Источник финансирования</a:t>
                      </a:r>
                      <a:endParaRPr lang="ru-RU" sz="9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9054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Спланировано, </a:t>
                      </a:r>
                    </a:p>
                    <a:p>
                      <a:pPr algn="ctr" fontAlgn="ctr"/>
                      <a:r>
                        <a:rPr lang="ru-RU" sz="9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тыс. руб.</a:t>
                      </a:r>
                      <a:endParaRPr lang="ru-RU" sz="9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9054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7209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Выделено, </a:t>
                      </a:r>
                    </a:p>
                    <a:p>
                      <a:pPr marL="0" marR="0" indent="0" algn="ctr" defTabSz="107209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тыс. руб.</a:t>
                      </a:r>
                      <a:endParaRPr lang="ru-RU" sz="9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9054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7209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Освоено, </a:t>
                      </a:r>
                    </a:p>
                    <a:p>
                      <a:pPr marL="0" marR="0" indent="0" algn="ctr" defTabSz="107209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тыс. руб.</a:t>
                      </a:r>
                      <a:endParaRPr lang="ru-RU" sz="9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9054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Примечание</a:t>
                      </a:r>
                      <a:endParaRPr lang="ru-RU" sz="9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9054">
                        <a:lumMod val="20000"/>
                        <a:lumOff val="80000"/>
                      </a:srgbClr>
                    </a:solidFill>
                  </a:tcPr>
                </a:tc>
              </a:tr>
              <a:tr h="313964">
                <a:tc>
                  <a:txBody>
                    <a:bodyPr/>
                    <a:lstStyle>
                      <a:lvl1pPr marL="0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36048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72097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08144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44194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680244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16292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752340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288393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1.</a:t>
                      </a:r>
                      <a:endParaRPr lang="ru-RU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2DFF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Техническое оснащение ЕДДС на 2019 год</a:t>
                      </a:r>
                      <a:endParaRPr lang="ru-RU" sz="1400" dirty="0"/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2DFF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2DFF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 marL="2223" marR="2223" marT="22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2DFF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2DFFD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23" marR="2223" marT="22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2DFFD"/>
                    </a:solidFill>
                  </a:tcPr>
                </a:tc>
              </a:tr>
              <a:tr h="313964">
                <a:tc>
                  <a:txBody>
                    <a:bodyPr/>
                    <a:lstStyle>
                      <a:lvl1pPr marL="0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36048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72097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08144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44194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680244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16292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752340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288393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2.</a:t>
                      </a:r>
                      <a:endParaRPr lang="ru-RU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2DFF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7209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2DFFD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2DFFD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2DFFD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2DFFD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23" marR="2223" marT="22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2DFFD"/>
                    </a:solidFill>
                  </a:tcPr>
                </a:tc>
              </a:tr>
              <a:tr h="313964">
                <a:tc>
                  <a:txBody>
                    <a:bodyPr/>
                    <a:lstStyle>
                      <a:lvl1pPr marL="0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36048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72097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08144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44194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680244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16292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752340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288393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3.</a:t>
                      </a:r>
                      <a:endParaRPr lang="ru-RU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2DFFD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2DFFD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2DFFD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2DFFD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2DFFD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2DFFD"/>
                    </a:solidFill>
                  </a:tcPr>
                </a:tc>
              </a:tr>
              <a:tr h="313964">
                <a:tc>
                  <a:txBody>
                    <a:bodyPr/>
                    <a:lstStyle>
                      <a:lvl1pPr marL="0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36048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72097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08144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44194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680244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16292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752340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288393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4.</a:t>
                      </a:r>
                      <a:endParaRPr lang="ru-RU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2DFFD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2DFFD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2DFFD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2DFFD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2DFFD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2DFFD"/>
                    </a:solidFill>
                  </a:tcPr>
                </a:tc>
              </a:tr>
              <a:tr h="247776">
                <a:tc gridSpan="2">
                  <a:txBody>
                    <a:bodyPr/>
                    <a:lstStyle>
                      <a:lvl1pPr marL="0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36048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72097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08144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44194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680244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16292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752340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288393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Итого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36048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72097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08144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44194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680244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16292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752340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288393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36048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72097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08144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44194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680244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16292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752340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288393" algn="l" defTabSz="1072097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2223" marR="2223" marT="22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xmlns="" val="4229055441"/>
              </p:ext>
            </p:extLst>
          </p:nvPr>
        </p:nvGraphicFramePr>
        <p:xfrm>
          <a:off x="128464" y="3501008"/>
          <a:ext cx="5328592" cy="33569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594600" y="6492875"/>
            <a:ext cx="2311400" cy="365125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FFFF00"/>
                </a:solidFill>
              </a:rPr>
              <a:pPr/>
              <a:t>23</a:t>
            </a:fld>
            <a:endParaRPr lang="ru-RU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30740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0"/>
            <a:ext cx="9906000" cy="980728"/>
          </a:xfrm>
          <a:prstGeom prst="rect">
            <a:avLst/>
          </a:prstGeom>
        </p:spPr>
        <p:txBody>
          <a:bodyPr vert="horz" lIns="107210" tIns="53603" rIns="107210" bIns="53603" rtlCol="0" anchor="ctr">
            <a:noAutofit/>
          </a:bodyPr>
          <a:lstStyle>
            <a:lvl1pPr algn="ctr" defTabSz="913953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1241878">
              <a:spcBef>
                <a:spcPts val="0"/>
              </a:spcBef>
              <a:defRPr/>
            </a:pPr>
            <a:r>
              <a:rPr lang="ru-RU" sz="23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РАБОЧАЯ ДОКУМЕНТАЦИЯ </a:t>
            </a:r>
            <a: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ЕДДС  </a:t>
            </a:r>
            <a:endParaRPr lang="ru-RU" sz="23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Номер слайда 2"/>
          <p:cNvSpPr txBox="1">
            <a:spLocks/>
          </p:cNvSpPr>
          <p:nvPr/>
        </p:nvSpPr>
        <p:spPr>
          <a:xfrm>
            <a:off x="9489504" y="6492875"/>
            <a:ext cx="416496" cy="365125"/>
          </a:xfrm>
          <a:prstGeom prst="rect">
            <a:avLst/>
          </a:prstGeom>
        </p:spPr>
        <p:txBody>
          <a:bodyPr vert="horz" lIns="107210" tIns="53603" rIns="107210" bIns="53603" rtlCol="0" anchor="ctr"/>
          <a:lstStyle>
            <a:defPPr>
              <a:defRPr lang="ru-RU"/>
            </a:defPPr>
            <a:lvl1pPr marL="0" algn="r" defTabSz="1072097" rtl="0" eaLnBrk="1" latinLnBrk="0" hangingPunct="1"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36048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2097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8144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44194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80244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6292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52340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8393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10720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0720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69636" name="Object 4"/>
          <p:cNvGraphicFramePr>
            <a:graphicFrameLocks noChangeAspect="1"/>
          </p:cNvGraphicFramePr>
          <p:nvPr/>
        </p:nvGraphicFramePr>
        <p:xfrm>
          <a:off x="2881298" y="3786190"/>
          <a:ext cx="2073386" cy="2786082"/>
        </p:xfrm>
        <a:graphic>
          <a:graphicData uri="http://schemas.openxmlformats.org/presentationml/2006/ole">
            <p:oleObj spid="_x0000_s69941" name="Acrobat Document" r:id="rId4" imgW="7576560" imgH="10685880" progId="AcroExch.Document.7">
              <p:embed/>
            </p:oleObj>
          </a:graphicData>
        </a:graphic>
      </p:graphicFrame>
      <p:graphicFrame>
        <p:nvGraphicFramePr>
          <p:cNvPr id="69638" name="Object 6"/>
          <p:cNvGraphicFramePr>
            <a:graphicFrameLocks noChangeAspect="1"/>
          </p:cNvGraphicFramePr>
          <p:nvPr/>
        </p:nvGraphicFramePr>
        <p:xfrm>
          <a:off x="2452670" y="3786190"/>
          <a:ext cx="2073402" cy="2786082"/>
        </p:xfrm>
        <a:graphic>
          <a:graphicData uri="http://schemas.openxmlformats.org/presentationml/2006/ole">
            <p:oleObj spid="_x0000_s69942" name="Acrobat Document" r:id="rId5" imgW="7576560" imgH="10685880" progId="AcroExch.Document.7">
              <p:embed/>
            </p:oleObj>
          </a:graphicData>
        </a:graphic>
      </p:graphicFrame>
      <p:graphicFrame>
        <p:nvGraphicFramePr>
          <p:cNvPr id="69639" name="Object 7"/>
          <p:cNvGraphicFramePr>
            <a:graphicFrameLocks noChangeAspect="1"/>
          </p:cNvGraphicFramePr>
          <p:nvPr/>
        </p:nvGraphicFramePr>
        <p:xfrm>
          <a:off x="1952604" y="3786190"/>
          <a:ext cx="2073403" cy="2786082"/>
        </p:xfrm>
        <a:graphic>
          <a:graphicData uri="http://schemas.openxmlformats.org/presentationml/2006/ole">
            <p:oleObj spid="_x0000_s69943" name="Acrobat Document" r:id="rId6" imgW="7576560" imgH="10685880" progId="AcroExch.Document.7">
              <p:embed/>
            </p:oleObj>
          </a:graphicData>
        </a:graphic>
      </p:graphicFrame>
      <p:graphicFrame>
        <p:nvGraphicFramePr>
          <p:cNvPr id="69640" name="Object 8"/>
          <p:cNvGraphicFramePr>
            <a:graphicFrameLocks noChangeAspect="1"/>
          </p:cNvGraphicFramePr>
          <p:nvPr/>
        </p:nvGraphicFramePr>
        <p:xfrm>
          <a:off x="1166786" y="3786190"/>
          <a:ext cx="2073402" cy="2786082"/>
        </p:xfrm>
        <a:graphic>
          <a:graphicData uri="http://schemas.openxmlformats.org/presentationml/2006/ole">
            <p:oleObj spid="_x0000_s69944" name="Acrobat Document" r:id="rId7" imgW="7576560" imgH="10685880" progId="AcroExch.Document.7">
              <p:embed/>
            </p:oleObj>
          </a:graphicData>
        </a:graphic>
      </p:graphicFrame>
      <p:graphicFrame>
        <p:nvGraphicFramePr>
          <p:cNvPr id="69637" name="Object 5"/>
          <p:cNvGraphicFramePr>
            <a:graphicFrameLocks noChangeAspect="1"/>
          </p:cNvGraphicFramePr>
          <p:nvPr/>
        </p:nvGraphicFramePr>
        <p:xfrm>
          <a:off x="166654" y="3786190"/>
          <a:ext cx="2071702" cy="2786082"/>
        </p:xfrm>
        <a:graphic>
          <a:graphicData uri="http://schemas.openxmlformats.org/presentationml/2006/ole">
            <p:oleObj spid="_x0000_s69945" name="Acrobat Document" r:id="rId8" imgW="7576560" imgH="10685880" progId="AcroExch.Document.7">
              <p:embed/>
            </p:oleObj>
          </a:graphicData>
        </a:graphic>
      </p:graphicFrame>
      <p:pic>
        <p:nvPicPr>
          <p:cNvPr id="69641" name="Picture 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881959" y="3786189"/>
            <a:ext cx="1857388" cy="2786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9642" name="Picture 10" descr="G:\Листы согласования\2.jpe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96206" y="3786191"/>
            <a:ext cx="1857388" cy="2786082"/>
          </a:xfrm>
          <a:prstGeom prst="rect">
            <a:avLst/>
          </a:prstGeom>
          <a:noFill/>
        </p:spPr>
      </p:pic>
      <p:pic>
        <p:nvPicPr>
          <p:cNvPr id="69646" name="Picture 14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738950" y="3786190"/>
            <a:ext cx="1970081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9647" name="Picture 15" descr="G:\Листы согласования\6.jpe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167446" y="3786190"/>
            <a:ext cx="1920834" cy="2786082"/>
          </a:xfrm>
          <a:prstGeom prst="rect">
            <a:avLst/>
          </a:prstGeom>
          <a:noFill/>
        </p:spPr>
      </p:pic>
      <p:pic>
        <p:nvPicPr>
          <p:cNvPr id="69649" name="Picture 17" descr="G:\Листы согласования\8.jpe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095876" y="3786190"/>
            <a:ext cx="2071702" cy="2786082"/>
          </a:xfrm>
          <a:prstGeom prst="rect">
            <a:avLst/>
          </a:prstGeom>
          <a:noFill/>
        </p:spPr>
      </p:pic>
      <p:pic>
        <p:nvPicPr>
          <p:cNvPr id="18" name="Picture 205" descr="C:\Users\edds-Bberezniaki\Desktop\паспорта\фото ЕДДС\DSC_0275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28464" y="836713"/>
            <a:ext cx="4824536" cy="2808312"/>
          </a:xfrm>
          <a:prstGeom prst="rect">
            <a:avLst/>
          </a:prstGeom>
          <a:noFill/>
        </p:spPr>
      </p:pic>
      <p:pic>
        <p:nvPicPr>
          <p:cNvPr id="19" name="Picture 204" descr="C:\Users\edds-Bberezniaki\Desktop\паспорта\фото ЕДДС\DSC_0276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097016" y="836712"/>
            <a:ext cx="4608512" cy="27363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51342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0"/>
            <a:ext cx="9906000" cy="980728"/>
          </a:xfrm>
          <a:prstGeom prst="rect">
            <a:avLst/>
          </a:prstGeom>
        </p:spPr>
        <p:txBody>
          <a:bodyPr vert="horz" lIns="107210" tIns="53603" rIns="107210" bIns="53603" rtlCol="0" anchor="ctr">
            <a:noAutofit/>
          </a:bodyPr>
          <a:lstStyle>
            <a:lvl1pPr algn="ctr" defTabSz="913953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1241878">
              <a:spcBef>
                <a:spcPts val="0"/>
              </a:spcBef>
              <a:defRPr/>
            </a:pPr>
            <a: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РАБОЧЕЕ МЕСТО </a:t>
            </a:r>
            <a:r>
              <a:rPr lang="ru-RU" sz="23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ПЕРСОНАЛА ДЕЖУРНОЙ СМЕНЫ</a:t>
            </a:r>
            <a:endParaRPr lang="ru-RU" sz="23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defTabSz="1241878">
              <a:spcBef>
                <a:spcPts val="0"/>
              </a:spcBef>
              <a:defRPr/>
            </a:pPr>
            <a: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ЕДДС БОЛЬШЕБЕРЕЗНИКОВСКОГО РАЙОНА</a:t>
            </a:r>
            <a:endParaRPr lang="ru-RU" sz="23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7"/>
          <p:cNvSpPr txBox="1">
            <a:spLocks noChangeArrowheads="1"/>
          </p:cNvSpPr>
          <p:nvPr/>
        </p:nvSpPr>
        <p:spPr bwMode="auto">
          <a:xfrm>
            <a:off x="90824" y="6434286"/>
            <a:ext cx="9704239" cy="329699"/>
          </a:xfrm>
          <a:prstGeom prst="rect">
            <a:avLst/>
          </a:prstGeom>
          <a:solidFill>
            <a:schemeClr val="bg1">
              <a:lumMod val="10000"/>
              <a:lumOff val="90000"/>
              <a:alpha val="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671" tIns="41335" rIns="82671" bIns="41335">
            <a:spAutoFit/>
          </a:bodyPr>
          <a:lstStyle>
            <a:defPPr>
              <a:defRPr lang="ru-RU"/>
            </a:defPPr>
            <a:lvl1pPr algn="ctr">
              <a:spcBef>
                <a:spcPct val="0"/>
              </a:spcBef>
              <a:buFontTx/>
              <a:buNone/>
              <a:defRPr sz="1600" b="1"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3200"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800"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300"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300">
                <a:latin typeface="Calibri" panose="020F0502020204030204" pitchFamily="34" charset="0"/>
              </a:defRPr>
            </a:lvl5pPr>
            <a:lvl6pPr marL="2514600" indent="-228600" defTabSz="10588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300">
                <a:latin typeface="Calibri" panose="020F0502020204030204" pitchFamily="34" charset="0"/>
              </a:defRPr>
            </a:lvl6pPr>
            <a:lvl7pPr marL="2971800" indent="-228600" defTabSz="10588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300">
                <a:latin typeface="Calibri" panose="020F0502020204030204" pitchFamily="34" charset="0"/>
              </a:defRPr>
            </a:lvl7pPr>
            <a:lvl8pPr marL="3429000" indent="-228600" defTabSz="10588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300">
                <a:latin typeface="Calibri" panose="020F0502020204030204" pitchFamily="34" charset="0"/>
              </a:defRPr>
            </a:lvl8pPr>
            <a:lvl9pPr marL="3886200" indent="-228600" defTabSz="10588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300">
                <a:latin typeface="Calibri" panose="020F0502020204030204" pitchFamily="34" charset="0"/>
              </a:defRPr>
            </a:lvl9pPr>
          </a:lstStyle>
          <a:p>
            <a:endParaRPr lang="ru-RU" altLang="ru-RU" dirty="0"/>
          </a:p>
        </p:txBody>
      </p:sp>
      <p:sp>
        <p:nvSpPr>
          <p:cNvPr id="10" name="TextBox 7"/>
          <p:cNvSpPr txBox="1">
            <a:spLocks noChangeArrowheads="1"/>
          </p:cNvSpPr>
          <p:nvPr/>
        </p:nvSpPr>
        <p:spPr bwMode="auto">
          <a:xfrm>
            <a:off x="4520952" y="980728"/>
            <a:ext cx="5058826" cy="329699"/>
          </a:xfrm>
          <a:prstGeom prst="rect">
            <a:avLst/>
          </a:prstGeom>
          <a:solidFill>
            <a:schemeClr val="bg1">
              <a:lumMod val="10000"/>
              <a:lumOff val="90000"/>
              <a:alpha val="0"/>
            </a:schemeClr>
          </a:solidFill>
          <a:ln>
            <a:noFill/>
          </a:ln>
          <a:extLst/>
        </p:spPr>
        <p:txBody>
          <a:bodyPr wrap="square" lIns="82671" tIns="41335" rIns="82671" bIns="41335">
            <a:spAutoFit/>
          </a:bodyPr>
          <a:lstStyle>
            <a:defPPr>
              <a:defRPr lang="ru-RU"/>
            </a:defPPr>
            <a:lvl1pPr algn="ctr">
              <a:spcBef>
                <a:spcPct val="0"/>
              </a:spcBef>
              <a:buFontTx/>
              <a:buNone/>
              <a:defRPr sz="1200"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3200"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800"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300"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300">
                <a:latin typeface="Calibri" panose="020F0502020204030204" pitchFamily="34" charset="0"/>
              </a:defRPr>
            </a:lvl5pPr>
            <a:lvl6pPr marL="2514600" indent="-228600" defTabSz="10588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300">
                <a:latin typeface="Calibri" panose="020F0502020204030204" pitchFamily="34" charset="0"/>
              </a:defRPr>
            </a:lvl6pPr>
            <a:lvl7pPr marL="2971800" indent="-228600" defTabSz="10588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300">
                <a:latin typeface="Calibri" panose="020F0502020204030204" pitchFamily="34" charset="0"/>
              </a:defRPr>
            </a:lvl7pPr>
            <a:lvl8pPr marL="3429000" indent="-228600" defTabSz="10588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300">
                <a:latin typeface="Calibri" panose="020F0502020204030204" pitchFamily="34" charset="0"/>
              </a:defRPr>
            </a:lvl8pPr>
            <a:lvl9pPr marL="3886200" indent="-228600" defTabSz="10588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300">
                <a:latin typeface="Calibri" panose="020F0502020204030204" pitchFamily="34" charset="0"/>
              </a:defRPr>
            </a:lvl9pPr>
          </a:lstStyle>
          <a:p>
            <a:r>
              <a:rPr lang="ru-RU" altLang="ru-RU" sz="1600" dirty="0" smtClean="0">
                <a:solidFill>
                  <a:schemeClr val="tx1"/>
                </a:solidFill>
              </a:rPr>
              <a:t>Рабочее место дежурного диспетчера ЕДДС</a:t>
            </a:r>
            <a:endParaRPr lang="ru-RU" altLang="ru-RU" sz="1600" dirty="0">
              <a:solidFill>
                <a:schemeClr val="tx1"/>
              </a:solidFill>
            </a:endParaRPr>
          </a:p>
        </p:txBody>
      </p:sp>
      <p:sp>
        <p:nvSpPr>
          <p:cNvPr id="12" name="Номер слайда 2"/>
          <p:cNvSpPr txBox="1">
            <a:spLocks/>
          </p:cNvSpPr>
          <p:nvPr/>
        </p:nvSpPr>
        <p:spPr>
          <a:xfrm>
            <a:off x="7594600" y="6492875"/>
            <a:ext cx="2311400" cy="365125"/>
          </a:xfrm>
          <a:prstGeom prst="rect">
            <a:avLst/>
          </a:prstGeom>
        </p:spPr>
        <p:txBody>
          <a:bodyPr vert="horz" lIns="107210" tIns="53603" rIns="107210" bIns="53603" rtlCol="0" anchor="ctr"/>
          <a:lstStyle>
            <a:defPPr>
              <a:defRPr lang="ru-RU"/>
            </a:defPPr>
            <a:lvl1pPr marL="0" algn="r" defTabSz="1072097" rtl="0" eaLnBrk="1" latinLnBrk="0" hangingPunct="1"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36048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2097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8144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44194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80244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6292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52340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8393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10720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0720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1971" name="Picture 3" descr="C:\Users\edds-Bberezniaki\Desktop\паспорта\фото ЕДДС\DSC_02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4488" y="980728"/>
            <a:ext cx="4320480" cy="2808312"/>
          </a:xfrm>
          <a:prstGeom prst="rect">
            <a:avLst/>
          </a:prstGeom>
          <a:noFill/>
        </p:spPr>
      </p:pic>
      <p:sp>
        <p:nvSpPr>
          <p:cNvPr id="17" name="TextBox 7"/>
          <p:cNvSpPr txBox="1">
            <a:spLocks noChangeArrowheads="1"/>
          </p:cNvSpPr>
          <p:nvPr/>
        </p:nvSpPr>
        <p:spPr bwMode="auto">
          <a:xfrm>
            <a:off x="272480" y="5805264"/>
            <a:ext cx="4429156" cy="575920"/>
          </a:xfrm>
          <a:prstGeom prst="rect">
            <a:avLst/>
          </a:prstGeom>
          <a:solidFill>
            <a:schemeClr val="bg1">
              <a:lumMod val="10000"/>
              <a:lumOff val="90000"/>
              <a:alpha val="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671" tIns="41335" rIns="82671" bIns="41335">
            <a:spAutoFit/>
          </a:bodyPr>
          <a:lstStyle>
            <a:defPPr>
              <a:defRPr lang="ru-RU"/>
            </a:defPPr>
            <a:lvl1pPr algn="ctr">
              <a:spcBef>
                <a:spcPct val="0"/>
              </a:spcBef>
              <a:buFontTx/>
              <a:buNone/>
              <a:defRPr sz="1600" b="1"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3200"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800"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300"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300">
                <a:latin typeface="Calibri" panose="020F0502020204030204" pitchFamily="34" charset="0"/>
              </a:defRPr>
            </a:lvl5pPr>
            <a:lvl6pPr marL="2514600" indent="-228600" defTabSz="10588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300">
                <a:latin typeface="Calibri" panose="020F0502020204030204" pitchFamily="34" charset="0"/>
              </a:defRPr>
            </a:lvl6pPr>
            <a:lvl7pPr marL="2971800" indent="-228600" defTabSz="10588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300">
                <a:latin typeface="Calibri" panose="020F0502020204030204" pitchFamily="34" charset="0"/>
              </a:defRPr>
            </a:lvl7pPr>
            <a:lvl8pPr marL="3429000" indent="-228600" defTabSz="10588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300">
                <a:latin typeface="Calibri" panose="020F0502020204030204" pitchFamily="34" charset="0"/>
              </a:defRPr>
            </a:lvl8pPr>
            <a:lvl9pPr marL="3886200" indent="-228600" defTabSz="10588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300">
                <a:latin typeface="Calibri" panose="020F0502020204030204" pitchFamily="34" charset="0"/>
              </a:defRPr>
            </a:lvl9pPr>
          </a:lstStyle>
          <a:p>
            <a:r>
              <a:rPr lang="ru-RU" altLang="ru-RU" dirty="0" smtClean="0"/>
              <a:t>Рабочее место пятого диспетчера </a:t>
            </a:r>
            <a:r>
              <a:rPr lang="ru-RU" altLang="ru-RU" dirty="0"/>
              <a:t>ЕДДС </a:t>
            </a:r>
            <a:r>
              <a:rPr lang="ru-RU" altLang="ru-RU" dirty="0" smtClean="0"/>
              <a:t>Большеберезниковского района</a:t>
            </a:r>
            <a:endParaRPr lang="ru-RU" altLang="ru-RU" dirty="0"/>
          </a:p>
        </p:txBody>
      </p:sp>
      <p:pic>
        <p:nvPicPr>
          <p:cNvPr id="142338" name="Picture 2" descr="C:\Documents and Settings\Администратор.COMP7\Рабочий стол\IMG_66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97016" y="3501008"/>
            <a:ext cx="3969685" cy="29769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260844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0"/>
            <a:ext cx="9906000" cy="980728"/>
          </a:xfrm>
          <a:prstGeom prst="rect">
            <a:avLst/>
          </a:prstGeom>
        </p:spPr>
        <p:txBody>
          <a:bodyPr vert="horz" lIns="107210" tIns="53603" rIns="107210" bIns="53603" rtlCol="0" anchor="ctr">
            <a:noAutofit/>
          </a:bodyPr>
          <a:lstStyle>
            <a:lvl1pPr algn="ctr" defTabSz="913953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1241878">
              <a:spcBef>
                <a:spcPts val="0"/>
              </a:spcBef>
              <a:defRPr/>
            </a:pPr>
            <a:r>
              <a:rPr lang="ru-RU" sz="23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МЕСТО ПРИГОТОВЛЕНИЯ, ПРИЕМА ПИЩИ И ОТДЫХА </a:t>
            </a:r>
            <a: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ПЕРСОНАЛА ЕДДС БОЛЬШЕБЕРЕЗНИКОВСКОГО РАЙОНА</a:t>
            </a:r>
            <a:endParaRPr lang="ru-RU" sz="23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4953000" y="6000768"/>
            <a:ext cx="4773845" cy="329699"/>
          </a:xfrm>
          <a:prstGeom prst="rect">
            <a:avLst/>
          </a:prstGeom>
          <a:solidFill>
            <a:schemeClr val="bg1">
              <a:lumMod val="10000"/>
              <a:lumOff val="90000"/>
              <a:alpha val="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671" tIns="41335" rIns="82671" bIns="41335">
            <a:spAutoFit/>
          </a:bodyPr>
          <a:lstStyle>
            <a:defPPr>
              <a:defRPr lang="ru-RU"/>
            </a:defPPr>
            <a:lvl1pPr algn="ctr">
              <a:spcBef>
                <a:spcPct val="0"/>
              </a:spcBef>
              <a:buFontTx/>
              <a:buNone/>
              <a:defRPr sz="1600" b="1"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3200"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800"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300"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300">
                <a:latin typeface="Calibri" panose="020F0502020204030204" pitchFamily="34" charset="0"/>
              </a:defRPr>
            </a:lvl5pPr>
            <a:lvl6pPr marL="2514600" indent="-228600" defTabSz="10588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300">
                <a:latin typeface="Calibri" panose="020F0502020204030204" pitchFamily="34" charset="0"/>
              </a:defRPr>
            </a:lvl6pPr>
            <a:lvl7pPr marL="2971800" indent="-228600" defTabSz="10588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300">
                <a:latin typeface="Calibri" panose="020F0502020204030204" pitchFamily="34" charset="0"/>
              </a:defRPr>
            </a:lvl7pPr>
            <a:lvl8pPr marL="3429000" indent="-228600" defTabSz="10588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300">
                <a:latin typeface="Calibri" panose="020F0502020204030204" pitchFamily="34" charset="0"/>
              </a:defRPr>
            </a:lvl8pPr>
            <a:lvl9pPr marL="3886200" indent="-228600" defTabSz="10588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300">
                <a:latin typeface="Calibri" panose="020F0502020204030204" pitchFamily="34" charset="0"/>
              </a:defRPr>
            </a:lvl9pPr>
          </a:lstStyle>
          <a:p>
            <a:r>
              <a:rPr lang="ru-RU" altLang="ru-RU" dirty="0" smtClean="0"/>
              <a:t>Место </a:t>
            </a:r>
            <a:r>
              <a:rPr lang="ru-RU" altLang="ru-RU" dirty="0"/>
              <a:t>отдыха </a:t>
            </a:r>
            <a:r>
              <a:rPr lang="ru-RU" altLang="ru-RU" dirty="0" smtClean="0"/>
              <a:t>диспетчера </a:t>
            </a:r>
            <a:endParaRPr lang="ru-RU" altLang="ru-RU" dirty="0"/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0" y="4221088"/>
            <a:ext cx="4714909" cy="329699"/>
          </a:xfrm>
          <a:prstGeom prst="rect">
            <a:avLst/>
          </a:prstGeom>
          <a:solidFill>
            <a:schemeClr val="bg1">
              <a:lumMod val="10000"/>
              <a:lumOff val="90000"/>
              <a:alpha val="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671" tIns="41335" rIns="82671" bIns="41335">
            <a:spAutoFit/>
          </a:bodyPr>
          <a:lstStyle>
            <a:defPPr>
              <a:defRPr lang="ru-RU"/>
            </a:defPPr>
            <a:lvl1pPr algn="ctr">
              <a:spcBef>
                <a:spcPct val="0"/>
              </a:spcBef>
              <a:buFontTx/>
              <a:buNone/>
              <a:defRPr sz="1600" b="1"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3200"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800"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300"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300">
                <a:latin typeface="Calibri" panose="020F0502020204030204" pitchFamily="34" charset="0"/>
              </a:defRPr>
            </a:lvl5pPr>
            <a:lvl6pPr marL="2514600" indent="-228600" defTabSz="10588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300">
                <a:latin typeface="Calibri" panose="020F0502020204030204" pitchFamily="34" charset="0"/>
              </a:defRPr>
            </a:lvl6pPr>
            <a:lvl7pPr marL="2971800" indent="-228600" defTabSz="10588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300">
                <a:latin typeface="Calibri" panose="020F0502020204030204" pitchFamily="34" charset="0"/>
              </a:defRPr>
            </a:lvl7pPr>
            <a:lvl8pPr marL="3429000" indent="-228600" defTabSz="10588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300">
                <a:latin typeface="Calibri" panose="020F0502020204030204" pitchFamily="34" charset="0"/>
              </a:defRPr>
            </a:lvl8pPr>
            <a:lvl9pPr marL="3886200" indent="-228600" defTabSz="10588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300">
                <a:latin typeface="Calibri" panose="020F0502020204030204" pitchFamily="34" charset="0"/>
              </a:defRPr>
            </a:lvl9pPr>
          </a:lstStyle>
          <a:p>
            <a:r>
              <a:rPr lang="ru-RU" altLang="ru-RU" dirty="0" smtClean="0"/>
              <a:t>Место </a:t>
            </a:r>
            <a:r>
              <a:rPr lang="ru-RU" altLang="ru-RU" dirty="0"/>
              <a:t>для приема и приготовления пищи </a:t>
            </a:r>
          </a:p>
        </p:txBody>
      </p:sp>
      <p:sp>
        <p:nvSpPr>
          <p:cNvPr id="11" name="Номер слайда 2"/>
          <p:cNvSpPr txBox="1">
            <a:spLocks/>
          </p:cNvSpPr>
          <p:nvPr/>
        </p:nvSpPr>
        <p:spPr>
          <a:xfrm>
            <a:off x="7594600" y="6492875"/>
            <a:ext cx="2311400" cy="365125"/>
          </a:xfrm>
          <a:prstGeom prst="rect">
            <a:avLst/>
          </a:prstGeom>
        </p:spPr>
        <p:txBody>
          <a:bodyPr vert="horz" lIns="107210" tIns="53603" rIns="107210" bIns="53603" rtlCol="0" anchor="ctr"/>
          <a:lstStyle>
            <a:defPPr>
              <a:defRPr lang="ru-RU"/>
            </a:defPPr>
            <a:lvl1pPr marL="0" algn="r" defTabSz="1072097" rtl="0" eaLnBrk="1" latinLnBrk="0" hangingPunct="1"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36048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2097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8144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44194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80244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6292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52340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8393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10720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0720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3" name="Picture 4" descr="C:\Users\edds-Bberezniaki\Desktop\паспорта\фото ЕДДС\DSC_02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25008" y="3068960"/>
            <a:ext cx="4520952" cy="2881338"/>
          </a:xfrm>
          <a:prstGeom prst="rect">
            <a:avLst/>
          </a:prstGeom>
          <a:noFill/>
        </p:spPr>
      </p:pic>
      <p:pic>
        <p:nvPicPr>
          <p:cNvPr id="214018" name="Picture 2" descr="C:\Users\edds-Bberezniaki\Desktop\паспорта\фото ЕДДС\DSC_027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2481" y="908720"/>
            <a:ext cx="4608512" cy="307234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82466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0"/>
            <a:ext cx="9906000" cy="676175"/>
          </a:xfrm>
          <a:prstGeom prst="rect">
            <a:avLst/>
          </a:prstGeom>
        </p:spPr>
        <p:txBody>
          <a:bodyPr vert="horz" lIns="107210" tIns="53603" rIns="107210" bIns="53603" rtlCol="0" anchor="ctr">
            <a:noAutofit/>
          </a:bodyPr>
          <a:lstStyle>
            <a:lvl1pPr algn="ctr" defTabSz="913953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1241878">
              <a:spcBef>
                <a:spcPts val="0"/>
              </a:spcBef>
              <a:defRPr/>
            </a:pPr>
            <a:r>
              <a:rPr lang="ru-RU" sz="23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КАБИНЕТ </a:t>
            </a:r>
            <a:r>
              <a:rPr lang="ru-RU" sz="23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НАЧАЛЬНИКА ЕДДС</a:t>
            </a:r>
            <a:endParaRPr lang="ru-RU" sz="23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7"/>
          <p:cNvSpPr txBox="1">
            <a:spLocks noChangeArrowheads="1"/>
          </p:cNvSpPr>
          <p:nvPr/>
        </p:nvSpPr>
        <p:spPr bwMode="auto">
          <a:xfrm>
            <a:off x="452406" y="3571876"/>
            <a:ext cx="4143404" cy="575920"/>
          </a:xfrm>
          <a:prstGeom prst="rect">
            <a:avLst/>
          </a:prstGeom>
          <a:solidFill>
            <a:schemeClr val="bg1">
              <a:lumMod val="10000"/>
              <a:lumOff val="90000"/>
              <a:alpha val="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671" tIns="41335" rIns="82671" bIns="41335">
            <a:spAutoFit/>
          </a:bodyPr>
          <a:lstStyle>
            <a:defPPr>
              <a:defRPr lang="ru-RU"/>
            </a:defPPr>
            <a:lvl1pPr algn="ctr">
              <a:spcBef>
                <a:spcPct val="0"/>
              </a:spcBef>
              <a:buFontTx/>
              <a:buNone/>
              <a:defRPr sz="1600" b="1"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3200"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800"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300"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300">
                <a:latin typeface="Calibri" panose="020F0502020204030204" pitchFamily="34" charset="0"/>
              </a:defRPr>
            </a:lvl5pPr>
            <a:lvl6pPr marL="2514600" indent="-228600" defTabSz="10588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300">
                <a:latin typeface="Calibri" panose="020F0502020204030204" pitchFamily="34" charset="0"/>
              </a:defRPr>
            </a:lvl6pPr>
            <a:lvl7pPr marL="2971800" indent="-228600" defTabSz="10588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300">
                <a:latin typeface="Calibri" panose="020F0502020204030204" pitchFamily="34" charset="0"/>
              </a:defRPr>
            </a:lvl7pPr>
            <a:lvl8pPr marL="3429000" indent="-228600" defTabSz="10588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300">
                <a:latin typeface="Calibri" panose="020F0502020204030204" pitchFamily="34" charset="0"/>
              </a:defRPr>
            </a:lvl8pPr>
            <a:lvl9pPr marL="3886200" indent="-228600" defTabSz="10588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300">
                <a:latin typeface="Calibri" panose="020F0502020204030204" pitchFamily="34" charset="0"/>
              </a:defRPr>
            </a:lvl9pPr>
          </a:lstStyle>
          <a:p>
            <a:r>
              <a:rPr lang="ru-RU" altLang="ru-RU" dirty="0" smtClean="0"/>
              <a:t>Рабочее место начальника ЕДДС Большеберезниковского района</a:t>
            </a:r>
            <a:endParaRPr lang="ru-RU" altLang="ru-RU" dirty="0"/>
          </a:p>
        </p:txBody>
      </p:sp>
      <p:sp>
        <p:nvSpPr>
          <p:cNvPr id="11" name="Номер слайда 2"/>
          <p:cNvSpPr txBox="1">
            <a:spLocks/>
          </p:cNvSpPr>
          <p:nvPr/>
        </p:nvSpPr>
        <p:spPr>
          <a:xfrm>
            <a:off x="7594600" y="6492875"/>
            <a:ext cx="2311400" cy="365125"/>
          </a:xfrm>
          <a:prstGeom prst="rect">
            <a:avLst/>
          </a:prstGeom>
        </p:spPr>
        <p:txBody>
          <a:bodyPr vert="horz" lIns="107210" tIns="53603" rIns="107210" bIns="53603" rtlCol="0" anchor="ctr"/>
          <a:lstStyle>
            <a:defPPr>
              <a:defRPr lang="ru-RU"/>
            </a:defPPr>
            <a:lvl1pPr marL="0" algn="r" defTabSz="1072097" rtl="0" eaLnBrk="1" latinLnBrk="0" hangingPunct="1"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36048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2097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8144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44194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80244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16292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52340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8393" algn="l" defTabSz="1072097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10720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0720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8" name="Picture 2" descr="C:\Users\edds-Bberezniaki\Desktop\фото ЕДДС\DSC_05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0037" y="636358"/>
            <a:ext cx="4238620" cy="2825747"/>
          </a:xfrm>
          <a:prstGeom prst="rect">
            <a:avLst/>
          </a:prstGeom>
          <a:noFill/>
        </p:spPr>
      </p:pic>
      <p:pic>
        <p:nvPicPr>
          <p:cNvPr id="212995" name="Picture 3" descr="C:\Users\edds-Bberezniaki\Desktop\паспорта\фото ЕДДС\DSC_05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69024" y="3501008"/>
            <a:ext cx="4248471" cy="28803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927133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Blue Segoe 4-3 template-template_April-17-2007">
  <a:themeElements>
    <a:clrScheme name="Другая 10">
      <a:dk1>
        <a:srgbClr val="171616"/>
      </a:dk1>
      <a:lt1>
        <a:sysClr val="window" lastClr="FFFFFF"/>
      </a:lt1>
      <a:dk2>
        <a:srgbClr val="03366C"/>
      </a:dk2>
      <a:lt2>
        <a:srgbClr val="E7E6E6"/>
      </a:lt2>
      <a:accent1>
        <a:srgbClr val="C2DFFD"/>
      </a:accent1>
      <a:accent2>
        <a:srgbClr val="F29054"/>
      </a:accent2>
      <a:accent3>
        <a:srgbClr val="A5A5A5"/>
      </a:accent3>
      <a:accent4>
        <a:srgbClr val="FFC000"/>
      </a:accent4>
      <a:accent5>
        <a:srgbClr val="C480D2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1_Blue Segoe 4-3 template-template_April-17-2007">
  <a:themeElements>
    <a:clrScheme name="Другая 10">
      <a:dk1>
        <a:srgbClr val="171616"/>
      </a:dk1>
      <a:lt1>
        <a:sysClr val="window" lastClr="FFFFFF"/>
      </a:lt1>
      <a:dk2>
        <a:srgbClr val="03366C"/>
      </a:dk2>
      <a:lt2>
        <a:srgbClr val="E7E6E6"/>
      </a:lt2>
      <a:accent1>
        <a:srgbClr val="C2DFFD"/>
      </a:accent1>
      <a:accent2>
        <a:srgbClr val="F29054"/>
      </a:accent2>
      <a:accent3>
        <a:srgbClr val="A5A5A5"/>
      </a:accent3>
      <a:accent4>
        <a:srgbClr val="FFC000"/>
      </a:accent4>
      <a:accent5>
        <a:srgbClr val="C480D2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20897</TotalTime>
  <Words>3300</Words>
  <Application>Microsoft Office PowerPoint</Application>
  <PresentationFormat>Лист A4 (210x297 мм)</PresentationFormat>
  <Paragraphs>850</Paragraphs>
  <Slides>27</Slides>
  <Notes>3</Notes>
  <HiddenSlides>0</HiddenSlides>
  <MMClips>0</MMClips>
  <ScaleCrop>false</ScaleCrop>
  <HeadingPairs>
    <vt:vector size="6" baseType="variant">
      <vt:variant>
        <vt:lpstr>Тема</vt:lpstr>
      </vt:variant>
      <vt:variant>
        <vt:i4>3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27</vt:i4>
      </vt:variant>
    </vt:vector>
  </HeadingPairs>
  <TitlesOfParts>
    <vt:vector size="32" baseType="lpstr">
      <vt:lpstr>Тема Office</vt:lpstr>
      <vt:lpstr>2_Blue Segoe 4-3 template-template_April-17-2007</vt:lpstr>
      <vt:lpstr>1_Blue Segoe 4-3 template-template_April-17-2007</vt:lpstr>
      <vt:lpstr>Visio</vt:lpstr>
      <vt:lpstr>Acrobat Document</vt:lpstr>
      <vt:lpstr>Слайд 1</vt:lpstr>
      <vt:lpstr>НОРМАТИВНАЯ ПРАВОВАЯ БАЗА ФУНКЦИОНИРОВАНИЯ ЕДДС  БОЛЬШЕБЕРЕЗНИКОВСКОГО МУНИЦИПАЛЬНОГО РАЙОНА</vt:lpstr>
      <vt:lpstr>РУКОВОДСТВО МУНИЦИПАЛЬНОГО ОБРАЗОВАНИЯ И ЕДДС </vt:lpstr>
      <vt:lpstr>КРАТКАЯ  ХАРАКТЕРИСТИКА БОЛЬШЕБЕРЕЗНИКОВСКОГО МУНИЦИПАЛЬНОГО РАЙОНА</vt:lpstr>
      <vt:lpstr>РАЗМЕЩЕНИЕ ЕДДС БОЛЬШЕБЕРЕЗНИКОВСКОГО РАЙОНА</vt:lpstr>
      <vt:lpstr>ОРГАНИЗАЦИОННО-ШТАТНАЯ СТРУКТУРА ЕДДС БОЛЬШЕБЕРЕЗНИКОВСКОГО МУНИЦИПАЛЬНОГО РАЙОНА</vt:lpstr>
      <vt:lpstr>СОСТАВ ДЕЖУРНОЙ СМЕНЫ  ЕДДС БОЛЬШЕБЕРЕЗНИКОВСКОГО МУНИЦИПАЛЬНОГО РАЙОНА</vt:lpstr>
      <vt:lpstr>ТЕХНИЧЕСКОЕ ОСНАЩЕНИЕ И ПРОГРАММНОЕ ОБЕСПЕЧЕНИЕ  ЕДДС БОЛЬШЕБЕРЕЗНИКОВСКОГО МУНИЦИПАЛЬНОГО РАЙОНА</vt:lpstr>
      <vt:lpstr>Слайд 9</vt:lpstr>
      <vt:lpstr>Слайд 10</vt:lpstr>
      <vt:lpstr>Слайд 11</vt:lpstr>
      <vt:lpstr>Слайд 12</vt:lpstr>
      <vt:lpstr>Слайд 13</vt:lpstr>
      <vt:lpstr>ВНЕДРЕНИЕ И РАЗВИТИЕ АПК «БЕЗОПАСНЫЙ ГОРОД»  В БОЛЬШЕБЕРЕЗНИКОВСКОМ РАЙОНЕ</vt:lpstr>
      <vt:lpstr>ВНЕДРЕНИЕ И РАЗВИТИЕ АПК «БЕЗОПАСНЫЙ ГОРОД»  В БОЛЬШЕБЕРЕЗНИКОВСКОМ РАЙОНЕ</vt:lpstr>
      <vt:lpstr>ВНЕДРЕНИЕ И РАЗВИТИЕ АПК «БЕЗОПАСНЫЙ ГОРОД»  В БОЛЬШЕБЕРЕЗНИКОВСКОМ РАЙОНЕ</vt:lpstr>
      <vt:lpstr>ВНЕДРЕНИЕ И РАЗВИТИЕ АПК «БЕЗОПАСНЫЙ ГОРОД»  В БОЛЬШЕБЕРЕЗНИКОВСКОМ РАЙОНЕ</vt:lpstr>
      <vt:lpstr>ВНЕДРЕНИЕ И РАЗВИТИЕ АПК «БЕЗОПАСНЫЙ ГОРОД»  В БОЛЬШЕБЕРЕЗНИКОВСКОМ РАЙОНЕ</vt:lpstr>
      <vt:lpstr>СВЕДЕНИЯ ПО ОБЕСПЕЧЕНИЮ НАДЕЖНОСТИ ЭЛЕКТРОСНАБЖЕНИЯ ЕДДС БОЛЬШЕБЕРЕЗНИКОВСКОГО РАЙОНА</vt:lpstr>
      <vt:lpstr>Слайд 20</vt:lpstr>
      <vt:lpstr>Слайд 21</vt:lpstr>
      <vt:lpstr>Слайд 22</vt:lpstr>
      <vt:lpstr>ФИНАНСИРОВАНИЕ РАЗВИТИЯ ЕДДС БОЛЬШЕБЕРЕЗНИКОВСКОГО РАЙОНА</vt:lpstr>
      <vt:lpstr>Слайд 24</vt:lpstr>
      <vt:lpstr>Слайд 25</vt:lpstr>
      <vt:lpstr>Слайд 26</vt:lpstr>
      <vt:lpstr>Слайд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Старший офицер-оператор отдела - Александров А.А.</dc:creator>
  <cp:lastModifiedBy>Администратор</cp:lastModifiedBy>
  <cp:revision>496</cp:revision>
  <dcterms:modified xsi:type="dcterms:W3CDTF">2019-09-17T05:36:24Z</dcterms:modified>
</cp:coreProperties>
</file>