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68" r:id="rId1"/>
  </p:sldMasterIdLst>
  <p:notesMasterIdLst>
    <p:notesMasterId r:id="rId29"/>
  </p:notesMasterIdLst>
  <p:sldIdLst>
    <p:sldId id="313" r:id="rId2"/>
    <p:sldId id="350" r:id="rId3"/>
    <p:sldId id="351" r:id="rId4"/>
    <p:sldId id="352" r:id="rId5"/>
    <p:sldId id="353" r:id="rId6"/>
    <p:sldId id="354" r:id="rId7"/>
    <p:sldId id="355" r:id="rId8"/>
    <p:sldId id="356" r:id="rId9"/>
    <p:sldId id="357" r:id="rId10"/>
    <p:sldId id="358" r:id="rId11"/>
    <p:sldId id="359" r:id="rId12"/>
    <p:sldId id="360" r:id="rId13"/>
    <p:sldId id="374" r:id="rId14"/>
    <p:sldId id="361" r:id="rId15"/>
    <p:sldId id="362" r:id="rId16"/>
    <p:sldId id="364" r:id="rId17"/>
    <p:sldId id="365" r:id="rId18"/>
    <p:sldId id="366" r:id="rId19"/>
    <p:sldId id="367" r:id="rId20"/>
    <p:sldId id="375" r:id="rId21"/>
    <p:sldId id="376" r:id="rId22"/>
    <p:sldId id="377" r:id="rId23"/>
    <p:sldId id="369" r:id="rId24"/>
    <p:sldId id="370" r:id="rId25"/>
    <p:sldId id="371" r:id="rId26"/>
    <p:sldId id="372" r:id="rId27"/>
    <p:sldId id="373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40000"/>
    <a:srgbClr val="B808A3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4992" autoAdjust="0"/>
    <p:restoredTop sz="94654" autoAdjust="0"/>
  </p:normalViewPr>
  <p:slideViewPr>
    <p:cSldViewPr>
      <p:cViewPr varScale="1">
        <p:scale>
          <a:sx n="69" d="100"/>
          <a:sy n="69" d="100"/>
        </p:scale>
        <p:origin x="-564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4422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file:///\\filesrv\public1$\&#1054;&#1090;&#1076;&#1077;&#1083;%20&#1089;&#1074;&#1086;&#1076;&#1072;%20&#1073;&#1102;&#1076;&#1078;&#1077;&#1090;&#1072;,%20&#1087;&#1088;&#1077;&#1076;&#1074;&#1072;&#1088;&#1080;&#1090;&#1077;&#1083;&#1100;&#1085;&#1086;&#1075;&#1086;%20&#1080;%20&#1090;&#1077;&#1082;&#1091;&#1097;&#1077;&#1075;&#1086;%20&#1072;&#1085;&#1072;&#1083;&#1080;&#1079;&#1072;\&#1070;&#1090;&#1082;&#1080;&#1085;&#1072;%20&#1058;.&#1055;\&#1053;&#1086;&#1074;&#1072;&#1103;%20&#1087;&#1072;&#1087;&#1082;&#1072;\&#1044;&#1083;&#1103;%20&#1087;&#1088;&#1077;&#1079;&#1077;&#1085;&#1090;&#1072;&#1094;&#1080;&#1080;.xlsx" TargetMode="External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Enter\Desktop\&#1075;&#1086;&#1076;\&#1076;&#1083;&#1103;%20&#1087;&#1088;&#1077;&#1079;&#1077;&#1085;&#1090;&#1072;&#1094;&#1080;&#1080;%20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200" b="0">
                <a:latin typeface="Times New Roman" pitchFamily="18" charset="0"/>
                <a:cs typeface="Times New Roman" pitchFamily="18" charset="0"/>
              </a:defRPr>
            </a:pPr>
            <a:r>
              <a:rPr lang="ru-RU" sz="1200" b="0" dirty="0" smtClean="0">
                <a:latin typeface="Times New Roman" pitchFamily="18" charset="0"/>
                <a:cs typeface="Times New Roman" pitchFamily="18" charset="0"/>
              </a:rPr>
              <a:t>тыс. </a:t>
            </a:r>
            <a:r>
              <a:rPr lang="ru-RU" sz="1200" b="0" dirty="0">
                <a:latin typeface="Times New Roman" pitchFamily="18" charset="0"/>
                <a:cs typeface="Times New Roman" pitchFamily="18" charset="0"/>
              </a:rPr>
              <a:t>рублей</a:t>
            </a:r>
          </a:p>
        </c:rich>
      </c:tx>
      <c:layout>
        <c:manualLayout>
          <c:xMode val="edge"/>
          <c:yMode val="edge"/>
          <c:x val="4.7754087665039134E-3"/>
          <c:y val="2.8282828282828291E-2"/>
        </c:manualLayout>
      </c:layout>
      <c:overlay val="1"/>
    </c:title>
    <c:plotArea>
      <c:layout/>
      <c:barChart>
        <c:barDir val="col"/>
        <c:grouping val="clustered"/>
        <c:ser>
          <c:idx val="0"/>
          <c:order val="0"/>
          <c:tx>
            <c:v>Уточненный план</c:v>
          </c:tx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361 424,8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364 574,3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3 149,5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Лист2!$B$3:$B$5</c:f>
              <c:numCache>
                <c:formatCode>#,##0.0</c:formatCode>
                <c:ptCount val="3"/>
                <c:pt idx="0">
                  <c:v>38.649311381100013</c:v>
                </c:pt>
                <c:pt idx="1">
                  <c:v>42.315760051099844</c:v>
                </c:pt>
                <c:pt idx="2">
                  <c:v>3.666448699999961</c:v>
                </c:pt>
              </c:numCache>
            </c:numRef>
          </c:val>
        </c:ser>
        <c:ser>
          <c:idx val="1"/>
          <c:order val="1"/>
          <c:tx>
            <c:v>Исполнено</c:v>
          </c:tx>
          <c:spPr>
            <a:solidFill>
              <a:srgbClr val="FDFDBB"/>
            </a:solidFill>
            <a:scene3d>
              <a:camera prst="orthographicFront"/>
              <a:lightRig rig="threePt" dir="t"/>
            </a:scene3d>
            <a:sp3d>
              <a:bevelT prst="relaxedInset"/>
            </a:sp3d>
          </c:spPr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327 701,7</a:t>
                    </a:r>
                  </a:p>
                </c:rich>
              </c:tx>
              <c:dLblPos val="outEnd"/>
              <c:showVal val="1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329 519,0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b="1" dirty="0" smtClean="0"/>
                      <a:t>1 817,3</a:t>
                    </a:r>
                    <a:endParaRPr lang="en-US" b="1" dirty="0"/>
                  </a:p>
                </c:rich>
              </c:tx>
              <c:dLblPos val="outEnd"/>
              <c:showVal val="1"/>
            </c:dLbl>
            <c:txPr>
              <a:bodyPr/>
              <a:lstStyle/>
              <a:p>
                <a:pPr>
                  <a:defRPr sz="1200"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dLblPos val="outEnd"/>
            <c:showVal val="1"/>
          </c:dLbls>
          <c:cat>
            <c:strRef>
              <c:f>Лист2!$A$3:$A$5</c:f>
              <c:strCache>
                <c:ptCount val="3"/>
                <c:pt idx="0">
                  <c:v>Доходы</c:v>
                </c:pt>
                <c:pt idx="1">
                  <c:v>Расходы</c:v>
                </c:pt>
                <c:pt idx="2">
                  <c:v>Дефицит</c:v>
                </c:pt>
              </c:strCache>
            </c:strRef>
          </c:cat>
          <c:val>
            <c:numRef>
              <c:f>Лист2!$C$3:$C$5</c:f>
              <c:numCache>
                <c:formatCode>#,##0.0</c:formatCode>
                <c:ptCount val="3"/>
                <c:pt idx="0">
                  <c:v>36.945988700000001</c:v>
                </c:pt>
                <c:pt idx="1">
                  <c:v>40.238376341000667</c:v>
                </c:pt>
                <c:pt idx="2">
                  <c:v>3.2923876000000099</c:v>
                </c:pt>
              </c:numCache>
            </c:numRef>
          </c:val>
        </c:ser>
        <c:dLbls>
          <c:showVal val="1"/>
        </c:dLbls>
        <c:axId val="63096704"/>
        <c:axId val="63098240"/>
      </c:barChart>
      <c:catAx>
        <c:axId val="630967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200">
                <a:latin typeface="Times New Roman" pitchFamily="18" charset="0"/>
                <a:cs typeface="Times New Roman" pitchFamily="18" charset="0"/>
              </a:defRPr>
            </a:pPr>
            <a:endParaRPr lang="ru-RU"/>
          </a:p>
        </c:txPr>
        <c:crossAx val="63098240"/>
        <c:crosses val="autoZero"/>
        <c:auto val="1"/>
        <c:lblAlgn val="ctr"/>
        <c:lblOffset val="100"/>
      </c:catAx>
      <c:valAx>
        <c:axId val="63098240"/>
        <c:scaling>
          <c:orientation val="minMax"/>
        </c:scaling>
        <c:axPos val="l"/>
        <c:majorGridlines>
          <c:spPr>
            <a:ln>
              <a:solidFill>
                <a:schemeClr val="bg1"/>
              </a:solidFill>
            </a:ln>
          </c:spPr>
        </c:majorGridlines>
        <c:numFmt formatCode="#,##0.0" sourceLinked="1"/>
        <c:tickLblPos val="low"/>
        <c:spPr>
          <a:ln>
            <a:solidFill>
              <a:schemeClr val="tx1"/>
            </a:solidFill>
          </a:ln>
        </c:spPr>
        <c:txPr>
          <a:bodyPr/>
          <a:lstStyle/>
          <a:p>
            <a:pPr>
              <a:defRPr>
                <a:solidFill>
                  <a:sysClr val="windowText" lastClr="000000"/>
                </a:solidFill>
              </a:defRPr>
            </a:pPr>
            <a:endParaRPr lang="ru-RU"/>
          </a:p>
        </c:txPr>
        <c:crossAx val="63096704"/>
        <c:crosses val="autoZero"/>
        <c:crossBetween val="between"/>
      </c:valAx>
      <c:spPr>
        <a:noFill/>
        <a:ln>
          <a:noFill/>
        </a:ln>
      </c:spPr>
    </c:plotArea>
    <c:legend>
      <c:legendPos val="t"/>
      <c:layout>
        <c:manualLayout>
          <c:xMode val="edge"/>
          <c:yMode val="edge"/>
          <c:x val="0.21887592324204255"/>
          <c:y val="2.4242424242424229E-2"/>
          <c:w val="0.66344972533083635"/>
          <c:h val="7.7402370158276529E-2"/>
        </c:manualLayout>
      </c:layout>
      <c:txPr>
        <a:bodyPr/>
        <a:lstStyle/>
        <a:p>
          <a:pPr>
            <a:defRPr sz="14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spPr>
    <a:solidFill>
      <a:schemeClr val="bg1"/>
    </a:solidFill>
    <a:ln>
      <a:solidFill>
        <a:schemeClr val="bg1"/>
      </a:solidFill>
    </a:ln>
  </c:spPr>
  <c:externalData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327 701,7</a:t>
            </a:r>
            <a:endParaRPr lang="en-US" dirty="0"/>
          </a:p>
        </c:rich>
      </c:tx>
      <c:layout/>
    </c:title>
    <c:plotArea>
      <c:layout/>
      <c:pieChart>
        <c:varyColors val="1"/>
        <c:ser>
          <c:idx val="0"/>
          <c:order val="0"/>
          <c:tx>
            <c:strRef>
              <c:f>Лист2!$D$27</c:f>
              <c:strCache>
                <c:ptCount val="1"/>
                <c:pt idx="0">
                  <c:v>%</c:v>
                </c:pt>
              </c:strCache>
            </c:strRef>
          </c:tx>
          <c:dLbls>
            <c:dLbl>
              <c:idx val="1"/>
              <c:layout>
                <c:manualLayout>
                  <c:x val="6.0277061609685711E-2"/>
                  <c:y val="-5.6490626098433326E-2"/>
                </c:manualLayout>
              </c:layout>
              <c:showVal val="1"/>
            </c:dLbl>
            <c:dLbl>
              <c:idx val="2"/>
              <c:layout>
                <c:manualLayout>
                  <c:x val="-0.10003868580256498"/>
                  <c:y val="-4.8799932035539631E-2"/>
                </c:manualLayout>
              </c:layout>
              <c:showVal val="1"/>
            </c:dLbl>
            <c:showVal val="1"/>
            <c:showLeaderLines val="1"/>
          </c:dLbls>
          <c:cat>
            <c:multiLvlStrRef>
              <c:f>Лист2!$B$28:$C$33</c:f>
              <c:multiLvlStrCache>
                <c:ptCount val="6"/>
                <c:lvl>
                  <c:pt idx="0">
                    <c:v>20 010,9</c:v>
                  </c:pt>
                  <c:pt idx="1">
                    <c:v>4 587,1</c:v>
                  </c:pt>
                  <c:pt idx="2">
                    <c:v>2 771,0</c:v>
                  </c:pt>
                  <c:pt idx="3">
                    <c:v>1 141,2</c:v>
                  </c:pt>
                  <c:pt idx="4">
                    <c:v>4 209,4</c:v>
                  </c:pt>
                  <c:pt idx="5">
                    <c:v>294 982,1</c:v>
                  </c:pt>
                </c:lvl>
                <c:lvl>
                  <c:pt idx="0">
                    <c:v>Налог на доходы физических лиц</c:v>
                  </c:pt>
                  <c:pt idx="1">
                    <c:v>Акцизы, в том числе:</c:v>
                  </c:pt>
                  <c:pt idx="2">
                    <c:v>Налог на совокупный доход</c:v>
                  </c:pt>
                  <c:pt idx="3">
                    <c:v>Государственная пошлина</c:v>
                  </c:pt>
                  <c:pt idx="4">
                    <c:v>Прочие неналоговые и налоговые доходы</c:v>
                  </c:pt>
                  <c:pt idx="5">
                    <c:v>Безвозмездные поступления</c:v>
                  </c:pt>
                </c:lvl>
              </c:multiLvlStrCache>
            </c:multiLvlStrRef>
          </c:cat>
          <c:val>
            <c:numRef>
              <c:f>Лист2!$D$28:$D$33</c:f>
              <c:numCache>
                <c:formatCode>0.0</c:formatCode>
                <c:ptCount val="6"/>
                <c:pt idx="0">
                  <c:v>6.1064376535123275</c:v>
                </c:pt>
                <c:pt idx="1">
                  <c:v>1.3997791283963439</c:v>
                </c:pt>
                <c:pt idx="2">
                  <c:v>0.84558609247373462</c:v>
                </c:pt>
                <c:pt idx="3">
                  <c:v>0.34824353978023315</c:v>
                </c:pt>
                <c:pt idx="4">
                  <c:v>1.2845218685163977</c:v>
                </c:pt>
                <c:pt idx="5">
                  <c:v>90.015431717320936</c:v>
                </c:pt>
              </c:numCache>
            </c:numRef>
          </c:val>
        </c:ser>
        <c:firstSliceAng val="0"/>
      </c:pieChart>
    </c:plotArea>
    <c:legend>
      <c:legendPos val="r"/>
      <c:layout/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Лист1!$A$8</c:f>
              <c:strCache>
                <c:ptCount val="1"/>
                <c:pt idx="0">
                  <c:v>Неналоговые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Лист1!$B$8:$F$8</c:f>
              <c:numCache>
                <c:formatCode>0.0</c:formatCode>
                <c:ptCount val="5"/>
                <c:pt idx="0">
                  <c:v>40310.793299999998</c:v>
                </c:pt>
                <c:pt idx="1">
                  <c:v>59891.330700000006</c:v>
                </c:pt>
                <c:pt idx="2">
                  <c:v>38588.919200000004</c:v>
                </c:pt>
                <c:pt idx="3">
                  <c:v>55912.184300000008</c:v>
                </c:pt>
                <c:pt idx="4">
                  <c:v>42093.677699999993</c:v>
                </c:pt>
              </c:numCache>
            </c:numRef>
          </c:val>
        </c:ser>
        <c:ser>
          <c:idx val="1"/>
          <c:order val="1"/>
          <c:tx>
            <c:strRef>
              <c:f>Лист1!$A$9</c:f>
              <c:strCache>
                <c:ptCount val="1"/>
                <c:pt idx="0">
                  <c:v>Налоговые доходы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Лист1!$B$9:$F$9</c:f>
              <c:numCache>
                <c:formatCode>0.0</c:formatCode>
                <c:ptCount val="5"/>
                <c:pt idx="0">
                  <c:v>238352.49920000002</c:v>
                </c:pt>
                <c:pt idx="1">
                  <c:v>258988.39230000001</c:v>
                </c:pt>
                <c:pt idx="2">
                  <c:v>245064.0441</c:v>
                </c:pt>
                <c:pt idx="3">
                  <c:v>270333.2377</c:v>
                </c:pt>
                <c:pt idx="4">
                  <c:v>285102.23420000006</c:v>
                </c:pt>
              </c:numCache>
            </c:numRef>
          </c:val>
        </c:ser>
        <c:ser>
          <c:idx val="2"/>
          <c:order val="2"/>
          <c:tx>
            <c:strRef>
              <c:f>Лист1!$A$10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dLbls>
            <c:showVal val="1"/>
          </c:dLbls>
          <c:cat>
            <c:numRef>
              <c:f>Лист1!$B$7:$F$7</c:f>
              <c:numCache>
                <c:formatCode>General</c:formatCode>
                <c:ptCount val="5"/>
                <c:pt idx="0">
                  <c:v>2015</c:v>
                </c:pt>
                <c:pt idx="1">
                  <c:v>2016</c:v>
                </c:pt>
                <c:pt idx="2">
                  <c:v>2017</c:v>
                </c:pt>
                <c:pt idx="3">
                  <c:v>2018</c:v>
                </c:pt>
                <c:pt idx="4">
                  <c:v>2019</c:v>
                </c:pt>
              </c:numCache>
            </c:numRef>
          </c:cat>
          <c:val>
            <c:numRef>
              <c:f>Лист1!$B$10:$F$10</c:f>
              <c:numCache>
                <c:formatCode>0.0</c:formatCode>
                <c:ptCount val="5"/>
                <c:pt idx="0">
                  <c:v>1494339.5898000002</c:v>
                </c:pt>
                <c:pt idx="1">
                  <c:v>1721681.0551</c:v>
                </c:pt>
                <c:pt idx="2">
                  <c:v>1665987.5062000002</c:v>
                </c:pt>
                <c:pt idx="3">
                  <c:v>2162643.4098</c:v>
                </c:pt>
                <c:pt idx="4">
                  <c:v>2949821.3123999992</c:v>
                </c:pt>
              </c:numCache>
            </c:numRef>
          </c:val>
        </c:ser>
        <c:shape val="pyramid"/>
        <c:axId val="68727168"/>
        <c:axId val="68728704"/>
        <c:axId val="0"/>
      </c:bar3DChart>
      <c:catAx>
        <c:axId val="68727168"/>
        <c:scaling>
          <c:orientation val="minMax"/>
        </c:scaling>
        <c:axPos val="b"/>
        <c:numFmt formatCode="General" sourceLinked="1"/>
        <c:tickLblPos val="nextTo"/>
        <c:crossAx val="68728704"/>
        <c:crosses val="autoZero"/>
        <c:auto val="1"/>
        <c:lblAlgn val="ctr"/>
        <c:lblOffset val="100"/>
      </c:catAx>
      <c:valAx>
        <c:axId val="68728704"/>
        <c:scaling>
          <c:orientation val="minMax"/>
        </c:scaling>
        <c:axPos val="l"/>
        <c:majorGridlines/>
        <c:numFmt formatCode="0.0" sourceLinked="1"/>
        <c:tickLblPos val="nextTo"/>
        <c:crossAx val="68727168"/>
        <c:crosses val="autoZero"/>
        <c:crossBetween val="between"/>
        <c:dispUnits>
          <c:builtInUnit val="thousands"/>
          <c:dispUnitsLbl>
            <c:layout/>
          </c:dispUnitsLbl>
        </c:dispUnits>
      </c:valAx>
    </c:plotArea>
    <c:legend>
      <c:legendPos val="b"/>
      <c:layout/>
    </c:legend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Лист4!$C$4</c:f>
              <c:strCache>
                <c:ptCount val="1"/>
                <c:pt idx="0">
                  <c:v>2017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Лист4!$B$5:$B$8</c:f>
              <c:strCache>
                <c:ptCount val="4"/>
                <c:pt idx="0">
                  <c:v>дотации </c:v>
                </c:pt>
                <c:pt idx="1">
                  <c:v>субсидии</c:v>
                </c:pt>
                <c:pt idx="2">
                  <c:v>субвенции</c:v>
                </c:pt>
                <c:pt idx="3">
                  <c:v>иные межбюджетные трнсферты</c:v>
                </c:pt>
              </c:strCache>
            </c:strRef>
          </c:cat>
          <c:val>
            <c:numRef>
              <c:f>Лист4!$C$5:$C$8</c:f>
              <c:numCache>
                <c:formatCode>0.0</c:formatCode>
                <c:ptCount val="4"/>
                <c:pt idx="0">
                  <c:v>39017.9</c:v>
                </c:pt>
                <c:pt idx="1">
                  <c:v>25263.599999999995</c:v>
                </c:pt>
                <c:pt idx="2">
                  <c:v>101588.7</c:v>
                </c:pt>
                <c:pt idx="3" formatCode="General">
                  <c:v>812.4</c:v>
                </c:pt>
              </c:numCache>
            </c:numRef>
          </c:val>
        </c:ser>
        <c:firstSliceAng val="0"/>
      </c:pieChart>
    </c:plotArea>
    <c:legend>
      <c:legendPos val="l"/>
      <c:layout/>
      <c:txPr>
        <a:bodyPr/>
        <a:lstStyle/>
        <a:p>
          <a:pPr>
            <a:defRPr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Лист4!$D$4</c:f>
              <c:strCache>
                <c:ptCount val="1"/>
                <c:pt idx="0">
                  <c:v>2018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Лист4!$D$5:$D$8</c:f>
              <c:numCache>
                <c:formatCode>0.0</c:formatCode>
                <c:ptCount val="4"/>
                <c:pt idx="0">
                  <c:v>40296.199999999997</c:v>
                </c:pt>
                <c:pt idx="1">
                  <c:v>58654</c:v>
                </c:pt>
                <c:pt idx="2">
                  <c:v>113010.9</c:v>
                </c:pt>
                <c:pt idx="3" formatCode="General">
                  <c:v>4294.2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title>
      <c:layout/>
      <c:txPr>
        <a:bodyPr/>
        <a:lstStyle/>
        <a:p>
          <a:pPr>
            <a:defRPr sz="2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title>
    <c:plotArea>
      <c:layout/>
      <c:pieChart>
        <c:varyColors val="1"/>
        <c:ser>
          <c:idx val="0"/>
          <c:order val="0"/>
          <c:tx>
            <c:strRef>
              <c:f>Лист4!$E$4</c:f>
              <c:strCache>
                <c:ptCount val="1"/>
                <c:pt idx="0">
                  <c:v>2019 год</c:v>
                </c:pt>
              </c:strCache>
            </c:strRef>
          </c:tx>
          <c:dLbls>
            <c:txPr>
              <a:bodyPr/>
              <a:lstStyle/>
              <a:p>
                <a:pPr>
                  <a:defRPr b="1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  <c:showLeaderLines val="1"/>
          </c:dLbls>
          <c:val>
            <c:numRef>
              <c:f>Лист4!$E$5:$E$8</c:f>
              <c:numCache>
                <c:formatCode>0.0</c:formatCode>
                <c:ptCount val="4"/>
                <c:pt idx="0">
                  <c:v>43601.2</c:v>
                </c:pt>
                <c:pt idx="1">
                  <c:v>93016.2</c:v>
                </c:pt>
                <c:pt idx="2">
                  <c:v>101190.6</c:v>
                </c:pt>
                <c:pt idx="3" formatCode="General">
                  <c:v>57893.8</c:v>
                </c:pt>
              </c:numCache>
            </c:numRef>
          </c:val>
        </c:ser>
        <c:firstSliceAng val="0"/>
      </c:pieChart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AAC8E5E-34C6-4FD0-891E-28BEAF28AC0E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BB4CA9A-9E01-433E-A5D8-484EE2F7502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5317444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с одним вырезанным скругленным углом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ый треугольник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Полилиния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Полилиния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88DA0C12-796E-4397-BA57-BEF1F444F2A9}" type="datetimeFigureOut">
              <a:rPr lang="ru-RU" smtClean="0"/>
              <a:pPr/>
              <a:t>21.01.2020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BFE01791-2146-4DD4-B290-0B7ED4D0C8B2}" type="slidenum">
              <a:rPr lang="ru-RU" smtClean="0"/>
              <a:pPr/>
              <a:t>‹#›</a:t>
            </a:fld>
            <a:endParaRPr lang="ru-RU"/>
          </a:p>
        </p:txBody>
      </p:sp>
      <p:grpSp>
        <p:nvGrpSpPr>
          <p:cNvPr id="2" name="Группа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Полилиния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Полилиния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69" r:id="rId1"/>
    <p:sldLayoutId id="2147484070" r:id="rId2"/>
    <p:sldLayoutId id="2147484071" r:id="rId3"/>
    <p:sldLayoutId id="2147484072" r:id="rId4"/>
    <p:sldLayoutId id="2147484073" r:id="rId5"/>
    <p:sldLayoutId id="2147484074" r:id="rId6"/>
    <p:sldLayoutId id="2147484075" r:id="rId7"/>
    <p:sldLayoutId id="2147484076" r:id="rId8"/>
    <p:sldLayoutId id="2147484077" r:id="rId9"/>
    <p:sldLayoutId id="2147484078" r:id="rId10"/>
    <p:sldLayoutId id="2147484079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hyperlink" Target="mailto:bolsnieberezniki@mail.ru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0" y="2643182"/>
            <a:ext cx="9144000" cy="3571900"/>
          </a:xfrm>
        </p:spPr>
        <p:txBody>
          <a:bodyPr>
            <a:normAutofit fontScale="85000" lnSpcReduction="20000"/>
          </a:bodyPr>
          <a:lstStyle/>
          <a:p>
            <a:pPr algn="ctr">
              <a:buNone/>
              <a:defRPr/>
            </a:pPr>
            <a:endParaRPr lang="ru-RU" sz="4400" b="1" dirty="0" smtClean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БЮДЖЕТ  ДЛЯ ГРАЖДАН </a:t>
            </a:r>
          </a:p>
          <a:p>
            <a:pPr algn="ctr">
              <a:buNone/>
              <a:defRPr/>
            </a:pP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к бюджету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«Об исполнении бюджета </a:t>
            </a:r>
            <a:r>
              <a:rPr lang="ru-RU" sz="4400" b="1" dirty="0" err="1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4400" b="1" dirty="0" smtClean="0">
                <a:solidFill>
                  <a:srgbClr val="A4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за 2019 год»</a:t>
            </a:r>
            <a:endParaRPr lang="ru-RU" dirty="0">
              <a:solidFill>
                <a:srgbClr val="A40000"/>
              </a:solidFill>
            </a:endParaRPr>
          </a:p>
        </p:txBody>
      </p:sp>
      <p:pic>
        <p:nvPicPr>
          <p:cNvPr id="3" name="Рисунок 3" descr="untitled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3306" y="857232"/>
            <a:ext cx="1500187" cy="151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Обращение Заместителя Главы </a:t>
            </a:r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– начальника управления финансов</a:t>
            </a:r>
            <a:endParaRPr lang="ru-RU" sz="2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714908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  <a:defRPr/>
            </a:pP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Уважаемые жители </a:t>
            </a:r>
            <a:r>
              <a:rPr lang="ru-RU" sz="28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района!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Главной задачей государства является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обеспечение достойного уровня жизни 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его граждан,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их всестороннего развития и реализации. Многочисленные функции по обеспечению образования, безопасности граждан государство осуществляет при помощи бюджета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 района.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Участие бюджета в реализации государственной политики происходит следующим образом.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1.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составления бюджета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планируются расходы на реализацию мероприятий предстоящего трехлетнего периода.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2. В ходе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исполнения бюджета</a:t>
            </a:r>
            <a:r>
              <a:rPr lang="ru-RU" sz="28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средства доходят до их получателей, происходит контроль за правильным и полным расходованием средств, своевременным поступлением доходов.  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После завершения года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составляется отчет об исполнении бюджета, анализируются достигнутые результаты запланированных мероприятий.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Перед вами </a:t>
            </a:r>
            <a:r>
              <a:rPr lang="ru-RU" sz="2800" b="1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брошюра «Бюджет для граждан»,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созданная специально для того, чтобы каждый житель Больших Березников был осведомлен, как формируется и расходуется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бюджет, сколько в бюджет поступает средств и на какие направления они расходуются.</a:t>
            </a: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342900" algn="just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А.В. Бояркин, Управление финансов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администрации</a:t>
            </a:r>
          </a:p>
          <a:p>
            <a:pPr marL="0" indent="342900" algn="r">
              <a:spcBef>
                <a:spcPts val="0"/>
              </a:spcBef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28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муниципального</a:t>
            </a:r>
          </a:p>
          <a:p>
            <a:pPr>
              <a:buNone/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                                          района Республики Мордовия</a:t>
            </a:r>
            <a:endParaRPr lang="ru-RU" sz="28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438896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b="1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муниципальный район</a:t>
            </a:r>
            <a:endParaRPr lang="ru-RU" sz="20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428596" y="1500175"/>
            <a:ext cx="8286808" cy="4429155"/>
          </a:xfrm>
        </p:spPr>
      </p:pic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1500166" y="6143644"/>
          <a:ext cx="6096000" cy="353568"/>
        </p:xfrm>
        <a:graphic>
          <a:graphicData uri="http://schemas.openxmlformats.org/drawingml/2006/table">
            <a:tbl>
              <a:tblPr/>
              <a:tblGrid>
                <a:gridCol w="3048000"/>
                <a:gridCol w="3048000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b="1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Дата образования</a:t>
                      </a:r>
                      <a:endParaRPr lang="ru-RU" sz="11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26 января 1935 года</a:t>
                      </a:r>
                      <a:endParaRPr lang="ru-RU" sz="1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19050" marB="1905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Словарь</a:t>
            </a:r>
            <a:endParaRPr lang="ru-RU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14488"/>
            <a:ext cx="8229600" cy="4610112"/>
          </a:xfrm>
        </p:spPr>
        <p:txBody>
          <a:bodyPr>
            <a:normAutofit fontScale="70000" lnSpcReduction="20000"/>
          </a:bodyPr>
          <a:lstStyle/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план доходов и расходов государства на финансовый год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Доходы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– денежные средства, поступающие в бюджет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Расходы</a:t>
            </a:r>
            <a:r>
              <a:rPr lang="ru-RU" sz="2800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денежные средства, выплачиваемые из бюджета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система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совокупность федерального бюджета, бюджетов субъектов Российской Федерации, местных бюджетов и бюджетов государственных и внебюджетных фондов</a:t>
            </a:r>
          </a:p>
          <a:p>
            <a:pPr>
              <a:defRPr/>
            </a:pP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</a:t>
            </a:r>
            <a:r>
              <a:rPr lang="ru-RU" sz="2800" b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средства, предоставляемые бюджетом вышестоящего уровня бюджетной системы бюджету нижестоящего уровня бюджетной системы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Консолидированный бюджет– свод районного и сельских поселений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Дефицит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расходов бюджета над его доходами</a:t>
            </a:r>
          </a:p>
          <a:p>
            <a:pPr>
              <a:defRPr/>
            </a:pPr>
            <a:r>
              <a:rPr lang="ru-RU" sz="2800" b="1" u="sng" dirty="0" err="1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Профицит</a:t>
            </a: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бюджета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превышение доходов бюджета над его расходами</a:t>
            </a:r>
          </a:p>
          <a:p>
            <a:pPr>
              <a:defRPr/>
            </a:pPr>
            <a:r>
              <a:rPr lang="ru-RU" sz="2800" b="1" u="sng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Бюджетный процесс </a:t>
            </a:r>
            <a:r>
              <a:rPr lang="ru-RU" sz="2800" dirty="0" smtClean="0">
                <a:latin typeface="Times New Roman" pitchFamily="18" charset="0"/>
                <a:cs typeface="Times New Roman" pitchFamily="18" charset="0"/>
              </a:rPr>
              <a:t>– ежегодное оформление и исполнение бюджета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Основные направления бюджетной системы Российской Федерации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Group 42"/>
          <p:cNvGrpSpPr>
            <a:grpSpLocks noGrp="1"/>
          </p:cNvGrpSpPr>
          <p:nvPr>
            <p:ph idx="1"/>
          </p:nvPr>
        </p:nvGrpSpPr>
        <p:grpSpPr bwMode="auto">
          <a:xfrm>
            <a:off x="357270" y="1571613"/>
            <a:ext cx="8329530" cy="2714644"/>
            <a:chOff x="3" y="1479"/>
            <a:chExt cx="5418" cy="2279"/>
          </a:xfrm>
        </p:grpSpPr>
        <p:sp>
          <p:nvSpPr>
            <p:cNvPr id="5" name="Rectangle 15"/>
            <p:cNvSpPr>
              <a:spLocks noChangeArrowheads="1"/>
            </p:cNvSpPr>
            <p:nvPr/>
          </p:nvSpPr>
          <p:spPr bwMode="auto">
            <a:xfrm>
              <a:off x="1293" y="2070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6" name="Rectangle 19"/>
            <p:cNvSpPr>
              <a:spLocks noChangeArrowheads="1"/>
            </p:cNvSpPr>
            <p:nvPr/>
          </p:nvSpPr>
          <p:spPr bwMode="auto">
            <a:xfrm>
              <a:off x="1293" y="2478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7" name="Rectangle 20"/>
            <p:cNvSpPr>
              <a:spLocks noChangeArrowheads="1"/>
            </p:cNvSpPr>
            <p:nvPr/>
          </p:nvSpPr>
          <p:spPr bwMode="auto">
            <a:xfrm>
              <a:off x="1293" y="2886"/>
              <a:ext cx="1951" cy="317"/>
            </a:xfrm>
            <a:prstGeom prst="rect">
              <a:avLst/>
            </a:pr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8" name="Rectangle 22"/>
            <p:cNvSpPr>
              <a:spLocks noChangeArrowheads="1"/>
            </p:cNvSpPr>
            <p:nvPr/>
          </p:nvSpPr>
          <p:spPr bwMode="auto">
            <a:xfrm>
              <a:off x="3334" y="2070"/>
              <a:ext cx="1224" cy="1089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Бюджеты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государственных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внебюджетных</a:t>
              </a:r>
            </a:p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фондов</a:t>
              </a:r>
            </a:p>
          </p:txBody>
        </p:sp>
        <p:sp>
          <p:nvSpPr>
            <p:cNvPr id="9" name="AutoShape 25"/>
            <p:cNvSpPr>
              <a:spLocks noChangeArrowheads="1"/>
            </p:cNvSpPr>
            <p:nvPr/>
          </p:nvSpPr>
          <p:spPr bwMode="auto">
            <a:xfrm rot="21578156">
              <a:off x="1066" y="2205"/>
              <a:ext cx="136" cy="545"/>
            </a:xfrm>
            <a:prstGeom prst="curvedRightArrow">
              <a:avLst>
                <a:gd name="adj1" fmla="val 80147"/>
                <a:gd name="adj2" fmla="val 160294"/>
                <a:gd name="adj3" fmla="val 33333"/>
              </a:avLst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balanced" dir="t"/>
            </a:scene3d>
          </p:spPr>
          <p:txBody>
            <a:bodyPr wrap="none" anchor="ctr"/>
            <a:lstStyle/>
            <a:p>
              <a:pPr>
                <a:defRPr/>
              </a:pPr>
              <a:endParaRPr lang="ru-RU" b="1" dirty="0">
                <a:latin typeface="Arial" charset="0"/>
              </a:endParaRPr>
            </a:p>
          </p:txBody>
        </p:sp>
        <p:sp>
          <p:nvSpPr>
            <p:cNvPr id="10" name="AutoShape 29"/>
            <p:cNvSpPr>
              <a:spLocks/>
            </p:cNvSpPr>
            <p:nvPr/>
          </p:nvSpPr>
          <p:spPr bwMode="auto">
            <a:xfrm rot="-5400000">
              <a:off x="2802" y="2058"/>
              <a:ext cx="272" cy="2654"/>
            </a:xfrm>
            <a:prstGeom prst="leftBrace">
              <a:avLst>
                <a:gd name="adj1" fmla="val 81311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1" name="Text Box 33"/>
            <p:cNvSpPr txBox="1">
              <a:spLocks noChangeArrowheads="1"/>
            </p:cNvSpPr>
            <p:nvPr/>
          </p:nvSpPr>
          <p:spPr bwMode="auto">
            <a:xfrm>
              <a:off x="68" y="2251"/>
              <a:ext cx="1043" cy="33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Межбюджетные трансферты</a:t>
              </a:r>
            </a:p>
          </p:txBody>
        </p:sp>
        <p:sp>
          <p:nvSpPr>
            <p:cNvPr id="12" name="Text Box 35"/>
            <p:cNvSpPr txBox="1">
              <a:spLocks noChangeArrowheads="1"/>
            </p:cNvSpPr>
            <p:nvPr/>
          </p:nvSpPr>
          <p:spPr bwMode="auto">
            <a:xfrm>
              <a:off x="1746" y="3566"/>
              <a:ext cx="2449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ru-RU" sz="1400" b="1">
                  <a:latin typeface="Times New Roman" pitchFamily="18" charset="0"/>
                </a:rPr>
                <a:t>Бюджетная система Российской Федерации</a:t>
              </a:r>
            </a:p>
          </p:txBody>
        </p:sp>
        <p:sp>
          <p:nvSpPr>
            <p:cNvPr id="13" name="AutoShape 37"/>
            <p:cNvSpPr>
              <a:spLocks noChangeArrowheads="1"/>
            </p:cNvSpPr>
            <p:nvPr/>
          </p:nvSpPr>
          <p:spPr bwMode="auto">
            <a:xfrm>
              <a:off x="295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9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  <p:sp>
          <p:nvSpPr>
            <p:cNvPr id="14" name="AutoShape 38"/>
            <p:cNvSpPr>
              <a:spLocks noChangeArrowheads="1"/>
            </p:cNvSpPr>
            <p:nvPr/>
          </p:nvSpPr>
          <p:spPr bwMode="auto">
            <a:xfrm>
              <a:off x="4332" y="1480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Расходы</a:t>
              </a:r>
            </a:p>
          </p:txBody>
        </p:sp>
        <p:sp>
          <p:nvSpPr>
            <p:cNvPr id="15" name="AutoShape 39"/>
            <p:cNvSpPr>
              <a:spLocks/>
            </p:cNvSpPr>
            <p:nvPr/>
          </p:nvSpPr>
          <p:spPr bwMode="auto">
            <a:xfrm>
              <a:off x="1202" y="2614"/>
              <a:ext cx="91" cy="499"/>
            </a:xfrm>
            <a:prstGeom prst="leftBrace">
              <a:avLst>
                <a:gd name="adj1" fmla="val 45696"/>
                <a:gd name="adj2" fmla="val 50000"/>
              </a:avLst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6" name="Text Box 40"/>
            <p:cNvSpPr txBox="1">
              <a:spLocks noChangeArrowheads="1"/>
            </p:cNvSpPr>
            <p:nvPr/>
          </p:nvSpPr>
          <p:spPr bwMode="auto">
            <a:xfrm>
              <a:off x="3" y="2704"/>
              <a:ext cx="1267" cy="43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ru-RU" sz="1400" b="1" dirty="0">
                  <a:latin typeface="Times New Roman" pitchFamily="18" charset="0"/>
                </a:rPr>
                <a:t>Консолидированный бюджет</a:t>
              </a:r>
            </a:p>
          </p:txBody>
        </p:sp>
        <p:sp>
          <p:nvSpPr>
            <p:cNvPr id="17" name="Rectangle 15"/>
            <p:cNvSpPr>
              <a:spLocks noChangeArrowheads="1"/>
            </p:cNvSpPr>
            <p:nvPr/>
          </p:nvSpPr>
          <p:spPr bwMode="auto">
            <a:xfrm>
              <a:off x="1305" y="2069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Федеральный бюджет</a:t>
              </a:r>
            </a:p>
          </p:txBody>
        </p:sp>
        <p:sp>
          <p:nvSpPr>
            <p:cNvPr id="18" name="Rectangle 19"/>
            <p:cNvSpPr>
              <a:spLocks noChangeArrowheads="1"/>
            </p:cNvSpPr>
            <p:nvPr/>
          </p:nvSpPr>
          <p:spPr bwMode="auto">
            <a:xfrm>
              <a:off x="1305" y="2477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Бюджет субъекта</a:t>
              </a:r>
            </a:p>
          </p:txBody>
        </p:sp>
        <p:sp>
          <p:nvSpPr>
            <p:cNvPr id="19" name="Rectangle 20"/>
            <p:cNvSpPr>
              <a:spLocks noChangeArrowheads="1"/>
            </p:cNvSpPr>
            <p:nvPr/>
          </p:nvSpPr>
          <p:spPr bwMode="auto">
            <a:xfrm>
              <a:off x="1305" y="2885"/>
              <a:ext cx="1951" cy="317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Местный бюджет</a:t>
              </a:r>
            </a:p>
          </p:txBody>
        </p:sp>
        <p:sp>
          <p:nvSpPr>
            <p:cNvPr id="20" name="AutoShape 37"/>
            <p:cNvSpPr>
              <a:spLocks noChangeArrowheads="1"/>
            </p:cNvSpPr>
            <p:nvPr/>
          </p:nvSpPr>
          <p:spPr bwMode="auto">
            <a:xfrm>
              <a:off x="307" y="1479"/>
              <a:ext cx="1089" cy="726"/>
            </a:xfrm>
            <a:custGeom>
              <a:avLst/>
              <a:gdLst>
                <a:gd name="G0" fmla="+- 16200 0 0"/>
                <a:gd name="G1" fmla="+- 5400 0 0"/>
                <a:gd name="G2" fmla="+- 21600 0 5400"/>
                <a:gd name="G3" fmla="+- 10800 0 5400"/>
                <a:gd name="G4" fmla="+- 21600 0 16200"/>
                <a:gd name="G5" fmla="*/ G4 G3 10800"/>
                <a:gd name="G6" fmla="+- 21600 0 G5"/>
                <a:gd name="T0" fmla="*/ 16200 w 21600"/>
                <a:gd name="T1" fmla="*/ 0 h 21600"/>
                <a:gd name="T2" fmla="*/ 0 w 21600"/>
                <a:gd name="T3" fmla="*/ 10800 h 21600"/>
                <a:gd name="T4" fmla="*/ 16200 w 21600"/>
                <a:gd name="T5" fmla="*/ 21600 h 21600"/>
                <a:gd name="T6" fmla="*/ 21600 w 21600"/>
                <a:gd name="T7" fmla="*/ 10800 h 21600"/>
                <a:gd name="T8" fmla="*/ 17694720 60000 65536"/>
                <a:gd name="T9" fmla="*/ 11796480 60000 65536"/>
                <a:gd name="T10" fmla="*/ 5898240 60000 65536"/>
                <a:gd name="T11" fmla="*/ 0 60000 65536"/>
                <a:gd name="T12" fmla="*/ 3375 w 21600"/>
                <a:gd name="T13" fmla="*/ G1 h 21600"/>
                <a:gd name="T14" fmla="*/ G6 w 21600"/>
                <a:gd name="T15" fmla="*/ G2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6200" y="0"/>
                  </a:moveTo>
                  <a:lnTo>
                    <a:pt x="16200" y="5400"/>
                  </a:lnTo>
                  <a:lnTo>
                    <a:pt x="3375" y="5400"/>
                  </a:lnTo>
                  <a:lnTo>
                    <a:pt x="3375" y="16200"/>
                  </a:lnTo>
                  <a:lnTo>
                    <a:pt x="16200" y="16200"/>
                  </a:lnTo>
                  <a:lnTo>
                    <a:pt x="16200" y="21600"/>
                  </a:lnTo>
                  <a:lnTo>
                    <a:pt x="21600" y="10800"/>
                  </a:lnTo>
                  <a:close/>
                </a:path>
                <a:path w="21600" h="21600">
                  <a:moveTo>
                    <a:pt x="1350" y="5400"/>
                  </a:moveTo>
                  <a:lnTo>
                    <a:pt x="1350" y="16200"/>
                  </a:lnTo>
                  <a:lnTo>
                    <a:pt x="2700" y="16200"/>
                  </a:lnTo>
                  <a:lnTo>
                    <a:pt x="2700" y="5400"/>
                  </a:lnTo>
                  <a:close/>
                </a:path>
                <a:path w="21600" h="21600">
                  <a:moveTo>
                    <a:pt x="0" y="5400"/>
                  </a:moveTo>
                  <a:lnTo>
                    <a:pt x="0" y="16200"/>
                  </a:lnTo>
                  <a:lnTo>
                    <a:pt x="675" y="16200"/>
                  </a:lnTo>
                  <a:lnTo>
                    <a:pt x="675" y="540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innerShdw blurRad="63500" dist="50800" dir="5400000">
                <a:prstClr val="black">
                  <a:alpha val="50000"/>
                </a:prstClr>
              </a:innerShdw>
            </a:effectLst>
            <a:scene3d>
              <a:camera prst="orthographicFront"/>
              <a:lightRig rig="threePt" dir="t"/>
            </a:scene3d>
            <a:sp3d>
              <a:bevelT w="165100" prst="coolSlant"/>
            </a:sp3d>
          </p:spPr>
          <p:txBody>
            <a:bodyPr wrap="none" anchor="ctr"/>
            <a:lstStyle/>
            <a:p>
              <a:pPr algn="ctr">
                <a:defRPr/>
              </a:pPr>
              <a:r>
                <a:rPr lang="ru-RU" sz="1800" b="1" dirty="0">
                  <a:latin typeface="Times New Roman" pitchFamily="18" charset="0"/>
                </a:rPr>
                <a:t>Доходы</a:t>
              </a:r>
            </a:p>
          </p:txBody>
        </p:sp>
      </p:grpSp>
      <p:sp>
        <p:nvSpPr>
          <p:cNvPr id="21" name="Rectangle 43"/>
          <p:cNvSpPr>
            <a:spLocks noChangeArrowheads="1"/>
          </p:cNvSpPr>
          <p:nvPr/>
        </p:nvSpPr>
        <p:spPr bwMode="auto">
          <a:xfrm>
            <a:off x="900113" y="5373688"/>
            <a:ext cx="2519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  <a:bevelB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Доходы</a:t>
            </a:r>
          </a:p>
        </p:txBody>
      </p:sp>
      <p:sp>
        <p:nvSpPr>
          <p:cNvPr id="22" name="Rectangle 44"/>
          <p:cNvSpPr>
            <a:spLocks noChangeArrowheads="1"/>
          </p:cNvSpPr>
          <p:nvPr/>
        </p:nvSpPr>
        <p:spPr bwMode="auto">
          <a:xfrm>
            <a:off x="900113" y="5734050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 dirty="0">
                <a:latin typeface="Times New Roman" pitchFamily="18" charset="0"/>
              </a:rPr>
              <a:t>Расходы</a:t>
            </a:r>
          </a:p>
        </p:txBody>
      </p:sp>
      <p:sp>
        <p:nvSpPr>
          <p:cNvPr id="23" name="Rectangle 45"/>
          <p:cNvSpPr>
            <a:spLocks noChangeArrowheads="1"/>
          </p:cNvSpPr>
          <p:nvPr/>
        </p:nvSpPr>
        <p:spPr bwMode="auto">
          <a:xfrm>
            <a:off x="3419475" y="6092825"/>
            <a:ext cx="288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>
              <a:latin typeface="Arial" charset="0"/>
            </a:endParaRPr>
          </a:p>
        </p:txBody>
      </p:sp>
      <p:sp>
        <p:nvSpPr>
          <p:cNvPr id="24" name="Text Box 47"/>
          <p:cNvSpPr txBox="1">
            <a:spLocks noChangeArrowheads="1"/>
          </p:cNvSpPr>
          <p:nvPr/>
        </p:nvSpPr>
        <p:spPr bwMode="auto">
          <a:xfrm>
            <a:off x="3708400" y="6021388"/>
            <a:ext cx="12954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>
                <a:latin typeface="Times New Roman" pitchFamily="18" charset="0"/>
              </a:rPr>
              <a:t>Дефицит</a:t>
            </a:r>
          </a:p>
        </p:txBody>
      </p:sp>
      <p:sp>
        <p:nvSpPr>
          <p:cNvPr id="25" name="Line 48"/>
          <p:cNvSpPr>
            <a:spLocks noChangeShapeType="1"/>
          </p:cNvSpPr>
          <p:nvPr/>
        </p:nvSpPr>
        <p:spPr bwMode="auto">
          <a:xfrm>
            <a:off x="3419475" y="5734050"/>
            <a:ext cx="0" cy="28733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6" name="Rectangle 49"/>
          <p:cNvSpPr>
            <a:spLocks noChangeArrowheads="1"/>
          </p:cNvSpPr>
          <p:nvPr/>
        </p:nvSpPr>
        <p:spPr bwMode="auto">
          <a:xfrm>
            <a:off x="4932363" y="5300663"/>
            <a:ext cx="2808287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Доходы</a:t>
            </a:r>
          </a:p>
        </p:txBody>
      </p:sp>
      <p:sp>
        <p:nvSpPr>
          <p:cNvPr id="27" name="Rectangle 50"/>
          <p:cNvSpPr>
            <a:spLocks noChangeArrowheads="1"/>
          </p:cNvSpPr>
          <p:nvPr/>
        </p:nvSpPr>
        <p:spPr bwMode="auto">
          <a:xfrm>
            <a:off x="4932363" y="5661025"/>
            <a:ext cx="2447925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r>
              <a:rPr lang="ru-RU" sz="1800" b="1">
                <a:latin typeface="Times New Roman" pitchFamily="18" charset="0"/>
              </a:rPr>
              <a:t>Расходы</a:t>
            </a:r>
          </a:p>
        </p:txBody>
      </p:sp>
      <p:sp>
        <p:nvSpPr>
          <p:cNvPr id="28" name="Line 53"/>
          <p:cNvSpPr>
            <a:spLocks noChangeShapeType="1"/>
          </p:cNvSpPr>
          <p:nvPr/>
        </p:nvSpPr>
        <p:spPr bwMode="auto">
          <a:xfrm>
            <a:off x="7380288" y="5300663"/>
            <a:ext cx="0" cy="2873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29" name="Line 56"/>
          <p:cNvSpPr>
            <a:spLocks noChangeShapeType="1"/>
          </p:cNvSpPr>
          <p:nvPr/>
        </p:nvSpPr>
        <p:spPr bwMode="auto">
          <a:xfrm flipV="1">
            <a:off x="3419475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0" name="Line 57"/>
          <p:cNvSpPr>
            <a:spLocks noChangeShapeType="1"/>
          </p:cNvSpPr>
          <p:nvPr/>
        </p:nvSpPr>
        <p:spPr bwMode="auto">
          <a:xfrm flipV="1">
            <a:off x="3708400" y="6021388"/>
            <a:ext cx="0" cy="7143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ru-RU"/>
          </a:p>
        </p:txBody>
      </p:sp>
      <p:sp>
        <p:nvSpPr>
          <p:cNvPr id="31" name="Text Box 52"/>
          <p:cNvSpPr txBox="1">
            <a:spLocks noChangeArrowheads="1"/>
          </p:cNvSpPr>
          <p:nvPr/>
        </p:nvSpPr>
        <p:spPr bwMode="auto">
          <a:xfrm>
            <a:off x="7715272" y="4714884"/>
            <a:ext cx="1295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ru-RU" sz="1800" b="1" dirty="0" err="1">
                <a:latin typeface="Times New Roman" pitchFamily="18" charset="0"/>
              </a:rPr>
              <a:t>Профицит</a:t>
            </a:r>
            <a:endParaRPr lang="ru-RU" sz="1800" b="1" dirty="0">
              <a:latin typeface="Times New Roman" pitchFamily="18" charset="0"/>
            </a:endParaRPr>
          </a:p>
        </p:txBody>
      </p:sp>
      <p:sp>
        <p:nvSpPr>
          <p:cNvPr id="32" name="Rectangle 51"/>
          <p:cNvSpPr>
            <a:spLocks noChangeArrowheads="1"/>
          </p:cNvSpPr>
          <p:nvPr/>
        </p:nvSpPr>
        <p:spPr bwMode="auto">
          <a:xfrm>
            <a:off x="7358082" y="4786322"/>
            <a:ext cx="360362" cy="288925"/>
          </a:xfrm>
          <a:prstGeom prst="rect">
            <a:avLst/>
          </a:prstGeom>
          <a:solidFill>
            <a:schemeClr val="accent1">
              <a:lumMod val="75000"/>
            </a:schemeClr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 algn="ctr">
              <a:defRPr/>
            </a:pPr>
            <a:endParaRPr lang="ru-RU" sz="1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Отчет об исполнении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включает: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доходам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бюджета по расходам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Исполнение финансирования дефицита бюджета (направления использования </a:t>
            </a:r>
            <a:r>
              <a:rPr lang="ru-RU" sz="3200" dirty="0" err="1" smtClean="0">
                <a:latin typeface="Times New Roman" pitchFamily="18" charset="0"/>
                <a:cs typeface="Times New Roman" pitchFamily="18" charset="0"/>
              </a:rPr>
              <a:t>профицита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 бюджета)</a:t>
            </a:r>
          </a:p>
          <a:p>
            <a:pPr>
              <a:buFont typeface="Wingdings" pitchFamily="2" charset="2"/>
              <a:buChar char="Ø"/>
            </a:pP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Итоги реализации муниципальных программ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14356"/>
            <a:ext cx="8229600" cy="71438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Параметры районного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2019 год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457200" y="1935163"/>
          <a:ext cx="8229600" cy="438943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71480"/>
            <a:ext cx="8229600" cy="78581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доходной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/>
        </p:nvGraphicFramePr>
        <p:xfrm>
          <a:off x="4143372" y="1714485"/>
          <a:ext cx="4786347" cy="4405317"/>
        </p:xfrm>
        <a:graphic>
          <a:graphicData uri="http://schemas.openxmlformats.org/drawingml/2006/table">
            <a:tbl>
              <a:tblPr/>
              <a:tblGrid>
                <a:gridCol w="3390329"/>
                <a:gridCol w="732974"/>
                <a:gridCol w="663044"/>
              </a:tblGrid>
              <a:tr h="176213">
                <a:tc gridSpan="2"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Исполнение от уточненного плана, тыс. рублей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%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ИТОГО ДОХОДОВ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327 701,7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90,6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Налоговые и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32 719,6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102,9</a:t>
                      </a:r>
                      <a:endParaRPr lang="ru-RU" sz="11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доходы физических лиц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20 010,9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106,3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Акцизы, в том числе: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4 587,1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r" rtl="0" fontAlgn="b"/>
                      <a:r>
                        <a:rPr lang="ru-RU" sz="1100" b="0" i="1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 - на нефтепродукты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4 587,1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Налог на совокупный доход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2 771,0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Государственная пошлина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1 141,2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118,1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использования имущества, находящегося в государственной и муниципальной собственности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1 252,2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Платежи при использовании природными ресурсами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от продажи материальных и нематериальных активов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2 262,3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Штрафы, санкции, возмещение ущерба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Прочие неналоговые доходы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1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294 982,1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89,5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l" rtl="0" fontAlgn="ctr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Безвозмездные поступления от других бюджетов бюджетной системы Российской Федерации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295 701,8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89,5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Дотации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43 601,2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Субсидии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93 016,2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92232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>
                          <a:solidFill>
                            <a:srgbClr val="000000"/>
                          </a:solidFill>
                          <a:latin typeface="Times New Roman"/>
                        </a:rPr>
                        <a:t>Субвенции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101 190,6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176213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Иные межбюджетные трансферты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57 893,8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  <a:tr h="352425">
                <a:tc>
                  <a:txBody>
                    <a:bodyPr/>
                    <a:lstStyle/>
                    <a:p>
                      <a:pPr algn="l" rtl="0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Доходы бюджетов муниципальных районов от возврата иными организациями остатков субсидий прошлых лет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-719,7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100,0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FFDE3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Содержимое 6"/>
          <p:cNvGraphicFramePr>
            <a:graphicFrameLocks noGrp="1"/>
          </p:cNvGraphicFramePr>
          <p:nvPr>
            <p:ph idx="1"/>
          </p:nvPr>
        </p:nvGraphicFramePr>
        <p:xfrm>
          <a:off x="214282" y="1357299"/>
          <a:ext cx="3929090" cy="49673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724648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Динамика доходов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за 2015-2019 годы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>
          <a:xfrm flipH="1" flipV="1">
            <a:off x="411481" y="6324600"/>
            <a:ext cx="45719" cy="104796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graphicFrame>
        <p:nvGraphicFramePr>
          <p:cNvPr id="6" name="Диаграмма 5"/>
          <p:cNvGraphicFramePr/>
          <p:nvPr/>
        </p:nvGraphicFramePr>
        <p:xfrm>
          <a:off x="285720" y="1500174"/>
          <a:ext cx="8358246" cy="47149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Характеристика расходной части бюджета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 в 2019 году 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Содержимое 5"/>
          <p:cNvGraphicFramePr>
            <a:graphicFrameLocks/>
          </p:cNvGraphicFramePr>
          <p:nvPr/>
        </p:nvGraphicFramePr>
        <p:xfrm>
          <a:off x="285687" y="1500174"/>
          <a:ext cx="8644031" cy="5004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501023"/>
                <a:gridCol w="724749"/>
                <a:gridCol w="418259"/>
              </a:tblGrid>
              <a:tr h="285750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ИТОГО РАСХОДОВ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329 519,0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90,4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33 981,5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99,8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высшего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должностного лица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субъектов Российской </a:t>
                      </a: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Федерации и муниципального образования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875,8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12 779,6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387912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4 318,2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17,8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15 990,1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безопасность и правоохранительная деятельность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2 708,7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0932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Органы юстиции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1 185,7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5883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Защита населения и территории от чрезвычайных ситуаций природного и техногенного характера, гражданская оборона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1 523,0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Национальная экономика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r>
                        <a:rPr lang="ru-RU" sz="1200" b="1" i="1" u="none" strike="noStrike" baseline="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179,2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78,6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Сельское хозяйство и рыболовство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1 130,3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Дорожное хозяйство (дорожные фонды)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4 048,9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Жилищно-коммунальное хозяйство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Коммунальное  хозяйство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782,4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99,1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Дошкольное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77 281,1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87 842,2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98,1</a:t>
                      </a: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Дополнительное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образование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14 929,7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98879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Молодежная политика и оздоровление детей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484,7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42844" y="1071546"/>
          <a:ext cx="8858313" cy="385765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15273"/>
                <a:gridCol w="714413"/>
                <a:gridCol w="428627"/>
              </a:tblGrid>
              <a:tr h="315842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Исполнение от уточненного плана, </a:t>
                      </a:r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млн. </a:t>
                      </a:r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рублей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1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%</a:t>
                      </a:r>
                    </a:p>
                  </a:txBody>
                  <a:tcPr marL="17698" marR="17698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образования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1 156,0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Культура, кинематография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87 861,4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>
                          <a:solidFill>
                            <a:schemeClr val="tx1"/>
                          </a:solidFill>
                          <a:latin typeface="Times New Roman"/>
                        </a:rPr>
                        <a:t>Культура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85 746,9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Другие вопросы в области  культуры, кинематографии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2 114,5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Социальная политика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10 830,7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Пенсионное обеспечение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1 675,7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Социальное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обеспечение населения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3 586,0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2667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Охрана семьи и детства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5 569,0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r>
                        <a:rPr lang="ru-RU" sz="1200" b="1" i="1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и спорт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543,5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Физическая культура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543,5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Средства массовой информации</a:t>
                      </a: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1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и муниципального долга</a:t>
                      </a:r>
                      <a:endParaRPr lang="ru-RU" sz="1200" b="1" i="1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1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1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Обслуживание государственного внутреннего и муниципального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долга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19823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2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280245">
                <a:tc>
                  <a:txBody>
                    <a:bodyPr/>
                    <a:lstStyle/>
                    <a:p>
                      <a:pPr algn="l" fontAlgn="ctr"/>
                      <a:r>
                        <a:rPr lang="ru-RU" sz="1200" b="0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Прочие</a:t>
                      </a:r>
                      <a:r>
                        <a:rPr lang="ru-RU" sz="1200" b="0" i="0" u="none" strike="noStrike" baseline="0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 межбюджетные трансферты общего характера</a:t>
                      </a:r>
                      <a:endParaRPr lang="ru-RU" sz="1200" b="0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9525" marR="9525" marT="9525" marB="0" anchor="b"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642918"/>
            <a:ext cx="7043758" cy="5715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20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за 2017-2019 годы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72396" y="714356"/>
            <a:ext cx="1285875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817"/>
          <p:cNvGraphicFramePr>
            <a:graphicFrameLocks/>
          </p:cNvGraphicFramePr>
          <p:nvPr/>
        </p:nvGraphicFramePr>
        <p:xfrm>
          <a:off x="357188" y="1643063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198 030,8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252 369,3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329 519,0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28 706,1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34 035,2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33 981,5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2 111,6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2 489,8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2 708,7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6 582,8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6 480,3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5 179,2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203,9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5 297,2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124 147,6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134 383,4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181 693,7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12 194,1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55 885,4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87 861,4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17 872,1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12 087,7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4 830,7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128,3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543,5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</a:t>
                      </a:r>
                      <a:r>
                        <a:rPr lang="ru-RU" sz="1200" b="0" i="0" u="none" strike="noStrike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300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1 500,0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1 800,0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82,0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81,5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9 976,4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4 056,4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7043758" cy="653210"/>
          </a:xfrm>
        </p:spPr>
        <p:txBody>
          <a:bodyPr>
            <a:normAutofit/>
          </a:bodyPr>
          <a:lstStyle/>
          <a:p>
            <a:pPr algn="ctr"/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Динамика расходов бюджета </a:t>
            </a:r>
            <a:r>
              <a:rPr lang="ru-RU" sz="1800" b="1" u="sng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800" b="1" u="sng" dirty="0" smtClean="0">
                <a:latin typeface="Times New Roman" pitchFamily="18" charset="0"/>
                <a:cs typeface="Times New Roman" pitchFamily="18" charset="0"/>
              </a:rPr>
              <a:t>муниципального района (на душу населения) за 2017-2019 годы</a:t>
            </a:r>
            <a:endParaRPr lang="ru-RU" sz="1800" dirty="0"/>
          </a:p>
        </p:txBody>
      </p:sp>
      <p:pic>
        <p:nvPicPr>
          <p:cNvPr id="5" name="Рисунок 3" descr="razvy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34" y="785794"/>
            <a:ext cx="1231900" cy="1009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6" name="Group 817"/>
          <p:cNvGraphicFramePr>
            <a:graphicFrameLocks/>
          </p:cNvGraphicFramePr>
          <p:nvPr/>
        </p:nvGraphicFramePr>
        <p:xfrm>
          <a:off x="357158" y="2071678"/>
          <a:ext cx="8391585" cy="4055307"/>
        </p:xfrm>
        <a:graphic>
          <a:graphicData uri="http://schemas.openxmlformats.org/drawingml/2006/table">
            <a:tbl>
              <a:tblPr/>
              <a:tblGrid>
                <a:gridCol w="4590309"/>
                <a:gridCol w="1192247"/>
                <a:gridCol w="1304514"/>
                <a:gridCol w="1304515"/>
              </a:tblGrid>
              <a:tr h="529345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185022"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15 795,7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20 481,2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4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27 000,9</a:t>
                      </a:r>
                      <a:endParaRPr lang="ru-RU" sz="14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2 289,7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2 762,1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kern="1200" dirty="0" smtClean="0">
                          <a:solidFill>
                            <a:srgbClr val="000000"/>
                          </a:solidFill>
                          <a:latin typeface="Times New Roman"/>
                          <a:ea typeface="+mn-ea"/>
                          <a:cs typeface="+mn-cs"/>
                        </a:rPr>
                        <a:t>2 784,5</a:t>
                      </a:r>
                      <a:endParaRPr lang="ru-RU" sz="1200" b="0" i="0" u="none" strike="noStrike" kern="1200" dirty="0">
                        <a:solidFill>
                          <a:srgbClr val="000000"/>
                        </a:solidFill>
                        <a:latin typeface="Times New Roman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168,4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202,1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221,9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525,9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424,4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16,3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429,9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64,1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9 902,5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10 906,0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14 888,0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972,7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4 535,4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7 199,4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1 425,6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981,1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887,5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3148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385,3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44,5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103,7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121,7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147,5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долга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6,5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6,7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  <a:tr h="28024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789,6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332,4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7FECE">
                            <a:alpha val="50000"/>
                          </a:srgbClr>
                        </a:gs>
                        <a:gs pos="100000">
                          <a:srgbClr val="D3F9FD"/>
                        </a:gs>
                      </a:gsLst>
                      <a:lin ang="5400000" scaled="1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u="sng" dirty="0" smtClean="0">
                <a:latin typeface="Times New Roman" pitchFamily="18" charset="0"/>
                <a:cs typeface="Times New Roman" pitchFamily="18" charset="0"/>
              </a:rPr>
              <a:t>Сельское хозяйство</a:t>
            </a:r>
            <a:endParaRPr lang="ru-RU" sz="2000" b="1" u="sng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1228176105gO3zMT.jpg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358082" y="285728"/>
            <a:ext cx="1214437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5" name="Group 304"/>
          <p:cNvGraphicFramePr>
            <a:graphicFrameLocks noGrp="1"/>
          </p:cNvGraphicFramePr>
          <p:nvPr>
            <p:ph idx="1"/>
          </p:nvPr>
        </p:nvGraphicFramePr>
        <p:xfrm>
          <a:off x="214282" y="1142984"/>
          <a:ext cx="8572559" cy="5472723"/>
        </p:xfrm>
        <a:graphic>
          <a:graphicData uri="http://schemas.openxmlformats.org/drawingml/2006/table">
            <a:tbl>
              <a:tblPr/>
              <a:tblGrid>
                <a:gridCol w="4786346"/>
                <a:gridCol w="1071570"/>
                <a:gridCol w="785818"/>
                <a:gridCol w="928694"/>
                <a:gridCol w="1000131"/>
              </a:tblGrid>
              <a:tr h="290815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6173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654,2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561,9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1 130,3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0,22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0,3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18111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Из общих расходов на сельское хозяйство и рыболовство: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4897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выплате надбавки к государственной стипендии студентам, обучающимся на целевой контрактной основе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9845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ежемесячного денежного пособия молодым специалистам, работающим по трудовым договорам на сельскохозяйственных предприятиях Республики Мордовия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3313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82,0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41579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500,0</a:t>
                      </a:r>
                    </a:p>
                  </a:txBody>
                  <a:tcPr marL="90000" marR="90000" marT="46800" marB="4680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7244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денежной выплаты молодым специалистам, трудоустроившимся в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сельскохозяйственные организации и организации системы государственной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ветеринарной службы в год окончания образовательных организаций либо после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завершения военной службы по призыву на срок не менее 5 лет, и оказанию 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содействия в трудоустройстве молодого специалиста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274,2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240,0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5923">
                <a:tc>
                  <a:txBody>
                    <a:bodyPr/>
                    <a:lstStyle/>
                    <a:p>
                      <a:pPr marL="108000" algn="l" fontAlgn="t"/>
                      <a:r>
                        <a:rPr lang="ru-RU" sz="900" b="0" i="0" u="none" strike="noStrike" dirty="0">
                          <a:solidFill>
                            <a:srgbClr val="000000"/>
                          </a:solidFill>
                          <a:latin typeface="Times New Roman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0" marR="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9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9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39,9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9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118,6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928670"/>
            <a:ext cx="8229600" cy="29602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Дорожного фонда </a:t>
            </a:r>
            <a:r>
              <a:rPr lang="ru-RU" sz="2000" b="1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 муниципального района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44" y="1928802"/>
          <a:ext cx="8858312" cy="2346003"/>
        </p:xfrm>
        <a:graphic>
          <a:graphicData uri="http://schemas.openxmlformats.org/drawingml/2006/table">
            <a:tbl>
              <a:tblPr/>
              <a:tblGrid>
                <a:gridCol w="6215075"/>
                <a:gridCol w="928694"/>
                <a:gridCol w="571535"/>
                <a:gridCol w="571504"/>
                <a:gridCol w="571504"/>
              </a:tblGrid>
              <a:tr h="193441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ru-RU" sz="12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lang="ru-RU" sz="12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35168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26660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Всего, в том числе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5 928,6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5 918,4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38356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Строительство подъезда от мостового переезда по ул. Луначарского до сельского кладбища в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д.Дегилевка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Гузынского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сельского поселения 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2 647,2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2 704,9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4286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Капитальный ремонт центральной площади райцентра </a:t>
                      </a:r>
                      <a:r>
                        <a:rPr kumimoji="0" lang="ru-RU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600928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  Проектирование и строительство (реконструкцию) автомобильных дорог общего пользования регионального и (или) межмуниципального значения и искусственных сооружений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  <a:tr h="175147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2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+mn-ea"/>
                          <a:cs typeface="+mn-cs"/>
                        </a:rPr>
                        <a:t>   содержание автомобильных дорог общего пользования и искусственных сооружений на них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3 281,4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3 213,5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4 048,9</a:t>
                      </a:r>
                    </a:p>
                  </a:txBody>
                  <a:tcPr marL="0" marR="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DBEB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85794"/>
            <a:ext cx="5114932" cy="642942"/>
          </a:xfrm>
        </p:spPr>
        <p:txBody>
          <a:bodyPr>
            <a:normAutofit/>
          </a:bodyPr>
          <a:lstStyle/>
          <a:p>
            <a:pPr algn="ctr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400" b="1" i="1" dirty="0" smtClean="0">
                <a:latin typeface="Times New Roman" pitchFamily="18" charset="0"/>
                <a:cs typeface="Times New Roman" pitchFamily="18" charset="0"/>
              </a:rPr>
              <a:t>Образование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Group 3"/>
          <p:cNvGraphicFramePr>
            <a:graphicFrameLocks noGrp="1"/>
          </p:cNvGraphicFramePr>
          <p:nvPr>
            <p:ph idx="1"/>
          </p:nvPr>
        </p:nvGraphicFramePr>
        <p:xfrm>
          <a:off x="428596" y="2714620"/>
          <a:ext cx="8412163" cy="3700033"/>
        </p:xfrm>
        <a:graphic>
          <a:graphicData uri="http://schemas.openxmlformats.org/drawingml/2006/table">
            <a:tbl>
              <a:tblPr/>
              <a:tblGrid>
                <a:gridCol w="3951288"/>
                <a:gridCol w="1195388"/>
                <a:gridCol w="1089025"/>
                <a:gridCol w="1085850"/>
                <a:gridCol w="1090612"/>
              </a:tblGrid>
              <a:tr h="478598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149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124 147,7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134 383,4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181 693,7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010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Дошкольное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21 547,6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24 783,8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77 281,1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443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Общее образование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86 676,8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94 923,9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87 842,2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Дополнительное образование детей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11 426,5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13 193,2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14 929,7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95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Молодежная политика и оздоровление детей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3 575,9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582,9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484,7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859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образования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920,9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899,6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1 156,0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026" name="Picture 2" descr="C:\Documents and Settings\Администратор.FIN03\Рабочий стол\9021942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50" y="857232"/>
            <a:ext cx="2452688" cy="16430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3857652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Культуры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2808788"/>
          <a:ext cx="8659812" cy="3394862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59703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84555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486239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12 194,1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55 885,4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87 831,4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8926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6,2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26,7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36688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8 885,2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53 703,0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85 746,9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317052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Другие вопросы в области культуры,</a:t>
                      </a:r>
                    </a:p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кинематографии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3 308,9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2 182,4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2 114,5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  <p:pic>
        <p:nvPicPr>
          <p:cNvPr id="2050" name="Picture 2" descr="C:\Documents and Settings\Администратор.FIN03\Рабочий стол\i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857232"/>
            <a:ext cx="4572000" cy="18288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«Социальная политика»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305"/>
          <p:cNvGraphicFramePr>
            <a:graphicFrameLocks noGrp="1"/>
          </p:cNvGraphicFramePr>
          <p:nvPr>
            <p:ph idx="1"/>
          </p:nvPr>
        </p:nvGraphicFramePr>
        <p:xfrm>
          <a:off x="323850" y="2000250"/>
          <a:ext cx="8278813" cy="2997760"/>
        </p:xfrm>
        <a:graphic>
          <a:graphicData uri="http://schemas.openxmlformats.org/drawingml/2006/table">
            <a:tbl>
              <a:tblPr/>
              <a:tblGrid>
                <a:gridCol w="4019550"/>
                <a:gridCol w="1062038"/>
                <a:gridCol w="1030287"/>
                <a:gridCol w="1082675"/>
                <a:gridCol w="1084263"/>
              </a:tblGrid>
              <a:tr h="361977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2597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4264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17 872,1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12 087,7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10 830,7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197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300" b="1" i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7278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Пенсионное обеспечение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1 516,6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1 456,8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1 675,7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4471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Социальное обслуживание населения</a:t>
                      </a:r>
                      <a:endParaRPr kumimoji="0" lang="ru-RU" sz="1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8 426,9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3 402,3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3 586,0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6067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Охрана семьи и детства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Arial" charset="0"/>
                      </a:endParaRP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7 928,6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7 228,6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5 569,0</a:t>
                      </a:r>
                    </a:p>
                  </a:txBody>
                  <a:tcPr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3900486" cy="867524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«Спорт»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4 830,7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128,3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543,6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pic>
        <p:nvPicPr>
          <p:cNvPr id="3074" name="Picture 2" descr="C:\Documents and Settings\Администратор.FIN03\Рабочий стол\21905.jpe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3438" y="785794"/>
            <a:ext cx="4081463" cy="1928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72494" cy="1214446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                                           «Средства массовой информации»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1 300,0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1 500,0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0,6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Средства массовой информации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1 300,0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1 500,0</a:t>
                      </a: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1 800,0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857232"/>
            <a:ext cx="8001056" cy="1071570"/>
          </a:xfrm>
        </p:spPr>
        <p:txBody>
          <a:bodyPr>
            <a:noAutofit/>
          </a:bodyPr>
          <a:lstStyle/>
          <a:p>
            <a:pPr algn="ctr"/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Расходы по отрасли «Обслуживание государственного и муниципального долга»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260"/>
          <p:cNvGraphicFramePr>
            <a:graphicFrameLocks noGrp="1"/>
          </p:cNvGraphicFramePr>
          <p:nvPr>
            <p:ph idx="1"/>
          </p:nvPr>
        </p:nvGraphicFramePr>
        <p:xfrm>
          <a:off x="214282" y="2857496"/>
          <a:ext cx="8588375" cy="2910348"/>
        </p:xfrm>
        <a:graphic>
          <a:graphicData uri="http://schemas.openxmlformats.org/drawingml/2006/table">
            <a:tbl>
              <a:tblPr/>
              <a:tblGrid>
                <a:gridCol w="3889375"/>
                <a:gridCol w="1382713"/>
                <a:gridCol w="1068387"/>
                <a:gridCol w="1123950"/>
                <a:gridCol w="1123950"/>
              </a:tblGrid>
              <a:tr h="46399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452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</a:t>
                      </a:r>
                      <a:r>
                        <a:rPr lang="ru-RU" sz="16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600" b="1" dirty="0" smtClean="0">
                          <a:latin typeface="Times New Roman" pitchFamily="18" charset="0"/>
                          <a:cs typeface="Times New Roman" pitchFamily="18" charset="0"/>
                        </a:rPr>
                        <a:t>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44071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0,02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  <a:tr h="680190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600" b="0" dirty="0" smtClean="0"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81,5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>
                      <a:blip r:embed="rId2"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704088"/>
            <a:ext cx="8429684" cy="86752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Расходы по отрасли «</a:t>
            </a:r>
            <a:r>
              <a:rPr lang="ru-RU" sz="2000" b="1" i="1" dirty="0" smtClean="0">
                <a:latin typeface="Times New Roman" pitchFamily="18" charset="0"/>
                <a:cs typeface="Times New Roman" pitchFamily="18" charset="0"/>
              </a:rPr>
              <a:t>Межбюджетные  трансферты общего характера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478"/>
          <p:cNvGraphicFramePr>
            <a:graphicFrameLocks noGrp="1"/>
          </p:cNvGraphicFramePr>
          <p:nvPr>
            <p:ph idx="1"/>
          </p:nvPr>
        </p:nvGraphicFramePr>
        <p:xfrm>
          <a:off x="142844" y="1928801"/>
          <a:ext cx="8659812" cy="4101666"/>
        </p:xfrm>
        <a:graphic>
          <a:graphicData uri="http://schemas.openxmlformats.org/drawingml/2006/table">
            <a:tbl>
              <a:tblPr/>
              <a:tblGrid>
                <a:gridCol w="3816350"/>
                <a:gridCol w="1498600"/>
                <a:gridCol w="1079500"/>
                <a:gridCol w="1130300"/>
                <a:gridCol w="1135062"/>
              </a:tblGrid>
              <a:tr h="703553">
                <a:tc rowSpan="2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Единица измерения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gridSpan="3"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Исполнено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9640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2017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2018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2019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</a:tr>
              <a:tr h="572988">
                <a:tc>
                  <a:txBody>
                    <a:bodyPr/>
                    <a:lstStyle/>
                    <a:p>
                      <a:pPr algn="l" fontAlgn="ctr"/>
                      <a:r>
                        <a:rPr lang="ru-RU" sz="1800" b="1" i="0" u="none" strike="noStrike" dirty="0" smtClean="0">
                          <a:solidFill>
                            <a:schemeClr val="tx1"/>
                          </a:solidFill>
                          <a:latin typeface="Times New Roman"/>
                        </a:rPr>
                        <a:t>Межбюджетные  трансферты общего характера бюджетам бюджетной системы Российской Федерации</a:t>
                      </a:r>
                      <a:endParaRPr lang="ru-RU" sz="1800" b="1" i="0" u="none" strike="noStrike" dirty="0">
                        <a:solidFill>
                          <a:schemeClr val="tx1"/>
                        </a:solidFill>
                        <a:latin typeface="Times New Roman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458716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отрасли в общих расходах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%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1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  <a:tr h="754275">
                <a:tc>
                  <a:txBody>
                    <a:bodyPr/>
                    <a:lstStyle/>
                    <a:p>
                      <a:pPr marL="342900" marR="0" lvl="0" indent="-34290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Прочие межбюджетные</a:t>
                      </a:r>
                      <a:r>
                        <a:rPr lang="ru-RU" sz="1800" b="1" i="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800" b="1" i="0" dirty="0" smtClean="0">
                          <a:latin typeface="Times New Roman" pitchFamily="18" charset="0"/>
                          <a:cs typeface="Times New Roman" pitchFamily="18" charset="0"/>
                        </a:rPr>
                        <a:t>трансферты общего характера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3FDDB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  <a:tc>
                  <a:txBody>
                    <a:bodyPr/>
                    <a:lstStyle/>
                    <a:p>
                      <a:pPr marL="342900" marR="0" lvl="0" indent="-34290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4 056,4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8FDB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65321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Межбюджетные трансферты 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– финансовая помощь, передаваемая бюджету другого уровня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Group 62"/>
          <p:cNvGraphicFramePr>
            <a:graphicFrameLocks noGrp="1"/>
          </p:cNvGraphicFramePr>
          <p:nvPr>
            <p:ph idx="1"/>
          </p:nvPr>
        </p:nvGraphicFramePr>
        <p:xfrm>
          <a:off x="142875" y="1600200"/>
          <a:ext cx="8858312" cy="4982973"/>
        </p:xfrm>
        <a:graphic>
          <a:graphicData uri="http://schemas.openxmlformats.org/drawingml/2006/table">
            <a:tbl>
              <a:tblPr/>
              <a:tblGrid>
                <a:gridCol w="2500330"/>
                <a:gridCol w="6357982"/>
              </a:tblGrid>
              <a:tr h="6048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Субвенции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предоставляются на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определенные цели</a:t>
                      </a:r>
                      <a:endParaRPr kumimoji="0" lang="ru-RU" sz="2400" b="0" i="1" u="sng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C0C0C0"/>
                          </a:outerShdw>
                        </a:effectLst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Субсидии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DA9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на определенные цели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 на условиях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софинансирования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(долевого финансирования) расходов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DA9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830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Дотации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</a:t>
                      </a:r>
                      <a:r>
                        <a:rPr kumimoji="0" lang="ru-RU" sz="2400" b="1" i="1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>
                            <a:outerShdw blurRad="38100" dist="38100" dir="2700000" algn="tl">
                              <a:srgbClr val="C0C0C0"/>
                            </a:outerShdw>
                          </a:effectLst>
                          <a:latin typeface="Times New Roman" pitchFamily="18" charset="0"/>
                        </a:rPr>
                        <a:t>без целевого назначения</a:t>
                      </a:r>
                      <a:r>
                        <a:rPr kumimoji="0" lang="ru-RU" sz="2400" b="1" i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66FF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(в качестве финансовой помощи)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  <a:tr h="15081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Times New Roman" pitchFamily="18" charset="0"/>
                        </a:rPr>
                        <a:t>Иные межбюджетные трансферты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предоставляются в случаях и порядке, предусмотренных законами и принимаемыми в соответствии с ними иными нормативными правовыми актами органов государственной власти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gradFill>
                      <a:gsLst>
                        <a:gs pos="0">
                          <a:srgbClr val="FFEFD1"/>
                        </a:gs>
                        <a:gs pos="64999">
                          <a:srgbClr val="F0EBD5"/>
                        </a:gs>
                        <a:gs pos="100000">
                          <a:srgbClr val="D1C39F"/>
                        </a:gs>
                      </a:gsLst>
                      <a:lin ang="5400000" scaled="0"/>
                    </a:gra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8177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Финансовая помощь муниципальным образованиям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571604" y="5000636"/>
            <a:ext cx="171451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166 682,6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143372" y="5000636"/>
            <a:ext cx="164307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216 255,3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786578" y="5000636"/>
            <a:ext cx="178595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b="1" dirty="0" smtClean="0">
                <a:latin typeface="Times New Roman" pitchFamily="18" charset="0"/>
                <a:cs typeface="Times New Roman" pitchFamily="18" charset="0"/>
              </a:rPr>
              <a:t>294 982,1 тыс. рублей</a:t>
            </a:r>
            <a:endParaRPr lang="ru-RU" sz="12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11" name="Диаграмма 10"/>
          <p:cNvGraphicFramePr/>
          <p:nvPr/>
        </p:nvGraphicFramePr>
        <p:xfrm>
          <a:off x="0" y="1571612"/>
          <a:ext cx="3714744" cy="35004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3" name="Диаграмма 12"/>
          <p:cNvGraphicFramePr/>
          <p:nvPr/>
        </p:nvGraphicFramePr>
        <p:xfrm>
          <a:off x="3428992" y="1857364"/>
          <a:ext cx="2709861" cy="3286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4" name="Диаграмма 13"/>
          <p:cNvGraphicFramePr/>
          <p:nvPr/>
        </p:nvGraphicFramePr>
        <p:xfrm>
          <a:off x="6000760" y="1785926"/>
          <a:ext cx="2857500" cy="33575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86752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Муниципальные программы, принимаемые к финансированию из  бюджета </a:t>
            </a:r>
            <a:r>
              <a:rPr lang="ru-RU" sz="2000" b="1" i="1" dirty="0" err="1" smtClean="0">
                <a:solidFill>
                  <a:schemeClr val="tx1"/>
                </a:solidFill>
                <a:latin typeface="Times New Roman" pitchFamily="18" charset="0"/>
              </a:rPr>
              <a:t>Большеберезниковского</a:t>
            </a:r>
            <a:r>
              <a:rPr lang="ru-RU" sz="2000" b="1" i="1" dirty="0" smtClean="0">
                <a:solidFill>
                  <a:schemeClr val="tx1"/>
                </a:solidFill>
                <a:latin typeface="Times New Roman" pitchFamily="18" charset="0"/>
              </a:rPr>
              <a:t> муниципального района, на 2017-2019 годы (тыс. рублей)</a:t>
            </a:r>
            <a:endParaRPr lang="ru-RU" sz="2000" dirty="0">
              <a:solidFill>
                <a:schemeClr val="tx1"/>
              </a:solidFill>
            </a:endParaRPr>
          </a:p>
        </p:txBody>
      </p:sp>
      <p:graphicFrame>
        <p:nvGraphicFramePr>
          <p:cNvPr id="4" name="Group 42"/>
          <p:cNvGraphicFramePr>
            <a:graphicFrameLocks noGrp="1"/>
          </p:cNvGraphicFramePr>
          <p:nvPr>
            <p:ph idx="1"/>
          </p:nvPr>
        </p:nvGraphicFramePr>
        <p:xfrm>
          <a:off x="357158" y="1785926"/>
          <a:ext cx="8329645" cy="3452640"/>
        </p:xfrm>
        <a:graphic>
          <a:graphicData uri="http://schemas.openxmlformats.org/drawingml/2006/table">
            <a:tbl>
              <a:tblPr/>
              <a:tblGrid>
                <a:gridCol w="3428994"/>
                <a:gridCol w="1388285"/>
                <a:gridCol w="1219571"/>
                <a:gridCol w="1158592"/>
                <a:gridCol w="1134203"/>
              </a:tblGrid>
              <a:tr h="70921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Год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Единица измерения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2017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Times New Roman" pitchFamily="18" charset="0"/>
                        </a:rPr>
                        <a:t>2019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2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80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198 030,8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252 369,3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329 519,0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41059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том числе: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 рамках муниципальных (целевых) программ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тыс. руб.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149 046,6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203 231,8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277 479,8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  <a:tr h="70921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Доля муниципальных (целевых) программ в общих расходах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%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75,3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80,5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84,2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blipFill dpi="0" rotWithShape="0">
                      <a:blip r:embed="rId3"/>
                      <a:srcRect/>
                      <a:tile tx="0" ty="0" sx="100000" sy="100000" flip="none" algn="tl"/>
                    </a:blipFill>
                  </a:tcPr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357158" y="5500702"/>
            <a:ext cx="8358246" cy="8679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90000"/>
              </a:lnSpc>
            </a:pPr>
            <a:r>
              <a:rPr lang="ru-RU" sz="2000" b="1" i="1" u="sng" dirty="0" smtClean="0">
                <a:solidFill>
                  <a:srgbClr val="FF0000"/>
                </a:solidFill>
                <a:latin typeface="Times New Roman" pitchFamily="18" charset="0"/>
              </a:rPr>
              <a:t>Муниципальная программа</a:t>
            </a:r>
            <a:r>
              <a:rPr lang="ru-RU" sz="2000" b="1" u="sng" dirty="0" smtClean="0">
                <a:solidFill>
                  <a:srgbClr val="FF0000"/>
                </a:solidFill>
                <a:latin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</a:rPr>
              <a:t>– документ, определяющий цель, задачи, результаты, основные направления и инструменты муниципальной политики, направленные на достижение целей и реализацию муниципальных приоритетов.</a:t>
            </a:r>
            <a:endParaRPr lang="ru-RU" dirty="0">
              <a:latin typeface="Times New Roman" pitchFamily="18" charset="0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510334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Финансирование муниципальных программ за 2019 год (тыс. рублей)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214282" y="1571612"/>
          <a:ext cx="8715437" cy="4726017"/>
        </p:xfrm>
        <a:graphic>
          <a:graphicData uri="http://schemas.openxmlformats.org/drawingml/2006/table">
            <a:tbl>
              <a:tblPr/>
              <a:tblGrid>
                <a:gridCol w="282157"/>
                <a:gridCol w="5295743"/>
                <a:gridCol w="1065835"/>
                <a:gridCol w="928694"/>
                <a:gridCol w="1143008"/>
              </a:tblGrid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№ п/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Наименование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Предусмотрено на 2019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Исполнено за 2019 год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Процент исполнения, % 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программа «Развитие образования в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Большеберезниковском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муниципальном районе  Республики Мордовия на 2019-2025 годы"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173 061,3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171 315,2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99,0 %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по мероприятию по обеспечению жильем молодых семей ведомственной целевой программы  "Оказание государственной поддержки гражданам в обеспечении жильем и оплате жилищно-коммунальных услуг" государственной программы Российской Федерации "Обеспечение доступным и комфортным жильем и коммунальными услугами граждан Российской Федерации" по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Большеберезниковскому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 муниципальному району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35 245,3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3 454,5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9,8 %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417519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Муниципальная  программа "Развитие культуры и туризма"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Большеберезниковского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муниципального района </a:t>
                      </a:r>
                      <a:r>
                        <a:rPr kumimoji="0" lang="ru-RU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РеспубликиМордовия</a:t>
                      </a: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 на 2019-2021 годы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96 913,7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96 913,7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latin typeface="Times New Roman"/>
                        </a:rPr>
                        <a:t>Муниципальная программа «Развитие физической культуры и спорта </a:t>
                      </a:r>
                      <a:r>
                        <a:rPr lang="ru-RU" sz="1100" b="0" i="0" u="none" strike="noStrike" dirty="0" err="1" smtClean="0"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100" b="0" i="0" u="none" strike="noStrike" dirty="0" smtClean="0">
                          <a:latin typeface="Times New Roman"/>
                        </a:rPr>
                        <a:t> муниципального района Республики Мордовия  на 2018-2021 годы»</a:t>
                      </a:r>
                      <a:endParaRPr lang="ru-RU" sz="1100" b="0" i="0" u="none" strike="noStrike" dirty="0"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543,6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543,6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46081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5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 программа "Развитие сельского 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1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1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 на 2013 - 2020 годы"</a:t>
                      </a:r>
                      <a:endParaRPr lang="ru-RU" sz="11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853,1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853,1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5719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Большеберезниковского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муниципального района Республики Мордовия "Развитие транспортной инфраструктуры, автомобильных дорог и дорожного хозяйства на 2019-2021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1 263,6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0,0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0,0 %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391494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Муниципальная программа "Повышение эффективности управления муниципальными финансами  в </a:t>
                      </a:r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Times New Roman"/>
                        </a:rPr>
                        <a:t>Большеберезниковском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муниципальном районе на 2017-2021 годы"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4 399,7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4 399,7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100,0 %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  <a:tr h="511175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000" b="1" i="0" u="none" strike="noStrike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ВСЕГО</a:t>
                      </a:r>
                      <a:endParaRPr lang="ru-RU" sz="1000" b="1" i="0" u="none" strike="noStrike" dirty="0">
                        <a:solidFill>
                          <a:srgbClr val="000000"/>
                        </a:solidFill>
                        <a:latin typeface="Times New Roman"/>
                      </a:endParaRP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312 195,3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277 479,8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1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</a:rPr>
                        <a:t>88,9</a:t>
                      </a:r>
                    </a:p>
                  </a:txBody>
                  <a:tcPr marL="4465" marR="4465" marT="4465" marB="0" anchor="ctr" horzOverflow="overflow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2F5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857232"/>
            <a:ext cx="8229600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4900" b="1" u="sng" dirty="0" smtClean="0">
                <a:latin typeface="Times New Roman" pitchFamily="18" charset="0"/>
                <a:cs typeface="Times New Roman" pitchFamily="18" charset="0"/>
              </a:rPr>
              <a:t>Контактные данные </a:t>
            </a:r>
            <a: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5400" b="1" u="sng" dirty="0" smtClean="0">
                <a:latin typeface="Times New Roman" pitchFamily="18" charset="0"/>
                <a:cs typeface="Times New Roman" pitchFamily="18" charset="0"/>
              </a:rPr>
            </a:b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28596" y="2143116"/>
            <a:ext cx="8286808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Телефон 8 (83436) 2-30-87 - Заместитель Главы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Большеберезниковского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муниципального района – начальник управления финансов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Факс 8 (83436) 2-30-87</a:t>
            </a: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E-mail </a:t>
            </a:r>
            <a:r>
              <a:rPr lang="en-US" sz="2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  <a:hlinkClick r:id="rId2"/>
              </a:rPr>
              <a:t>bolshieberezniki@mail.ru</a:t>
            </a:r>
            <a:endParaRPr lang="en-US" sz="2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0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Адрес: 431750, Российская Федерация, Республика Мордовия,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Большеберезниковский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район, с. Большие Березники, ул. Ульяновская, дом 14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4609</TotalTime>
  <Words>2364</Words>
  <Application>Microsoft Office PowerPoint</Application>
  <PresentationFormat>Экран (4:3)</PresentationFormat>
  <Paragraphs>692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Поток</vt:lpstr>
      <vt:lpstr>Слайд 1</vt:lpstr>
      <vt:lpstr>Обращение Заместителя Главы Большеберезниковского муниципального района – начальника управления финансов</vt:lpstr>
      <vt:lpstr>Большеберезниковский муниципальный район</vt:lpstr>
      <vt:lpstr>Словарь</vt:lpstr>
      <vt:lpstr>Основные направления бюджетной системы Российской Федерации</vt:lpstr>
      <vt:lpstr>Отчет об исполнении бюджета Большеберезниковского муниципального района включает:</vt:lpstr>
      <vt:lpstr>Параметры районного бюджета Большеберезниковского муниципального района за 2019 год</vt:lpstr>
      <vt:lpstr>Характеристика доходной части бюджета Большеберезниковского муниципального района</vt:lpstr>
      <vt:lpstr>Динамика доходов бюджета Большеберезниковского муниципального района за 2015-2019 годы</vt:lpstr>
      <vt:lpstr>Характеристика расходной части бюджета Большеберезниковского муниципального района в 2019 году </vt:lpstr>
      <vt:lpstr>Слайд 11</vt:lpstr>
      <vt:lpstr>Динамика расходов бюджета Большеберезниковского  муниципального района за 2017-2019 годы</vt:lpstr>
      <vt:lpstr>Динамика расходов бюджета Большеберезниковского  муниципального района (на душу населения) за 2017-2019 годы</vt:lpstr>
      <vt:lpstr>Сельское хозяйство</vt:lpstr>
      <vt:lpstr>Расходы Дорожного фонда Большеберезниковского муниципального района</vt:lpstr>
      <vt:lpstr>Расходы по отрасли «Образование»</vt:lpstr>
      <vt:lpstr>Расходы по отрасли «Культуры»</vt:lpstr>
      <vt:lpstr>Расходы по отрасли «Социальная политика»</vt:lpstr>
      <vt:lpstr>Расходы по отрасли «Спорт»</vt:lpstr>
      <vt:lpstr>Расходы по отрасли                                            «Средства массовой информации»</vt:lpstr>
      <vt:lpstr>Расходы по отрасли «Обслуживание государственного и муниципального долга»</vt:lpstr>
      <vt:lpstr>Расходы по отрасли «Межбюджетные  трансферты общего характера»</vt:lpstr>
      <vt:lpstr>Межбюджетные трансферты – финансовая помощь, передаваемая бюджету другого уровня</vt:lpstr>
      <vt:lpstr>Финансовая помощь муниципальным образованиям</vt:lpstr>
      <vt:lpstr>Муниципальные программы, принимаемые к финансированию из  бюджета Большеберезниковского муниципального района, на 2017-2019 годы (тыс. рублей)</vt:lpstr>
      <vt:lpstr>Финансирование муниципальных программ за 2019 год (тыс. рублей)</vt:lpstr>
      <vt:lpstr>        Контактные данные  </vt:lpstr>
    </vt:vector>
  </TitlesOfParts>
  <Company>fu04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 на 2015 год и на плановый период 2016 и 2017 годов</dc:title>
  <dc:creator>Администратор</dc:creator>
  <cp:lastModifiedBy>Enter</cp:lastModifiedBy>
  <cp:revision>817</cp:revision>
  <dcterms:created xsi:type="dcterms:W3CDTF">2015-05-12T06:50:54Z</dcterms:created>
  <dcterms:modified xsi:type="dcterms:W3CDTF">2020-01-20T21:16:15Z</dcterms:modified>
</cp:coreProperties>
</file>