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9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61" r:id="rId15"/>
    <p:sldId id="362" r:id="rId16"/>
    <p:sldId id="364" r:id="rId17"/>
    <p:sldId id="365" r:id="rId18"/>
    <p:sldId id="366" r:id="rId19"/>
    <p:sldId id="367" r:id="rId20"/>
    <p:sldId id="375" r:id="rId21"/>
    <p:sldId id="376" r:id="rId22"/>
    <p:sldId id="377" r:id="rId23"/>
    <p:sldId id="369" r:id="rId24"/>
    <p:sldId id="370" r:id="rId25"/>
    <p:sldId id="371" r:id="rId26"/>
    <p:sldId id="372" r:id="rId27"/>
    <p:sldId id="3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2" autoAdjust="0"/>
    <p:restoredTop sz="94654" autoAdjust="0"/>
  </p:normalViewPr>
  <p:slideViewPr>
    <p:cSldViewPr>
      <p:cViewPr varScale="1">
        <p:scale>
          <a:sx n="69" d="100"/>
          <a:sy n="69" d="100"/>
        </p:scale>
        <p:origin x="-5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134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361 424,8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364 574,3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3 149,5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3.6664486999999601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327 701,7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329 519,0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1 817,3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40.238376341000674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64051072"/>
        <c:axId val="64052608"/>
      </c:barChart>
      <c:catAx>
        <c:axId val="640510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052608"/>
        <c:crosses val="autoZero"/>
        <c:auto val="1"/>
        <c:lblAlgn val="ctr"/>
        <c:lblOffset val="100"/>
      </c:catAx>
      <c:valAx>
        <c:axId val="64052608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64051072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646"/>
          <c:h val="7.7402370158276543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327 701,7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1"/>
              <c:layout>
                <c:manualLayout>
                  <c:x val="6.0277061609685711E-2"/>
                  <c:y val="-5.6490626098433347E-2"/>
                </c:manualLayout>
              </c:layout>
              <c:showVal val="1"/>
            </c:dLbl>
            <c:dLbl>
              <c:idx val="2"/>
              <c:layout>
                <c:manualLayout>
                  <c:x val="-0.10003868580256498"/>
                  <c:y val="-4.8799932035539645E-2"/>
                </c:manualLayout>
              </c:layout>
              <c:showVal val="1"/>
            </c:dLbl>
            <c:showVal val="1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20 010,9</c:v>
                  </c:pt>
                  <c:pt idx="1">
                    <c:v>4 587,1</c:v>
                  </c:pt>
                  <c:pt idx="2">
                    <c:v>2 771,0</c:v>
                  </c:pt>
                  <c:pt idx="3">
                    <c:v>1 141,2</c:v>
                  </c:pt>
                  <c:pt idx="4">
                    <c:v>4 209,4</c:v>
                  </c:pt>
                  <c:pt idx="5">
                    <c:v>294 982,1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6.1064376535123284</c:v>
                </c:pt>
                <c:pt idx="1">
                  <c:v>1.3997791283963441</c:v>
                </c:pt>
                <c:pt idx="2">
                  <c:v>0.84558609247373462</c:v>
                </c:pt>
                <c:pt idx="3">
                  <c:v>0.34824353978023315</c:v>
                </c:pt>
                <c:pt idx="4">
                  <c:v>1.2845218685163977</c:v>
                </c:pt>
                <c:pt idx="5">
                  <c:v>90.015431717320908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40310.793299999998</c:v>
                </c:pt>
                <c:pt idx="1">
                  <c:v>59891.330700000006</c:v>
                </c:pt>
                <c:pt idx="2">
                  <c:v>38588.919200000011</c:v>
                </c:pt>
                <c:pt idx="3">
                  <c:v>55912.184300000008</c:v>
                </c:pt>
                <c:pt idx="4">
                  <c:v>42093.677699999993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238352.49920000002</c:v>
                </c:pt>
                <c:pt idx="1">
                  <c:v>258988.39230000001</c:v>
                </c:pt>
                <c:pt idx="2">
                  <c:v>245064.0441</c:v>
                </c:pt>
                <c:pt idx="3">
                  <c:v>270333.2377</c:v>
                </c:pt>
                <c:pt idx="4">
                  <c:v>285102.23420000012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1494339.5898000004</c:v>
                </c:pt>
                <c:pt idx="1">
                  <c:v>1721681.0551</c:v>
                </c:pt>
                <c:pt idx="2">
                  <c:v>1665987.5062000002</c:v>
                </c:pt>
                <c:pt idx="3">
                  <c:v>2162643.4098</c:v>
                </c:pt>
                <c:pt idx="4">
                  <c:v>2949821.3123999983</c:v>
                </c:pt>
              </c:numCache>
            </c:numRef>
          </c:val>
        </c:ser>
        <c:shape val="pyramid"/>
        <c:axId val="64332160"/>
        <c:axId val="64333696"/>
        <c:axId val="0"/>
      </c:bar3DChart>
      <c:catAx>
        <c:axId val="64332160"/>
        <c:scaling>
          <c:orientation val="minMax"/>
        </c:scaling>
        <c:axPos val="b"/>
        <c:numFmt formatCode="General" sourceLinked="1"/>
        <c:tickLblPos val="nextTo"/>
        <c:crossAx val="64333696"/>
        <c:crosses val="autoZero"/>
        <c:auto val="1"/>
        <c:lblAlgn val="ctr"/>
        <c:lblOffset val="100"/>
      </c:catAx>
      <c:valAx>
        <c:axId val="64333696"/>
        <c:scaling>
          <c:orientation val="minMax"/>
        </c:scaling>
        <c:axPos val="l"/>
        <c:majorGridlines/>
        <c:numFmt formatCode="0.0" sourceLinked="1"/>
        <c:tickLblPos val="nextTo"/>
        <c:crossAx val="64332160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0.0</c:formatCode>
                <c:ptCount val="4"/>
                <c:pt idx="0">
                  <c:v>39017.9</c:v>
                </c:pt>
                <c:pt idx="1">
                  <c:v>25263.599999999991</c:v>
                </c:pt>
                <c:pt idx="2">
                  <c:v>101588.7</c:v>
                </c:pt>
                <c:pt idx="3" formatCode="General">
                  <c:v>812.4</c:v>
                </c:pt>
              </c:numCache>
            </c:numRef>
          </c:val>
        </c:ser>
        <c:firstSliceAng val="0"/>
      </c:pieChart>
    </c:plotArea>
    <c:legend>
      <c:legendPos val="l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2018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Лист4!$D$5:$D$8</c:f>
              <c:numCache>
                <c:formatCode>0.0</c:formatCode>
                <c:ptCount val="4"/>
                <c:pt idx="0">
                  <c:v>40296.199999999997</c:v>
                </c:pt>
                <c:pt idx="1">
                  <c:v>58654</c:v>
                </c:pt>
                <c:pt idx="2">
                  <c:v>113010.9</c:v>
                </c:pt>
                <c:pt idx="3" formatCode="General">
                  <c:v>4294.2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2019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43601.2</c:v>
                </c:pt>
                <c:pt idx="1">
                  <c:v>93016.2</c:v>
                </c:pt>
                <c:pt idx="2">
                  <c:v>101190.6</c:v>
                </c:pt>
                <c:pt idx="3" formatCode="General">
                  <c:v>57893.8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О проекте  исполнения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2019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2019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143372" y="1714485"/>
          <a:ext cx="4786347" cy="4405317"/>
        </p:xfrm>
        <a:graphic>
          <a:graphicData uri="http://schemas.openxmlformats.org/drawingml/2006/table">
            <a:tbl>
              <a:tblPr/>
              <a:tblGrid>
                <a:gridCol w="3390329"/>
                <a:gridCol w="732974"/>
                <a:gridCol w="663044"/>
              </a:tblGrid>
              <a:tr h="17621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327 701,7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90,6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32 719,6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102,9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20 010,9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106,3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4 587,1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4 587,1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1 141,2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1 252,2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2 262,3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294 982,1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89,5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295 701,8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43 601,2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93 016,2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101 190,6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57 893,8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бюджетов муниципальных районов от возврата иными организациями остатков субсидий прошлых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-719,7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14282" y="1357299"/>
          <a:ext cx="3929090" cy="4967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2015-2019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 flipH="1" flipV="1">
            <a:off x="411481" y="6324600"/>
            <a:ext cx="45719" cy="10479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285720" y="1500174"/>
          <a:ext cx="8358246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2019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5004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329 519,0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33 981,5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12 779,6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4 318,2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15 990,1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2 708,7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1 523,0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179,2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1 130,3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4 048,9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85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87 861,4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10 830,7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1 675,7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5 569,0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543,5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2017-2019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198 030,8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252 369,3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329 519,0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28 706,1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34 035,2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33 981,5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2 111,6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2 489,8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2 708,7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6 582,8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6 480,3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5 179,2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5 297,2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124 147,6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134 383,4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181 693,7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12 194,1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55 885,4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87 861,4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17 872,1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12 087,7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2017-2019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15 795,7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20 481,2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27 000,9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2 289,7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2 762,1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2 784,5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9 902,5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10 906,0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14 888,0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7 199,4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1 425,6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385,3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5 928,6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5 918,4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2 647,2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3 281,4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124 147,7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21 547,6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24 783,8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86 676,8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11 426,5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13 193,2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3 575,9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899,6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12 194,1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55 885,4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87 831,4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8 885,2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53 703,0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3 308,9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2 182,4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17 872,1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12 087,7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1 456,8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1 675,7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8 426,9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3 402,3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3 586,0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7 928,6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7 228,6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5 569,0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166 682,6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216 255,3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294 982,1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0" y="1571612"/>
          <a:ext cx="3714744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/>
        </p:nvGraphicFramePr>
        <p:xfrm>
          <a:off x="3428992" y="1857364"/>
          <a:ext cx="2709861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/>
          <p:nvPr/>
        </p:nvGraphicFramePr>
        <p:xfrm>
          <a:off x="6000760" y="1785926"/>
          <a:ext cx="2857500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2017-2019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198 030,8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329 519,0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2019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4726017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2019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2019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 Республики Мордовия на 2019-2025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173 061,3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171 315,2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по мероприятию по обеспечению жильем молодых семей ведомственной целевой программы  "Оказание государственной поддержки гражданам в обеспечении жильем и оплате жилищно-коммунальных услуг" государственной программы Российской Федерации "Обеспечение доступным и комфортным жильем и коммунальными услугами граждан Российской Федерации" по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Большеберезниковскому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муниципальному району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35 245,3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3 454,5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9,8 %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 программа "Развитие культуры и туризма"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РеспубликиМордовия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на 2019-2021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96 913,7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96 913,7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latin typeface="Times New Roman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b="0" i="0" u="none" strike="noStrike" dirty="0" err="1" smtClean="0"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latin typeface="Times New Roman"/>
                        </a:rPr>
                        <a:t> муниципального района Республики Мордовия  на 2018-2021 годы»</a:t>
                      </a:r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543,6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543,6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"Развитие сельского 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 на 2013 - 2020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853,1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853,1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2019-2021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1 263,6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9149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2017-2021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4 399,7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4 399,7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312 195,3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88,9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4609</TotalTime>
  <Words>2365</Words>
  <Application>Microsoft Office PowerPoint</Application>
  <PresentationFormat>Экран (4:3)</PresentationFormat>
  <Paragraphs>692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2019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2015-2019 годы</vt:lpstr>
      <vt:lpstr>Характеристика расходной части бюджета Большеберезниковского муниципального района в 2019 году </vt:lpstr>
      <vt:lpstr>Слайд 11</vt:lpstr>
      <vt:lpstr>Динамика расходов бюджета Большеберезниковского  муниципального района за 2017-2019 годы</vt:lpstr>
      <vt:lpstr>Динамика расходов бюджета Большеберезниковского  муниципального района (на душу населения) за 2017-2019 годы</vt:lpstr>
      <vt:lpstr>Сельское хозяйство</vt:lpstr>
      <vt:lpstr>Расходы Дорожного фонда Большеберезниковского муниципального района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2017-2019 годы (тыс. рублей)</vt:lpstr>
      <vt:lpstr>Финансирование муниципальных программ за 2019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Enter</cp:lastModifiedBy>
  <cp:revision>818</cp:revision>
  <dcterms:created xsi:type="dcterms:W3CDTF">2015-05-12T06:50:54Z</dcterms:created>
  <dcterms:modified xsi:type="dcterms:W3CDTF">2020-01-20T21:17:41Z</dcterms:modified>
</cp:coreProperties>
</file>