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charts/chart39.xml" ContentType="application/vnd.openxmlformats-officedocument.drawingml.char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charts/chart28.xml" ContentType="application/vnd.openxmlformats-officedocument.drawingml.chart+xml"/>
  <Override PartName="/ppt/charts/chart46.xml" ContentType="application/vnd.openxmlformats-officedocument.drawingml.char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charts/chart17.xml" ContentType="application/vnd.openxmlformats-officedocument.drawingml.chart+xml"/>
  <Override PartName="/ppt/charts/chart35.xml" ContentType="application/vnd.openxmlformats-officedocument.drawingml.char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charts/chart13.xml" ContentType="application/vnd.openxmlformats-officedocument.drawingml.chart+xml"/>
  <Override PartName="/ppt/charts/chart24.xml" ContentType="application/vnd.openxmlformats-officedocument.drawingml.chart+xml"/>
  <Override PartName="/ppt/drawings/drawing17.xml" ContentType="application/vnd.openxmlformats-officedocument.drawingml.chartshapes+xml"/>
  <Override PartName="/ppt/drawings/drawing28.xml" ContentType="application/vnd.openxmlformats-officedocument.drawingml.chartshapes+xml"/>
  <Override PartName="/ppt/charts/chart42.xml" ContentType="application/vnd.openxmlformats-officedocument.drawingml.char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charts/chart31.xml" ContentType="application/vnd.openxmlformats-officedocument.drawingml.chart+xml"/>
  <Override PartName="/ppt/charts/chart7.xml" ContentType="application/vnd.openxmlformats-officedocument.drawingml.chart+xml"/>
  <Override PartName="/ppt/charts/chart20.xml" ContentType="application/vnd.openxmlformats-officedocument.drawingml.chart+xml"/>
  <Override PartName="/ppt/drawings/drawing13.xml" ContentType="application/vnd.openxmlformats-officedocument.drawingml.chartshapes+xml"/>
  <Override PartName="/ppt/drawings/drawing24.xml" ContentType="application/vnd.openxmlformats-officedocument.drawingml.chartshapes+xml"/>
  <Override PartName="/ppt/diagrams/layout1.xml" ContentType="application/vnd.openxmlformats-officedocument.drawingml.diagramLayout+xml"/>
  <Override PartName="/ppt/charts/chart3.xml" ContentType="application/vnd.openxmlformats-officedocument.drawingml.chart+xml"/>
  <Override PartName="/ppt/drawings/drawing7.xml" ContentType="application/vnd.openxmlformats-officedocument.drawingml.chartshapes+xml"/>
  <Override PartName="/ppt/drawings/drawing20.xml" ContentType="application/vnd.openxmlformats-officedocument.drawingml.chartshapes+xml"/>
  <Override PartName="/ppt/drawings/drawing31.xml" ContentType="application/vnd.openxmlformats-officedocument.drawingml.chartshapes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rawings/drawing3.xml" ContentType="application/vnd.openxmlformats-officedocument.drawingml.chartshapes+xml"/>
  <Override PartName="/ppt/charts/chart29.xml" ContentType="application/vnd.openxmlformats-officedocument.drawingml.chart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charts/chart18.xml" ContentType="application/vnd.openxmlformats-officedocument.drawingml.chart+xml"/>
  <Override PartName="/ppt/charts/chart36.xml" ContentType="application/vnd.openxmlformats-officedocument.drawingml.chart+xml"/>
  <Override PartName="/ppt/charts/chart47.xml" ContentType="application/vnd.openxmlformats-officedocument.drawingml.char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charts/chart25.xml" ContentType="application/vnd.openxmlformats-officedocument.drawingml.chart+xml"/>
  <Override PartName="/ppt/drawings/drawing29.xml" ContentType="application/vnd.openxmlformats-officedocument.drawingml.chartshapes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theme/themeOverride2.xml" ContentType="application/vnd.openxmlformats-officedocument.themeOverride+xml"/>
  <Override PartName="/ppt/charts/chart14.xml" ContentType="application/vnd.openxmlformats-officedocument.drawingml.chart+xml"/>
  <Override PartName="/ppt/drawings/drawing18.xml" ContentType="application/vnd.openxmlformats-officedocument.drawingml.chartshapes+xml"/>
  <Override PartName="/ppt/charts/chart32.xml" ContentType="application/vnd.openxmlformats-officedocument.drawingml.chart+xml"/>
  <Override PartName="/ppt/charts/chart43.xml" ContentType="application/vnd.openxmlformats-officedocument.drawingml.char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charts/chart8.xml" ContentType="application/vnd.openxmlformats-officedocument.drawingml.chart+xml"/>
  <Override PartName="/ppt/charts/chart21.xml" ContentType="application/vnd.openxmlformats-officedocument.drawingml.chart+xml"/>
  <Override PartName="/ppt/drawings/drawing25.xml" ContentType="application/vnd.openxmlformats-officedocument.drawingml.chartshapes+xml"/>
  <Override PartName="/ppt/charts/chart50.xml" ContentType="application/vnd.openxmlformats-officedocument.drawingml.chart+xml"/>
  <Override PartName="/ppt/slideLayouts/slideLayout10.xml" ContentType="application/vnd.openxmlformats-officedocument.presentationml.slideLayout+xml"/>
  <Override PartName="/ppt/charts/chart10.xml" ContentType="application/vnd.openxmlformats-officedocument.drawingml.chart+xml"/>
  <Override PartName="/ppt/drawings/drawing14.xml" ContentType="application/vnd.openxmlformats-officedocument.drawingml.chartshapes+xml"/>
  <Override PartName="/ppt/drawings/drawing32.xml" ContentType="application/vnd.openxmlformats-officedocument.drawingml.chartshapes+xml"/>
  <Override PartName="/ppt/charts/chart4.xml" ContentType="application/vnd.openxmlformats-officedocument.drawingml.chart+xml"/>
  <Override PartName="/ppt/drawings/drawing8.xml" ContentType="application/vnd.openxmlformats-officedocument.drawingml.chartshapes+xml"/>
  <Override PartName="/ppt/drawings/drawing21.xml" ContentType="application/vnd.openxmlformats-officedocument.drawingml.chartshapes+xml"/>
  <Override PartName="/ppt/slides/slide49.xml" ContentType="application/vnd.openxmlformats-officedocument.presentationml.slide+xml"/>
  <Override PartName="/ppt/drawings/drawing10.xml" ContentType="application/vnd.openxmlformats-officedocument.drawingml.chartshape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rawings/drawing4.xml" ContentType="application/vnd.openxmlformats-officedocument.drawingml.chartshapes+xml"/>
  <Override PartName="/ppt/charts/chart48.xml" ContentType="application/vnd.openxmlformats-officedocument.drawingml.char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charts/chart19.xml" ContentType="application/vnd.openxmlformats-officedocument.drawingml.chart+xml"/>
  <Override PartName="/ppt/charts/chart37.xml" ContentType="application/vnd.openxmlformats-officedocument.drawingml.char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Override3.xml" ContentType="application/vnd.openxmlformats-officedocument.themeOverride+xml"/>
  <Override PartName="/ppt/charts/chart26.xml" ContentType="application/vnd.openxmlformats-officedocument.drawingml.chart+xml"/>
  <Override PartName="/ppt/drawings/drawing19.xml" ContentType="application/vnd.openxmlformats-officedocument.drawingml.chartshapes+xml"/>
  <Override PartName="/ppt/charts/chart44.xml" ContentType="application/vnd.openxmlformats-officedocument.drawingml.char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charts/chart15.xml" ContentType="application/vnd.openxmlformats-officedocument.drawingml.chart+xml"/>
  <Override PartName="/ppt/charts/chart33.xml" ContentType="application/vnd.openxmlformats-officedocument.drawingml.chart+xml"/>
  <Override PartName="/ppt/charts/chart51.xml" ContentType="application/vnd.openxmlformats-officedocument.drawingml.char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22.xml" ContentType="application/vnd.openxmlformats-officedocument.drawingml.chart+xml"/>
  <Override PartName="/ppt/drawings/drawing15.xml" ContentType="application/vnd.openxmlformats-officedocument.drawingml.chartshapes+xml"/>
  <Override PartName="/ppt/drawings/drawing26.xml" ContentType="application/vnd.openxmlformats-officedocument.drawingml.chartshapes+xml"/>
  <Override PartName="/ppt/charts/chart40.xml" ContentType="application/vnd.openxmlformats-officedocument.drawingml.chart+xml"/>
  <Override PartName="/ppt/drawings/drawing9.xml" ContentType="application/vnd.openxmlformats-officedocument.drawingml.chartshapes+xml"/>
  <Override PartName="/ppt/drawings/drawing22.xml" ContentType="application/vnd.openxmlformats-officedocument.drawingml.chartshapes+xml"/>
  <Override PartName="/ppt/drawings/drawing33.xml" ContentType="application/vnd.openxmlformats-officedocument.drawingml.chartshapes+xml"/>
  <Override PartName="/ppt/charts/chart5.xml" ContentType="application/vnd.openxmlformats-officedocument.drawingml.chart+xml"/>
  <Override PartName="/ppt/drawings/drawing11.xml" ContentType="application/vnd.openxmlformats-officedocument.drawingml.chartshapes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rawings/drawing5.xml" ContentType="application/vnd.openxmlformats-officedocument.drawingml.chartshapes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  <Override PartName="/ppt/charts/chart49.xml" ContentType="application/vnd.openxmlformats-officedocument.drawingml.char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rawings/drawing1.xml" ContentType="application/vnd.openxmlformats-officedocument.drawingml.chartshapes+xml"/>
  <Override PartName="/ppt/charts/chart27.xml" ContentType="application/vnd.openxmlformats-officedocument.drawingml.chart+xml"/>
  <Override PartName="/ppt/charts/chart38.xml" ContentType="application/vnd.openxmlformats-officedocument.drawingml.char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theme/themeOverride4.xml" ContentType="application/vnd.openxmlformats-officedocument.themeOverride+xml"/>
  <Override PartName="/ppt/charts/chart16.xml" ContentType="application/vnd.openxmlformats-officedocument.drawingml.chart+xml"/>
  <Override PartName="/ppt/charts/chart34.xml" ContentType="application/vnd.openxmlformats-officedocument.drawingml.chart+xml"/>
  <Override PartName="/ppt/charts/chart45.xml" ContentType="application/vnd.openxmlformats-officedocument.drawingml.chart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charts/chart23.xml" ContentType="application/vnd.openxmlformats-officedocument.drawingml.chart+xml"/>
  <Override PartName="/ppt/drawings/drawing27.xml" ContentType="application/vnd.openxmlformats-officedocument.drawingml.chartshapes+xml"/>
  <Override PartName="/ppt/charts/chart52.xml" ContentType="application/vnd.openxmlformats-officedocument.drawingml.chart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charts/chart12.xml" ContentType="application/vnd.openxmlformats-officedocument.drawingml.chart+xml"/>
  <Override PartName="/ppt/drawings/drawing16.xml" ContentType="application/vnd.openxmlformats-officedocument.drawingml.chartshapes+xml"/>
  <Override PartName="/ppt/charts/chart30.xml" ContentType="application/vnd.openxmlformats-officedocument.drawingml.chart+xml"/>
  <Override PartName="/ppt/charts/chart41.xml" ContentType="application/vnd.openxmlformats-officedocument.drawingml.chart+xml"/>
  <Override PartName="/ppt/charts/chart6.xml" ContentType="application/vnd.openxmlformats-officedocument.drawingml.chart+xml"/>
  <Override PartName="/ppt/drawings/drawing23.xml" ContentType="application/vnd.openxmlformats-officedocument.drawingml.chartshapes+xml"/>
  <Override PartName="/ppt/drawings/drawing12.xml" ContentType="application/vnd.openxmlformats-officedocument.drawingml.chartshapes+xml"/>
  <Override PartName="/ppt/drawings/drawing30.xml" ContentType="application/vnd.openxmlformats-officedocument.drawingml.chartshapes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diagrams/data1.xml" ContentType="application/vnd.openxmlformats-officedocument.drawingml.diagramData+xml"/>
  <Override PartName="/ppt/charts/chart2.xml" ContentType="application/vnd.openxmlformats-officedocument.drawingml.chart+xml"/>
  <Override PartName="/ppt/drawings/drawing6.xml" ContentType="application/vnd.openxmlformats-officedocument.drawingml.chartshap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notesMasterIdLst>
    <p:notesMasterId r:id="rId72"/>
  </p:notesMasterIdLst>
  <p:sldIdLst>
    <p:sldId id="313" r:id="rId2"/>
    <p:sldId id="350" r:id="rId3"/>
    <p:sldId id="351" r:id="rId4"/>
    <p:sldId id="394" r:id="rId5"/>
    <p:sldId id="395" r:id="rId6"/>
    <p:sldId id="396" r:id="rId7"/>
    <p:sldId id="352" r:id="rId8"/>
    <p:sldId id="353" r:id="rId9"/>
    <p:sldId id="355" r:id="rId10"/>
    <p:sldId id="356" r:id="rId11"/>
    <p:sldId id="397" r:id="rId12"/>
    <p:sldId id="421" r:id="rId13"/>
    <p:sldId id="359" r:id="rId14"/>
    <p:sldId id="398" r:id="rId15"/>
    <p:sldId id="399" r:id="rId16"/>
    <p:sldId id="400" r:id="rId17"/>
    <p:sldId id="401" r:id="rId18"/>
    <p:sldId id="402" r:id="rId19"/>
    <p:sldId id="403" r:id="rId20"/>
    <p:sldId id="404" r:id="rId21"/>
    <p:sldId id="405" r:id="rId22"/>
    <p:sldId id="406" r:id="rId23"/>
    <p:sldId id="407" r:id="rId24"/>
    <p:sldId id="408" r:id="rId25"/>
    <p:sldId id="410" r:id="rId26"/>
    <p:sldId id="362" r:id="rId27"/>
    <p:sldId id="363" r:id="rId28"/>
    <p:sldId id="411" r:id="rId29"/>
    <p:sldId id="412" r:id="rId30"/>
    <p:sldId id="364" r:id="rId31"/>
    <p:sldId id="365" r:id="rId32"/>
    <p:sldId id="366" r:id="rId33"/>
    <p:sldId id="367" r:id="rId34"/>
    <p:sldId id="368" r:id="rId35"/>
    <p:sldId id="369" r:id="rId36"/>
    <p:sldId id="393" r:id="rId37"/>
    <p:sldId id="370" r:id="rId38"/>
    <p:sldId id="371" r:id="rId39"/>
    <p:sldId id="392" r:id="rId40"/>
    <p:sldId id="372" r:id="rId41"/>
    <p:sldId id="373" r:id="rId42"/>
    <p:sldId id="390" r:id="rId43"/>
    <p:sldId id="425" r:id="rId44"/>
    <p:sldId id="426" r:id="rId45"/>
    <p:sldId id="427" r:id="rId46"/>
    <p:sldId id="376" r:id="rId47"/>
    <p:sldId id="377" r:id="rId48"/>
    <p:sldId id="389" r:id="rId49"/>
    <p:sldId id="378" r:id="rId50"/>
    <p:sldId id="379" r:id="rId51"/>
    <p:sldId id="424" r:id="rId52"/>
    <p:sldId id="380" r:id="rId53"/>
    <p:sldId id="381" r:id="rId54"/>
    <p:sldId id="388" r:id="rId55"/>
    <p:sldId id="382" r:id="rId56"/>
    <p:sldId id="383" r:id="rId57"/>
    <p:sldId id="422" r:id="rId58"/>
    <p:sldId id="423" r:id="rId59"/>
    <p:sldId id="384" r:id="rId60"/>
    <p:sldId id="385" r:id="rId61"/>
    <p:sldId id="429" r:id="rId62"/>
    <p:sldId id="428" r:id="rId63"/>
    <p:sldId id="430" r:id="rId64"/>
    <p:sldId id="420" r:id="rId65"/>
    <p:sldId id="413" r:id="rId66"/>
    <p:sldId id="414" r:id="rId67"/>
    <p:sldId id="415" r:id="rId68"/>
    <p:sldId id="416" r:id="rId69"/>
    <p:sldId id="417" r:id="rId70"/>
    <p:sldId id="418" r:id="rId7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08A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2" autoAdjust="0"/>
    <p:restoredTop sz="94654" autoAdjust="0"/>
  </p:normalViewPr>
  <p:slideViewPr>
    <p:cSldViewPr>
      <p:cViewPr varScale="1">
        <p:scale>
          <a:sx n="104" d="100"/>
          <a:sy n="104" d="100"/>
        </p:scale>
        <p:origin x="-19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213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76;&#1083;&#1103;%20&#1087;&#1088;&#1077;&#1079;&#1080;&#1085;%202018-2020%20&#1075;&#1075;.xls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76;&#1083;&#1103;%20&#1087;&#1088;&#1077;&#1079;&#1080;&#1085;%202018-2020%20&#1075;&#1075;.xls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76;&#1083;&#1103;%20&#1087;&#1088;&#1077;&#1079;&#1080;&#1085;%202018-2020%20&#1075;&#1075;.xls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.xml"/><Relationship Id="rId2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Relationship Id="rId1" Type="http://schemas.openxmlformats.org/officeDocument/2006/relationships/themeOverride" Target="../theme/themeOverride1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4.xml"/><Relationship Id="rId2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Relationship Id="rId1" Type="http://schemas.openxmlformats.org/officeDocument/2006/relationships/themeOverride" Target="../theme/themeOverride2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5.xml"/><Relationship Id="rId2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Relationship Id="rId1" Type="http://schemas.openxmlformats.org/officeDocument/2006/relationships/themeOverride" Target="../theme/themeOverride3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6.xml"/><Relationship Id="rId2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Relationship Id="rId1" Type="http://schemas.openxmlformats.org/officeDocument/2006/relationships/themeOverride" Target="../theme/themeOverride4.xml"/></Relationships>
</file>

<file path=ppt/charts/_rels/chart1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8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9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0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1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2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3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4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5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6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7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8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9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0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1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2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3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4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5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6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7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8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9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4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8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4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9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4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0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4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1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4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2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4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76;&#1083;&#1103;%20&#1087;&#1088;&#1077;&#1079;&#1080;&#1085;%202018-2020%20&#1075;&#1075;.xls" TargetMode="External"/></Relationships>
</file>

<file path=ppt/charts/_rels/chart4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76;&#1083;&#1103;%20&#1087;&#1088;&#1077;&#1079;&#1080;&#1085;%202018-2020%20&#1075;&#1075;.xls" TargetMode="External"/></Relationships>
</file>

<file path=ppt/charts/_rels/chart47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4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41;&#1102;&#1076;&#1078;&#1077;&#1090;%20&#1076;&#1083;&#1103;%20&#1075;&#1088;&#1072;&#1078;&#1076;&#1072;&#1085;\&#1076;&#1083;&#1103;%20&#1087;&#1088;&#1077;&#1079;&#1080;&#1085;%202018-2020%20&#1075;&#1075;.xls" TargetMode="External"/></Relationships>
</file>

<file path=ppt/charts/_rels/chart4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3.xml"/><Relationship Id="rId1" Type="http://schemas.openxmlformats.org/officeDocument/2006/relationships/oleObject" Target="file:///C:\Users\Enter\Desktop\&#1041;&#1102;&#1076;&#1078;&#1077;&#1090;%20&#1076;&#1083;&#1103;%20&#1075;&#1088;&#1072;&#1078;&#1076;&#1072;&#1085;\&#1076;&#1083;&#1103;%20&#1087;&#1088;&#1077;&#1079;&#1080;&#1085;%202018-2020%20&#1075;&#1075;.xls" TargetMode="External"/></Relationships>
</file>

<file path=ppt/charts/_rels/chart5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41;&#1102;&#1076;&#1078;&#1077;&#1090;%20&#1076;&#1083;&#1103;%20&#1075;&#1088;&#1072;&#1078;&#1076;&#1072;&#1085;\&#1076;&#1083;&#1103;%20&#1087;&#1088;&#1077;&#1079;&#1080;&#1085;%202018-2020%20&#1075;&#1075;.xls" TargetMode="External"/></Relationships>
</file>

<file path=ppt/charts/_rels/chart5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41;&#1102;&#1076;&#1078;&#1077;&#1090;%20&#1076;&#1083;&#1103;%20&#1075;&#1088;&#1072;&#1078;&#1076;&#1072;&#1085;\&#1076;&#1083;&#1103;%20&#1087;&#1088;&#1077;&#1079;&#1080;&#1085;%202018-2020%20&#1075;&#1075;.xls" TargetMode="External"/></Relationships>
</file>

<file path=ppt/charts/_rels/chart5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&#1040;&#1076;&#1084;&#1080;&#1085;&#1080;&#1089;&#1090;&#1088;&#1072;&#1090;&#1086;&#1088;.FIN03\&#1056;&#1072;&#1073;&#1086;&#1095;&#1080;&#1081;%20&#1089;&#1090;&#1086;&#1083;\&#1055;&#1088;&#1086;&#1077;&#1082;&#1090;%20&#1041;&#1102;&#1076;&#1078;&#1077;&#1090;&#1072;%20&#1076;&#1083;&#1103;%20&#1075;&#1088;&#1072;&#1078;&#1076;&#1072;&#1085;\&#1041;&#1102;&#1076;&#1078;&#1077;&#1090;%20&#1076;&#1083;&#1103;%20&#1075;&#1088;&#1072;&#1078;&#1076;&#1072;&#1085;\&#1076;&#1083;&#1103;%20&#1087;&#1088;&#1077;&#1079;&#1080;&#1085;%202018-2020%20&#1075;&#1075;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  <c:spPr>
        <a:noFill/>
        <a:ln w="25400">
          <a:noFill/>
        </a:ln>
      </c:spPr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>
        <c:manualLayout>
          <c:layoutTarget val="inner"/>
          <c:xMode val="edge"/>
          <c:yMode val="edge"/>
          <c:x val="0.51337221005269051"/>
          <c:y val="0.11065134099616859"/>
          <c:w val="0.43276399825021888"/>
          <c:h val="0.79288888888888964"/>
        </c:manualLayout>
      </c:layout>
      <c:barChart>
        <c:barDir val="bar"/>
        <c:grouping val="clustered"/>
        <c:ser>
          <c:idx val="0"/>
          <c:order val="0"/>
          <c:tx>
            <c:strRef>
              <c:f>'исполнение на 01.01.2017г.'!$B$4</c:f>
              <c:strCache>
                <c:ptCount val="1"/>
                <c:pt idx="0">
                  <c:v>Доходы</c:v>
                </c:pt>
              </c:strCache>
            </c:strRef>
          </c:tx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'исполнение на 01.01.2017г.'!$A$5:$A$20</c:f>
              <c:strCache>
                <c:ptCount val="16"/>
                <c:pt idx="0">
                  <c:v>Большеберезниковский муниципальный район</c:v>
                </c:pt>
                <c:pt idx="1">
                  <c:v>Большеберезниковское сельское поселение</c:v>
                </c:pt>
                <c:pt idx="2">
                  <c:v>Гузынское сельское поселение</c:v>
                </c:pt>
                <c:pt idx="3">
                  <c:v>Елизаветинское сельское поселение</c:v>
                </c:pt>
                <c:pt idx="4">
                  <c:v>Косогорское сельское поселение</c:v>
                </c:pt>
                <c:pt idx="5">
                  <c:v>Марьяновское сельское поселение</c:v>
                </c:pt>
                <c:pt idx="6">
                  <c:v>Паракинское сельское поселение</c:v>
                </c:pt>
                <c:pt idx="7">
                  <c:v>Пермисское сельское поселение</c:v>
                </c:pt>
                <c:pt idx="8">
                  <c:v>Починковское сельское поселение</c:v>
                </c:pt>
                <c:pt idx="9">
                  <c:v>Р.Найманское сельское поселение</c:v>
                </c:pt>
                <c:pt idx="10">
                  <c:v>Симкинское сельское поселение</c:v>
                </c:pt>
                <c:pt idx="11">
                  <c:v>Ст.Найманское сельское поселение</c:v>
                </c:pt>
                <c:pt idx="12">
                  <c:v>Судосевское сельское поселение</c:v>
                </c:pt>
                <c:pt idx="13">
                  <c:v>Тазинское сельское поселение</c:v>
                </c:pt>
                <c:pt idx="14">
                  <c:v>Чернопромзинское сельское поселение</c:v>
                </c:pt>
                <c:pt idx="15">
                  <c:v>Шугуровское сельское поселение</c:v>
                </c:pt>
              </c:strCache>
            </c:strRef>
          </c:cat>
          <c:val>
            <c:numRef>
              <c:f>'исполнение на 01.01.2017г.'!$B$5:$B$20</c:f>
              <c:numCache>
                <c:formatCode>General</c:formatCode>
                <c:ptCount val="16"/>
                <c:pt idx="0">
                  <c:v>248888.9</c:v>
                </c:pt>
                <c:pt idx="1">
                  <c:v>13162.999999999975</c:v>
                </c:pt>
                <c:pt idx="2">
                  <c:v>2464.4999999999995</c:v>
                </c:pt>
                <c:pt idx="3">
                  <c:v>967.6</c:v>
                </c:pt>
                <c:pt idx="4">
                  <c:v>2831</c:v>
                </c:pt>
                <c:pt idx="5">
                  <c:v>2697</c:v>
                </c:pt>
                <c:pt idx="6">
                  <c:v>3749.7000000000003</c:v>
                </c:pt>
                <c:pt idx="7">
                  <c:v>1939.1</c:v>
                </c:pt>
                <c:pt idx="8">
                  <c:v>1028.7</c:v>
                </c:pt>
                <c:pt idx="9">
                  <c:v>1403.5</c:v>
                </c:pt>
                <c:pt idx="10">
                  <c:v>2282.2000000000003</c:v>
                </c:pt>
                <c:pt idx="11">
                  <c:v>1356.8</c:v>
                </c:pt>
                <c:pt idx="12">
                  <c:v>3375</c:v>
                </c:pt>
                <c:pt idx="13">
                  <c:v>1049.3</c:v>
                </c:pt>
                <c:pt idx="14">
                  <c:v>944.69999999999982</c:v>
                </c:pt>
                <c:pt idx="15">
                  <c:v>1896.7000000000003</c:v>
                </c:pt>
              </c:numCache>
            </c:numRef>
          </c:val>
        </c:ser>
        <c:axId val="64505344"/>
        <c:axId val="64663936"/>
      </c:barChart>
      <c:catAx>
        <c:axId val="64505344"/>
        <c:scaling>
          <c:orientation val="minMax"/>
        </c:scaling>
        <c:axPos val="l"/>
        <c:numFmt formatCode="General" sourceLinked="1"/>
        <c:tickLblPos val="nextTo"/>
        <c:txPr>
          <a:bodyPr/>
          <a:lstStyle/>
          <a:p>
            <a:pPr>
              <a:defRPr sz="1000" baseline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4663936"/>
        <c:crosses val="autoZero"/>
        <c:auto val="1"/>
        <c:lblAlgn val="ctr"/>
        <c:lblOffset val="100"/>
      </c:catAx>
      <c:valAx>
        <c:axId val="64663936"/>
        <c:scaling>
          <c:orientation val="minMax"/>
        </c:scaling>
        <c:axPos val="b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4505344"/>
        <c:crosses val="autoZero"/>
        <c:crossBetween val="between"/>
      </c:valAx>
    </c:plotArea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  <c:spPr>
        <a:noFill/>
        <a:ln w="25400">
          <a:noFill/>
        </a:ln>
      </c:spPr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>
        <c:manualLayout>
          <c:layoutTarget val="inner"/>
          <c:xMode val="edge"/>
          <c:yMode val="edge"/>
          <c:x val="6.323396567299007E-2"/>
          <c:y val="0.11538205606672725"/>
          <c:w val="0.85727190605239523"/>
          <c:h val="0.79336391437308873"/>
        </c:manualLayout>
      </c:layout>
      <c:barChart>
        <c:barDir val="bar"/>
        <c:grouping val="clustered"/>
        <c:ser>
          <c:idx val="0"/>
          <c:order val="0"/>
          <c:tx>
            <c:strRef>
              <c:f>'исполнение на 01.01.2017г.'!$C$4</c:f>
              <c:strCache>
                <c:ptCount val="1"/>
                <c:pt idx="0">
                  <c:v>Расходы</c:v>
                </c:pt>
              </c:strCache>
            </c:strRef>
          </c:tx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'исполнение на 01.01.2017г.'!$C$5:$C$20</c:f>
              <c:numCache>
                <c:formatCode>General</c:formatCode>
                <c:ptCount val="16"/>
                <c:pt idx="0">
                  <c:v>252369.3</c:v>
                </c:pt>
                <c:pt idx="1">
                  <c:v>10765.8</c:v>
                </c:pt>
                <c:pt idx="2">
                  <c:v>1796.5000000000002</c:v>
                </c:pt>
                <c:pt idx="3">
                  <c:v>941.7000000000005</c:v>
                </c:pt>
                <c:pt idx="4">
                  <c:v>1700.8</c:v>
                </c:pt>
                <c:pt idx="5">
                  <c:v>2657.4</c:v>
                </c:pt>
                <c:pt idx="6">
                  <c:v>2063.7000000000003</c:v>
                </c:pt>
                <c:pt idx="7">
                  <c:v>1861.7</c:v>
                </c:pt>
                <c:pt idx="8">
                  <c:v>998.5</c:v>
                </c:pt>
                <c:pt idx="9">
                  <c:v>1035.5999999999999</c:v>
                </c:pt>
                <c:pt idx="10">
                  <c:v>1610.5</c:v>
                </c:pt>
                <c:pt idx="11">
                  <c:v>883.2</c:v>
                </c:pt>
                <c:pt idx="12">
                  <c:v>2111.5</c:v>
                </c:pt>
                <c:pt idx="13">
                  <c:v>1025.8999999999999</c:v>
                </c:pt>
                <c:pt idx="14">
                  <c:v>945.90000000000009</c:v>
                </c:pt>
                <c:pt idx="15">
                  <c:v>1562.6</c:v>
                </c:pt>
              </c:numCache>
            </c:numRef>
          </c:val>
        </c:ser>
        <c:axId val="65548288"/>
        <c:axId val="65549824"/>
      </c:barChart>
      <c:catAx>
        <c:axId val="65548288"/>
        <c:scaling>
          <c:orientation val="minMax"/>
        </c:scaling>
        <c:delete val="1"/>
        <c:axPos val="l"/>
        <c:tickLblPos val="none"/>
        <c:crossAx val="65549824"/>
        <c:crosses val="autoZero"/>
        <c:auto val="1"/>
        <c:lblAlgn val="ctr"/>
        <c:lblOffset val="100"/>
      </c:catAx>
      <c:valAx>
        <c:axId val="65549824"/>
        <c:scaling>
          <c:orientation val="minMax"/>
        </c:scaling>
        <c:axPos val="b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548288"/>
        <c:crosses val="autoZero"/>
        <c:crossBetween val="between"/>
      </c:valAx>
    </c:plotArea>
    <c:plotVisOnly val="1"/>
    <c:dispBlanksAs val="gap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barChart>
        <c:barDir val="bar"/>
        <c:grouping val="clustered"/>
        <c:ser>
          <c:idx val="0"/>
          <c:order val="0"/>
          <c:tx>
            <c:strRef>
              <c:f>'исполнение на 01.10.2017г.'!$B$5</c:f>
              <c:strCache>
                <c:ptCount val="1"/>
                <c:pt idx="0">
                  <c:v>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'исполнение на 01.10.2017г.'!$A$6:$A$21</c:f>
              <c:strCache>
                <c:ptCount val="16"/>
                <c:pt idx="0">
                  <c:v>Большеберезниковский муниципальный район</c:v>
                </c:pt>
                <c:pt idx="1">
                  <c:v>Большеберезниковское сельское поселение</c:v>
                </c:pt>
                <c:pt idx="2">
                  <c:v>Гузынское сельское поселение</c:v>
                </c:pt>
                <c:pt idx="3">
                  <c:v>Елизаветинское сельское поселение</c:v>
                </c:pt>
                <c:pt idx="4">
                  <c:v>Косогорское сельское поселение</c:v>
                </c:pt>
                <c:pt idx="5">
                  <c:v>Марьяновское сельское поселение</c:v>
                </c:pt>
                <c:pt idx="6">
                  <c:v>Паракинское сельское поселение</c:v>
                </c:pt>
                <c:pt idx="7">
                  <c:v>Пермисское сельское поселение</c:v>
                </c:pt>
                <c:pt idx="8">
                  <c:v>Починковское сельское поселение</c:v>
                </c:pt>
                <c:pt idx="9">
                  <c:v>Р.Найманское сельское поселение</c:v>
                </c:pt>
                <c:pt idx="10">
                  <c:v>Симкинское сельское поселение</c:v>
                </c:pt>
                <c:pt idx="11">
                  <c:v>Ст.Найманское сельское поселение</c:v>
                </c:pt>
                <c:pt idx="12">
                  <c:v>Судосевское сельское поселение</c:v>
                </c:pt>
                <c:pt idx="13">
                  <c:v>Тазинское сельское поселение</c:v>
                </c:pt>
                <c:pt idx="14">
                  <c:v>Чернопромзинское сельское поселение</c:v>
                </c:pt>
                <c:pt idx="15">
                  <c:v>Шугуровское сельское поселение</c:v>
                </c:pt>
              </c:strCache>
            </c:strRef>
          </c:cat>
          <c:val>
            <c:numRef>
              <c:f>'исполнение на 01.10.2017г.'!$B$6:$B$21</c:f>
              <c:numCache>
                <c:formatCode>General</c:formatCode>
                <c:ptCount val="16"/>
                <c:pt idx="0">
                  <c:v>243616.8</c:v>
                </c:pt>
                <c:pt idx="1">
                  <c:v>12608.400000000001</c:v>
                </c:pt>
                <c:pt idx="2" formatCode="0.0">
                  <c:v>863</c:v>
                </c:pt>
                <c:pt idx="3">
                  <c:v>718.4</c:v>
                </c:pt>
                <c:pt idx="4">
                  <c:v>565.29999999999995</c:v>
                </c:pt>
                <c:pt idx="5" formatCode="0.0">
                  <c:v>1287.5999999999999</c:v>
                </c:pt>
                <c:pt idx="6">
                  <c:v>985.5</c:v>
                </c:pt>
                <c:pt idx="7">
                  <c:v>938.90000000000009</c:v>
                </c:pt>
                <c:pt idx="8">
                  <c:v>857.99999999999989</c:v>
                </c:pt>
                <c:pt idx="9">
                  <c:v>625.30000000000007</c:v>
                </c:pt>
                <c:pt idx="10">
                  <c:v>826.5</c:v>
                </c:pt>
                <c:pt idx="11" formatCode="0.0">
                  <c:v>835.59999999999991</c:v>
                </c:pt>
                <c:pt idx="12">
                  <c:v>1076.8999999999999</c:v>
                </c:pt>
                <c:pt idx="13">
                  <c:v>731.7</c:v>
                </c:pt>
                <c:pt idx="15">
                  <c:v>715.90000000000009</c:v>
                </c:pt>
              </c:numCache>
            </c:numRef>
          </c:val>
        </c:ser>
        <c:axId val="65578496"/>
        <c:axId val="65580032"/>
      </c:barChart>
      <c:catAx>
        <c:axId val="65578496"/>
        <c:scaling>
          <c:orientation val="minMax"/>
        </c:scaling>
        <c:axPos val="l"/>
        <c:numFmt formatCode="General" sourceLinked="1"/>
        <c:tickLblPos val="nextTo"/>
        <c:txPr>
          <a:bodyPr/>
          <a:lstStyle/>
          <a:p>
            <a:pPr>
              <a:defRPr sz="1000" baseline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580032"/>
        <c:crosses val="autoZero"/>
        <c:auto val="1"/>
        <c:lblAlgn val="ctr"/>
        <c:lblOffset val="100"/>
      </c:catAx>
      <c:valAx>
        <c:axId val="65580032"/>
        <c:scaling>
          <c:orientation val="minMax"/>
        </c:scaling>
        <c:axPos val="b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578496"/>
        <c:crosses val="autoZero"/>
        <c:crossBetween val="between"/>
      </c:valAx>
    </c:plotArea>
    <c:plotVisOnly val="1"/>
    <c:dispBlanksAs val="gap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barChart>
        <c:barDir val="bar"/>
        <c:grouping val="clustered"/>
        <c:ser>
          <c:idx val="0"/>
          <c:order val="0"/>
          <c:tx>
            <c:strRef>
              <c:f>'исполнение на 01.10.2017г.'!$C$5</c:f>
              <c:strCache>
                <c:ptCount val="1"/>
                <c:pt idx="0">
                  <c:v>Расходы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'исполнение на 01.10.2017г.'!$C$6:$C$21</c:f>
              <c:numCache>
                <c:formatCode>General</c:formatCode>
                <c:ptCount val="16"/>
                <c:pt idx="0">
                  <c:v>239267.7</c:v>
                </c:pt>
                <c:pt idx="1">
                  <c:v>14313.900000000001</c:v>
                </c:pt>
                <c:pt idx="2" formatCode="0.0">
                  <c:v>988.2</c:v>
                </c:pt>
                <c:pt idx="3">
                  <c:v>598.4</c:v>
                </c:pt>
                <c:pt idx="4">
                  <c:v>568.6</c:v>
                </c:pt>
                <c:pt idx="5">
                  <c:v>800.9</c:v>
                </c:pt>
                <c:pt idx="6" formatCode="0.0">
                  <c:v>1146.2</c:v>
                </c:pt>
                <c:pt idx="7" formatCode="0.0">
                  <c:v>762</c:v>
                </c:pt>
                <c:pt idx="8">
                  <c:v>839.6</c:v>
                </c:pt>
                <c:pt idx="9">
                  <c:v>723.3</c:v>
                </c:pt>
                <c:pt idx="10">
                  <c:v>1045.4000000000001</c:v>
                </c:pt>
                <c:pt idx="11">
                  <c:v>879.59999999999991</c:v>
                </c:pt>
                <c:pt idx="12">
                  <c:v>1037.3</c:v>
                </c:pt>
                <c:pt idx="13">
                  <c:v>693</c:v>
                </c:pt>
                <c:pt idx="15" formatCode="0.0">
                  <c:v>876.59999999999991</c:v>
                </c:pt>
              </c:numCache>
            </c:numRef>
          </c:val>
        </c:ser>
        <c:axId val="65604224"/>
        <c:axId val="65610112"/>
      </c:barChart>
      <c:catAx>
        <c:axId val="65604224"/>
        <c:scaling>
          <c:orientation val="minMax"/>
        </c:scaling>
        <c:delete val="1"/>
        <c:axPos val="l"/>
        <c:tickLblPos val="none"/>
        <c:crossAx val="65610112"/>
        <c:crosses val="autoZero"/>
        <c:auto val="1"/>
        <c:lblAlgn val="ctr"/>
        <c:lblOffset val="100"/>
      </c:catAx>
      <c:valAx>
        <c:axId val="65610112"/>
        <c:scaling>
          <c:orientation val="minMax"/>
        </c:scaling>
        <c:axPos val="b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604224"/>
        <c:crosses val="autoZero"/>
        <c:crossBetween val="between"/>
      </c:valAx>
    </c:plotArea>
    <c:plotVisOnly val="1"/>
    <c:dispBlanksAs val="gap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depthPercent val="100"/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основ.храк.кон.бюджета!$A$4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0"/>
              <c:layout>
                <c:manualLayout>
                  <c:x val="-1.0284592846967372E-2"/>
                  <c:y val="-3.1372329440749178E-2"/>
                </c:manualLayout>
              </c:layout>
              <c:showVal val="1"/>
            </c:dLbl>
            <c:dLbl>
              <c:idx val="1"/>
              <c:layout>
                <c:manualLayout>
                  <c:x val="-4.4077983359089275E-3"/>
                  <c:y val="-2.440070067613820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219 118,3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0"/>
                  <c:y val="-2.0914886293832723E-2"/>
                </c:manualLayout>
              </c:layout>
              <c:showVal val="1"/>
            </c:dLbl>
            <c:dLbl>
              <c:idx val="3"/>
              <c:layout>
                <c:manualLayout>
                  <c:x val="-8.8153652974005993E-3"/>
                  <c:y val="-3.1372329440749185E-2"/>
                </c:manualLayout>
              </c:layout>
              <c:showVal val="1"/>
            </c:dLbl>
            <c:dLbl>
              <c:idx val="4"/>
              <c:layout>
                <c:manualLayout>
                  <c:x val="-1.1753820396534257E-2"/>
                  <c:y val="-2.7886515058443782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основ.храк.кон.бюджета!$B$4:$F$4</c:f>
              <c:numCache>
                <c:formatCode>0.0</c:formatCode>
                <c:ptCount val="5"/>
                <c:pt idx="0" formatCode="General">
                  <c:v>290037.59999999998</c:v>
                </c:pt>
                <c:pt idx="1">
                  <c:v>301815.59999999998</c:v>
                </c:pt>
                <c:pt idx="2" formatCode="General">
                  <c:v>187231.3</c:v>
                </c:pt>
                <c:pt idx="3" formatCode="General">
                  <c:v>181804.5</c:v>
                </c:pt>
                <c:pt idx="4" formatCode="General">
                  <c:v>183198.5</c:v>
                </c:pt>
              </c:numCache>
            </c:numRef>
          </c:val>
        </c:ser>
        <c:ser>
          <c:idx val="1"/>
          <c:order val="1"/>
          <c:tx>
            <c:strRef>
              <c:f>основ.храк.кон.бюджета!$A$5</c:f>
              <c:strCache>
                <c:ptCount val="1"/>
                <c:pt idx="0">
                  <c:v>Расходы</c:v>
                </c:pt>
              </c:strCache>
            </c:strRef>
          </c:tx>
          <c:dLbls>
            <c:dLbl>
              <c:idx val="0"/>
              <c:layout>
                <c:manualLayout>
                  <c:x val="3.0853778540902082E-2"/>
                  <c:y val="-2.4400700676138191E-2"/>
                </c:manualLayout>
              </c:layout>
              <c:showVal val="1"/>
            </c:dLbl>
            <c:dLbl>
              <c:idx val="1"/>
              <c:layout>
                <c:manualLayout>
                  <c:x val="3.6730688739169091E-2"/>
                  <c:y val="-2.7886515058443737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227 550,6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2.9384550991335193E-2"/>
                  <c:y val="-2.0914886293832671E-2"/>
                </c:manualLayout>
              </c:layout>
              <c:showVal val="1"/>
            </c:dLbl>
            <c:dLbl>
              <c:idx val="3"/>
              <c:layout>
                <c:manualLayout>
                  <c:x val="3.2323006090468794E-2"/>
                  <c:y val="-3.1372329440749185E-2"/>
                </c:manualLayout>
              </c:layout>
              <c:showVal val="1"/>
            </c:dLbl>
            <c:dLbl>
              <c:idx val="4"/>
              <c:layout>
                <c:manualLayout>
                  <c:x val="3.8199916288735834E-2"/>
                  <c:y val="-2.7886515058443737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основ.храк.кон.бюджета!$B$5:$F$5</c:f>
              <c:numCache>
                <c:formatCode>0.0</c:formatCode>
                <c:ptCount val="5"/>
                <c:pt idx="0" formatCode="General">
                  <c:v>284330.59999999998</c:v>
                </c:pt>
                <c:pt idx="1">
                  <c:v>297425</c:v>
                </c:pt>
                <c:pt idx="2" formatCode="General">
                  <c:v>187664</c:v>
                </c:pt>
                <c:pt idx="3" formatCode="General">
                  <c:v>182364.1</c:v>
                </c:pt>
                <c:pt idx="4" formatCode="General">
                  <c:v>184446.5</c:v>
                </c:pt>
              </c:numCache>
            </c:numRef>
          </c:val>
        </c:ser>
        <c:ser>
          <c:idx val="2"/>
          <c:order val="2"/>
          <c:tx>
            <c:strRef>
              <c:f>основ.храк.кон.бюджета!$A$6</c:f>
              <c:strCache>
                <c:ptCount val="1"/>
                <c:pt idx="0">
                  <c:v>Дефицит</c:v>
                </c:pt>
              </c:strCache>
            </c:strRef>
          </c:tx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8 432,3</a:t>
                    </a:r>
                    <a:endParaRPr 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основ.храк.кон.бюджета!$B$6:$F$6</c:f>
              <c:numCache>
                <c:formatCode>0.0</c:formatCode>
                <c:ptCount val="5"/>
                <c:pt idx="0">
                  <c:v>5707</c:v>
                </c:pt>
                <c:pt idx="1">
                  <c:v>4390.5999999999885</c:v>
                </c:pt>
                <c:pt idx="2">
                  <c:v>-432.7000000000117</c:v>
                </c:pt>
                <c:pt idx="3">
                  <c:v>-559.60000000000582</c:v>
                </c:pt>
                <c:pt idx="4">
                  <c:v>-1248</c:v>
                </c:pt>
              </c:numCache>
            </c:numRef>
          </c:val>
        </c:ser>
        <c:shape val="box"/>
        <c:axId val="65649664"/>
        <c:axId val="65680128"/>
        <c:axId val="0"/>
      </c:bar3DChart>
      <c:catAx>
        <c:axId val="65649664"/>
        <c:scaling>
          <c:orientation val="minMax"/>
        </c:scaling>
        <c:delete val="1"/>
        <c:axPos val="b"/>
        <c:tickLblPos val="none"/>
        <c:crossAx val="65680128"/>
        <c:crosses val="autoZero"/>
        <c:auto val="1"/>
        <c:lblAlgn val="ctr"/>
        <c:lblOffset val="100"/>
      </c:catAx>
      <c:valAx>
        <c:axId val="65680128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5649664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layout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основ.харак.район.бюджета!$A$4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1"/>
              <c:layout>
                <c:manualLayout>
                  <c:x val="-2.6745142207600259E-2"/>
                  <c:y val="3.5272816850592936E-17"/>
                </c:manualLayout>
              </c:layout>
              <c:showVal val="1"/>
            </c:dLbl>
            <c:dLbl>
              <c:idx val="2"/>
              <c:layout>
                <c:manualLayout>
                  <c:x val="-1.2585949274164837E-2"/>
                  <c:y val="-3.4631892973816136E-2"/>
                </c:manualLayout>
              </c:layout>
              <c:showVal val="1"/>
            </c:dLbl>
            <c:dLbl>
              <c:idx val="3"/>
              <c:layout>
                <c:manualLayout>
                  <c:x val="-2.5171898548329692E-2"/>
                  <c:y val="-3.8479881082018261E-3"/>
                </c:manualLayout>
              </c:layout>
              <c:showVal val="1"/>
            </c:dLbl>
            <c:dLbl>
              <c:idx val="4"/>
              <c:layout>
                <c:manualLayout>
                  <c:x val="-2.9891629526141602E-2"/>
                  <c:y val="-5.3871833514825072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основ.харак.район.бюджета!$B$4:$F$4</c:f>
              <c:numCache>
                <c:formatCode>General</c:formatCode>
                <c:ptCount val="5"/>
                <c:pt idx="0">
                  <c:v>248888.9</c:v>
                </c:pt>
                <c:pt idx="1">
                  <c:v>160757.1</c:v>
                </c:pt>
                <c:pt idx="2" formatCode="0.0">
                  <c:v>172561</c:v>
                </c:pt>
                <c:pt idx="3">
                  <c:v>158693.4</c:v>
                </c:pt>
                <c:pt idx="4">
                  <c:v>175004.1</c:v>
                </c:pt>
              </c:numCache>
            </c:numRef>
          </c:val>
        </c:ser>
        <c:ser>
          <c:idx val="1"/>
          <c:order val="1"/>
          <c:tx>
            <c:strRef>
              <c:f>основ.харак.район.бюджета!$A$5</c:f>
              <c:strCache>
                <c:ptCount val="1"/>
                <c:pt idx="0">
                  <c:v>Расходы</c:v>
                </c:pt>
              </c:strCache>
            </c:strRef>
          </c:tx>
          <c:dLbls>
            <c:dLbl>
              <c:idx val="0"/>
              <c:layout>
                <c:manualLayout>
                  <c:x val="4.0904335141035732E-2"/>
                  <c:y val="0"/>
                </c:manualLayout>
              </c:layout>
              <c:showVal val="1"/>
            </c:dLbl>
            <c:dLbl>
              <c:idx val="1"/>
              <c:layout>
                <c:manualLayout>
                  <c:x val="2.8318385866870879E-2"/>
                  <c:y val="1.923994054100895E-2"/>
                </c:manualLayout>
              </c:layout>
              <c:showVal val="1"/>
            </c:dLbl>
            <c:dLbl>
              <c:idx val="2"/>
              <c:layout>
                <c:manualLayout>
                  <c:x val="2.5171898548329692E-2"/>
                  <c:y val="3.8479881082017909E-3"/>
                </c:manualLayout>
              </c:layout>
              <c:showVal val="1"/>
            </c:dLbl>
            <c:dLbl>
              <c:idx val="3"/>
              <c:layout>
                <c:manualLayout>
                  <c:x val="3.9331091481765126E-2"/>
                  <c:y val="-3.8479881082017909E-3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основ.харак.район.бюджета!$B$5:$F$5</c:f>
              <c:numCache>
                <c:formatCode>0.0</c:formatCode>
                <c:ptCount val="5"/>
                <c:pt idx="0">
                  <c:v>252369.3</c:v>
                </c:pt>
                <c:pt idx="1">
                  <c:v>161467.1</c:v>
                </c:pt>
                <c:pt idx="2">
                  <c:v>172550.7</c:v>
                </c:pt>
                <c:pt idx="3" formatCode="General">
                  <c:v>158682.4</c:v>
                </c:pt>
                <c:pt idx="4" formatCode="General">
                  <c:v>174992.6</c:v>
                </c:pt>
              </c:numCache>
            </c:numRef>
          </c:val>
        </c:ser>
        <c:ser>
          <c:idx val="2"/>
          <c:order val="2"/>
          <c:tx>
            <c:strRef>
              <c:f>основ.харак.район.бюджета!$A$6</c:f>
              <c:strCache>
                <c:ptCount val="1"/>
                <c:pt idx="0">
                  <c:v>Дефицит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основ.харак.район.бюджета!$B$6:$F$6</c:f>
              <c:numCache>
                <c:formatCode>General</c:formatCode>
                <c:ptCount val="5"/>
                <c:pt idx="0">
                  <c:v>-3480.3999999999942</c:v>
                </c:pt>
                <c:pt idx="1">
                  <c:v>-710</c:v>
                </c:pt>
                <c:pt idx="2">
                  <c:v>10.299999999988362</c:v>
                </c:pt>
                <c:pt idx="3">
                  <c:v>11</c:v>
                </c:pt>
                <c:pt idx="4">
                  <c:v>11.5</c:v>
                </c:pt>
              </c:numCache>
            </c:numRef>
          </c:val>
        </c:ser>
        <c:axId val="65723392"/>
        <c:axId val="65749760"/>
      </c:barChart>
      <c:catAx>
        <c:axId val="65723392"/>
        <c:scaling>
          <c:orientation val="minMax"/>
        </c:scaling>
        <c:delete val="1"/>
        <c:axPos val="b"/>
        <c:tickLblPos val="none"/>
        <c:crossAx val="65749760"/>
        <c:crosses val="autoZero"/>
        <c:auto val="1"/>
        <c:lblAlgn val="ctr"/>
        <c:lblOffset val="100"/>
      </c:catAx>
      <c:valAx>
        <c:axId val="65749760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723392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lineChart>
        <c:grouping val="stacked"/>
        <c:ser>
          <c:idx val="0"/>
          <c:order val="0"/>
          <c:tx>
            <c:strRef>
              <c:f>меж.транс.!$A$4</c:f>
              <c:strCache>
                <c:ptCount val="1"/>
                <c:pt idx="0">
                  <c:v>Иные межбюджетные трансферты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-1.0916102934061823E-2"/>
                  <c:y val="5.4053798426150122E-2"/>
                </c:manualLayout>
              </c:layout>
              <c:showVal val="1"/>
            </c:dLbl>
            <c:dLbl>
              <c:idx val="1"/>
              <c:layout>
                <c:manualLayout>
                  <c:x val="-9.3566596577672918E-3"/>
                  <c:y val="7.2071731234866834E-2"/>
                </c:manualLayout>
              </c:layout>
              <c:showVal val="1"/>
            </c:dLbl>
            <c:dLbl>
              <c:idx val="2"/>
              <c:layout>
                <c:manualLayout>
                  <c:x val="0"/>
                  <c:y val="6.9068742433414043E-2"/>
                </c:manualLayout>
              </c:layout>
              <c:showVal val="1"/>
            </c:dLbl>
            <c:dLbl>
              <c:idx val="3"/>
              <c:layout>
                <c:manualLayout>
                  <c:x val="-6.2377731051781911E-3"/>
                  <c:y val="9.0089664043583553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меж.транс.!$B$3:$F$3</c:f>
              <c:strCache>
                <c:ptCount val="5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  <c:pt idx="4">
                  <c:v>2022год</c:v>
                </c:pt>
              </c:strCache>
            </c:strRef>
          </c:cat>
          <c:val>
            <c:numRef>
              <c:f>меж.транс.!$B$4:$F$4</c:f>
              <c:numCache>
                <c:formatCode>0.0</c:formatCode>
                <c:ptCount val="5"/>
                <c:pt idx="0" formatCode="General">
                  <c:v>4049.7</c:v>
                </c:pt>
                <c:pt idx="1">
                  <c:v>4291.9000000000005</c:v>
                </c:pt>
                <c:pt idx="2">
                  <c:v>4248</c:v>
                </c:pt>
                <c:pt idx="3">
                  <c:v>4725.3</c:v>
                </c:pt>
                <c:pt idx="4">
                  <c:v>4804</c:v>
                </c:pt>
              </c:numCache>
            </c:numRef>
          </c:val>
        </c:ser>
        <c:ser>
          <c:idx val="1"/>
          <c:order val="1"/>
          <c:tx>
            <c:strRef>
              <c:f>меж.транс.!$A$5</c:f>
              <c:strCache>
                <c:ptCount val="1"/>
                <c:pt idx="0">
                  <c:v>Дотации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-2.2633744855967104E-2"/>
                  <c:y val="-5.5555555555555559E-2"/>
                </c:manualLayout>
              </c:layout>
              <c:dLblPos val="r"/>
              <c:showVal val="1"/>
            </c:dLbl>
            <c:dLbl>
              <c:idx val="1"/>
              <c:layout>
                <c:manualLayout>
                  <c:x val="-2.0576131687242802E-2"/>
                  <c:y val="-5.5555555555555539E-2"/>
                </c:manualLayout>
              </c:layout>
              <c:dLblPos val="r"/>
              <c:showVal val="1"/>
            </c:dLbl>
            <c:dLbl>
              <c:idx val="3"/>
              <c:layout>
                <c:manualLayout>
                  <c:x val="1.5594432762945467E-3"/>
                  <c:y val="-9.0089664043583498E-2"/>
                </c:manualLayout>
              </c:layout>
              <c:showVal val="1"/>
            </c:dLbl>
            <c:dLbl>
              <c:idx val="4"/>
              <c:layout>
                <c:manualLayout>
                  <c:x val="-1.4034989486650919E-2"/>
                  <c:y val="-7.5074720036319639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меж.транс.!$B$3:$F$3</c:f>
              <c:strCache>
                <c:ptCount val="5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  <c:pt idx="4">
                  <c:v>2022год</c:v>
                </c:pt>
              </c:strCache>
            </c:strRef>
          </c:cat>
          <c:val>
            <c:numRef>
              <c:f>меж.транс.!$B$5:$F$5</c:f>
              <c:numCache>
                <c:formatCode>0.0</c:formatCode>
                <c:ptCount val="5"/>
                <c:pt idx="1">
                  <c:v>8.3000000000000007</c:v>
                </c:pt>
                <c:pt idx="2">
                  <c:v>4814.6000000000004</c:v>
                </c:pt>
                <c:pt idx="3">
                  <c:v>14.6</c:v>
                </c:pt>
                <c:pt idx="4">
                  <c:v>14.6</c:v>
                </c:pt>
              </c:numCache>
            </c:numRef>
          </c:val>
        </c:ser>
        <c:marker val="1"/>
        <c:axId val="65779200"/>
        <c:axId val="65780736"/>
      </c:lineChart>
      <c:catAx>
        <c:axId val="6577920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780736"/>
        <c:crosses val="autoZero"/>
        <c:auto val="1"/>
        <c:lblAlgn val="ctr"/>
        <c:lblOffset val="100"/>
      </c:catAx>
      <c:valAx>
        <c:axId val="65780736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779200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</c:chart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'доходная часть'!$A$4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'доходная часть'!$B$3:$F$3</c:f>
              <c:strCache>
                <c:ptCount val="5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  <c:pt idx="4">
                  <c:v>2022 год</c:v>
                </c:pt>
              </c:strCache>
            </c:strRef>
          </c:cat>
          <c:val>
            <c:numRef>
              <c:f>'доходная часть'!$B$4:$F$4</c:f>
              <c:numCache>
                <c:formatCode>0.0</c:formatCode>
                <c:ptCount val="5"/>
                <c:pt idx="0" formatCode="General">
                  <c:v>27033.3</c:v>
                </c:pt>
                <c:pt idx="1">
                  <c:v>26982.6</c:v>
                </c:pt>
                <c:pt idx="2" formatCode="General">
                  <c:v>26969.200000000001</c:v>
                </c:pt>
                <c:pt idx="3">
                  <c:v>26366.5</c:v>
                </c:pt>
                <c:pt idx="4">
                  <c:v>26376.6</c:v>
                </c:pt>
              </c:numCache>
            </c:numRef>
          </c:val>
        </c:ser>
        <c:ser>
          <c:idx val="1"/>
          <c:order val="1"/>
          <c:tx>
            <c:strRef>
              <c:f>'доходная часть'!$A$5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'доходная часть'!$B$3:$F$3</c:f>
              <c:strCache>
                <c:ptCount val="5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  <c:pt idx="4">
                  <c:v>2022 год</c:v>
                </c:pt>
              </c:strCache>
            </c:strRef>
          </c:cat>
          <c:val>
            <c:numRef>
              <c:f>'доходная часть'!$B$5:$F$5</c:f>
              <c:numCache>
                <c:formatCode>0.0</c:formatCode>
                <c:ptCount val="5"/>
                <c:pt idx="0" formatCode="General">
                  <c:v>5591.3</c:v>
                </c:pt>
                <c:pt idx="1">
                  <c:v>4660.3</c:v>
                </c:pt>
                <c:pt idx="2" formatCode="General">
                  <c:v>7690.6</c:v>
                </c:pt>
                <c:pt idx="3">
                  <c:v>7993.7</c:v>
                </c:pt>
                <c:pt idx="4">
                  <c:v>8308.9</c:v>
                </c:pt>
              </c:numCache>
            </c:numRef>
          </c:val>
        </c:ser>
        <c:ser>
          <c:idx val="2"/>
          <c:order val="2"/>
          <c:tx>
            <c:strRef>
              <c:f>'доходная часть'!$A$6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'доходная часть'!$B$3:$F$3</c:f>
              <c:strCache>
                <c:ptCount val="5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  <c:pt idx="4">
                  <c:v>2022 год</c:v>
                </c:pt>
              </c:strCache>
            </c:strRef>
          </c:cat>
          <c:val>
            <c:numRef>
              <c:f>'доходная часть'!$B$6:$F$6</c:f>
              <c:numCache>
                <c:formatCode>General</c:formatCode>
                <c:ptCount val="5"/>
                <c:pt idx="0">
                  <c:v>216264.3</c:v>
                </c:pt>
                <c:pt idx="1">
                  <c:v>129114.2</c:v>
                </c:pt>
                <c:pt idx="2">
                  <c:v>137901.29999999999</c:v>
                </c:pt>
                <c:pt idx="3">
                  <c:v>124333.2</c:v>
                </c:pt>
                <c:pt idx="4">
                  <c:v>140318.6</c:v>
                </c:pt>
              </c:numCache>
            </c:numRef>
          </c:val>
        </c:ser>
        <c:axId val="65918848"/>
        <c:axId val="65920384"/>
      </c:barChart>
      <c:catAx>
        <c:axId val="6591884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920384"/>
        <c:crosses val="autoZero"/>
        <c:auto val="1"/>
        <c:lblAlgn val="ctr"/>
        <c:lblOffset val="100"/>
      </c:catAx>
      <c:valAx>
        <c:axId val="65920384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5918848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'структура налогов.'!$A$13</c:f>
              <c:strCache>
                <c:ptCount val="1"/>
                <c:pt idx="0">
                  <c:v>Налог на прибыль, доходы</c:v>
                </c:pt>
              </c:strCache>
            </c:strRef>
          </c:tx>
          <c:dLbls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'структура налогов.'!$B$12:$F$12</c:f>
              <c:strCache>
                <c:ptCount val="5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  <c:pt idx="4">
                  <c:v>2022 год</c:v>
                </c:pt>
              </c:strCache>
            </c:strRef>
          </c:cat>
          <c:val>
            <c:numRef>
              <c:f>'структура налогов.'!$B$13:$F$13</c:f>
              <c:numCache>
                <c:formatCode>0.0</c:formatCode>
                <c:ptCount val="5"/>
                <c:pt idx="0">
                  <c:v>58.3</c:v>
                </c:pt>
                <c:pt idx="1">
                  <c:v>48.8</c:v>
                </c:pt>
                <c:pt idx="2">
                  <c:v>54.2</c:v>
                </c:pt>
                <c:pt idx="3">
                  <c:v>56.9</c:v>
                </c:pt>
                <c:pt idx="4">
                  <c:v>58.6</c:v>
                </c:pt>
              </c:numCache>
            </c:numRef>
          </c:val>
        </c:ser>
        <c:ser>
          <c:idx val="1"/>
          <c:order val="1"/>
          <c:tx>
            <c:strRef>
              <c:f>'структура налогов.'!$A$14</c:f>
              <c:strCache>
                <c:ptCount val="1"/>
                <c:pt idx="0">
                  <c:v>Налоги на товары (работы, услуги), реализуемые на территории РФ</c:v>
                </c:pt>
              </c:strCache>
            </c:strRef>
          </c:tx>
          <c:dLbls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'структура налогов.'!$B$12:$F$12</c:f>
              <c:strCache>
                <c:ptCount val="5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  <c:pt idx="4">
                  <c:v>2022 год</c:v>
                </c:pt>
              </c:strCache>
            </c:strRef>
          </c:cat>
          <c:val>
            <c:numRef>
              <c:f>'структура налогов.'!$B$14:$F$14</c:f>
              <c:numCache>
                <c:formatCode>0.0</c:formatCode>
                <c:ptCount val="5"/>
                <c:pt idx="0">
                  <c:v>12.4</c:v>
                </c:pt>
                <c:pt idx="1">
                  <c:v>11.1</c:v>
                </c:pt>
                <c:pt idx="2">
                  <c:v>12.3</c:v>
                </c:pt>
                <c:pt idx="3">
                  <c:v>13.8</c:v>
                </c:pt>
                <c:pt idx="4">
                  <c:v>13.9</c:v>
                </c:pt>
              </c:numCache>
            </c:numRef>
          </c:val>
        </c:ser>
        <c:ser>
          <c:idx val="2"/>
          <c:order val="2"/>
          <c:tx>
            <c:strRef>
              <c:f>'структура налогов.'!$A$15</c:f>
              <c:strCache>
                <c:ptCount val="1"/>
                <c:pt idx="0">
                  <c:v>Налоги на совокупный доход</c:v>
                </c:pt>
              </c:strCache>
            </c:strRef>
          </c:tx>
          <c:dLbls>
            <c:dLbl>
              <c:idx val="0"/>
              <c:layout>
                <c:manualLayout>
                  <c:x val="2.7777777777777981E-2"/>
                  <c:y val="2.7777777777777936E-2"/>
                </c:manualLayout>
              </c:layout>
              <c:dLblPos val="outEnd"/>
              <c:showVal val="1"/>
            </c:dLbl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'структура налогов.'!$B$12:$F$12</c:f>
              <c:strCache>
                <c:ptCount val="5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  <c:pt idx="4">
                  <c:v>2022 год</c:v>
                </c:pt>
              </c:strCache>
            </c:strRef>
          </c:cat>
          <c:val>
            <c:numRef>
              <c:f>'структура налогов.'!$B$15:$F$15</c:f>
              <c:numCache>
                <c:formatCode>0.0</c:formatCode>
                <c:ptCount val="5"/>
                <c:pt idx="0">
                  <c:v>9.1</c:v>
                </c:pt>
                <c:pt idx="1">
                  <c:v>9.4</c:v>
                </c:pt>
                <c:pt idx="2">
                  <c:v>8.3000000000000007</c:v>
                </c:pt>
                <c:pt idx="3">
                  <c:v>2.9</c:v>
                </c:pt>
                <c:pt idx="4">
                  <c:v>0.4</c:v>
                </c:pt>
              </c:numCache>
            </c:numRef>
          </c:val>
        </c:ser>
        <c:ser>
          <c:idx val="3"/>
          <c:order val="3"/>
          <c:tx>
            <c:strRef>
              <c:f>'структура налогов.'!$A$16</c:f>
              <c:strCache>
                <c:ptCount val="1"/>
                <c:pt idx="0">
                  <c:v>Государственная пошлина</c:v>
                </c:pt>
              </c:strCache>
            </c:strRef>
          </c:tx>
          <c:dLbls>
            <c:dLbl>
              <c:idx val="0"/>
              <c:layout>
                <c:manualLayout>
                  <c:x val="8.3333333333333367E-3"/>
                  <c:y val="1.8518518518518566E-2"/>
                </c:manualLayout>
              </c:layout>
              <c:dLblPos val="outEnd"/>
              <c:showVal val="1"/>
            </c:dLbl>
            <c:dLbl>
              <c:idx val="1"/>
              <c:layout>
                <c:manualLayout>
                  <c:x val="8.3333333333333367E-3"/>
                  <c:y val="1.3888888888888944E-2"/>
                </c:manualLayout>
              </c:layout>
              <c:dLblPos val="outEnd"/>
              <c:showVal val="1"/>
            </c:dLbl>
            <c:dLbl>
              <c:idx val="2"/>
              <c:layout>
                <c:manualLayout>
                  <c:x val="8.3333333333333367E-3"/>
                  <c:y val="1.3888888888888944E-2"/>
                </c:manualLayout>
              </c:layout>
              <c:dLblPos val="outEnd"/>
              <c:showVal val="1"/>
            </c:dLbl>
            <c:dLbl>
              <c:idx val="3"/>
              <c:layout>
                <c:manualLayout>
                  <c:x val="8.3333333333332604E-3"/>
                  <c:y val="2.3148148148148147E-2"/>
                </c:manualLayout>
              </c:layout>
              <c:dLblPos val="outEnd"/>
              <c:showVal val="1"/>
            </c:dLbl>
            <c:dLbl>
              <c:idx val="4"/>
              <c:layout>
                <c:manualLayout>
                  <c:x val="1.6666666666666701E-2"/>
                  <c:y val="1.3888888888888944E-2"/>
                </c:manualLayout>
              </c:layout>
              <c:dLblPos val="outEnd"/>
              <c:showVal val="1"/>
            </c:dLbl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'структура налогов.'!$B$12:$F$12</c:f>
              <c:strCache>
                <c:ptCount val="5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  <c:pt idx="4">
                  <c:v>2022 год</c:v>
                </c:pt>
              </c:strCache>
            </c:strRef>
          </c:cat>
          <c:val>
            <c:numRef>
              <c:f>'структура налогов.'!$B$16:$F$16</c:f>
              <c:numCache>
                <c:formatCode>0.0</c:formatCode>
                <c:ptCount val="5"/>
                <c:pt idx="0">
                  <c:v>3</c:v>
                </c:pt>
                <c:pt idx="1">
                  <c:v>2.6</c:v>
                </c:pt>
                <c:pt idx="2">
                  <c:v>3.1</c:v>
                </c:pt>
                <c:pt idx="3">
                  <c:v>3.2</c:v>
                </c:pt>
                <c:pt idx="4">
                  <c:v>3.2</c:v>
                </c:pt>
              </c:numCache>
            </c:numRef>
          </c:val>
        </c:ser>
        <c:axId val="65830272"/>
        <c:axId val="65860736"/>
      </c:barChart>
      <c:catAx>
        <c:axId val="65830272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860736"/>
        <c:crosses val="autoZero"/>
        <c:auto val="1"/>
        <c:lblAlgn val="ctr"/>
        <c:lblOffset val="100"/>
      </c:catAx>
      <c:valAx>
        <c:axId val="65860736"/>
        <c:scaling>
          <c:orientation val="minMax"/>
        </c:scaling>
        <c:axPos val="l"/>
        <c:majorGridlines/>
        <c:numFmt formatCode="0.0%" sourceLinked="0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830272"/>
        <c:crosses val="autoZero"/>
        <c:crossBetween val="between"/>
        <c:dispUnits>
          <c:builtInUnit val="hundreds"/>
        </c:dispUnits>
      </c:valAx>
    </c:plotArea>
    <c:legend>
      <c:legendPos val="b"/>
      <c:layout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8.4785731360383504E-2"/>
          <c:y val="1.5920286581872684E-2"/>
          <c:w val="0.91369481108835604"/>
          <c:h val="0.6596109015102547"/>
        </c:manualLayout>
      </c:layout>
      <c:barChart>
        <c:barDir val="col"/>
        <c:grouping val="clustered"/>
        <c:ser>
          <c:idx val="0"/>
          <c:order val="0"/>
          <c:tx>
            <c:strRef>
              <c:f>'структа неналогов.'!$A$15</c:f>
              <c:strCache>
                <c:ptCount val="1"/>
                <c:pt idx="0">
                  <c:v>Доходы от использования имущества, находящегося в государственной и муниципальной собственности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3,3</a:t>
                    </a:r>
                    <a:r>
                      <a:rPr lang="ru-RU" b="1" baseline="0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3,4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6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3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,8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4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9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'структа неналогов.'!$B$15:$F$15</c:f>
              <c:numCache>
                <c:formatCode>0.0</c:formatCode>
                <c:ptCount val="5"/>
                <c:pt idx="0">
                  <c:v>4.3977693566445621</c:v>
                </c:pt>
                <c:pt idx="1">
                  <c:v>3.4523880299496024</c:v>
                </c:pt>
                <c:pt idx="2">
                  <c:v>3.3697578972271844</c:v>
                </c:pt>
                <c:pt idx="3">
                  <c:v>3.4026579035489966</c:v>
                </c:pt>
                <c:pt idx="4">
                  <c:v>3.4302136911585568</c:v>
                </c:pt>
              </c:numCache>
            </c:numRef>
          </c:val>
        </c:ser>
        <c:ser>
          <c:idx val="1"/>
          <c:order val="1"/>
          <c:tx>
            <c:strRef>
              <c:f>'структа неналогов.'!$A$16</c:f>
              <c:strCache>
                <c:ptCount val="1"/>
                <c:pt idx="0">
                  <c:v>Платежи при пользовании природными ресурсами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0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en-US" b="1" baseline="0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0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,2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3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4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'структа неналогов.'!$B$16:$F$16</c:f>
              <c:numCache>
                <c:formatCode>0.0</c:formatCode>
                <c:ptCount val="5"/>
                <c:pt idx="0">
                  <c:v>0.77225619383917565</c:v>
                </c:pt>
                <c:pt idx="1">
                  <c:v>0.30774933816406541</c:v>
                </c:pt>
                <c:pt idx="2">
                  <c:v>0.61717177604893558</c:v>
                </c:pt>
                <c:pt idx="3">
                  <c:v>0.61842625608484258</c:v>
                </c:pt>
                <c:pt idx="4">
                  <c:v>0.59774545352436304</c:v>
                </c:pt>
              </c:numCache>
            </c:numRef>
          </c:val>
        </c:ser>
        <c:ser>
          <c:idx val="2"/>
          <c:order val="2"/>
          <c:tx>
            <c:strRef>
              <c:f>'структа неналогов.'!$A$17</c:f>
              <c:strCache>
                <c:ptCount val="1"/>
                <c:pt idx="0">
                  <c:v>Доходы от оказания платных услуг (работ) и компенсации затрат государства</c:v>
                </c:pt>
              </c:strCache>
            </c:strRef>
          </c:tx>
          <c:dLbls>
            <c:dLbl>
              <c:idx val="0"/>
              <c:layout>
                <c:manualLayout>
                  <c:x val="6.1443932411674156E-3"/>
                  <c:y val="2.6016266824471456E-2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  <c:dLblPos val="outEnd"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'структа неналогов.'!$B$17:$F$17</c:f>
              <c:numCache>
                <c:formatCode>General</c:formatCode>
                <c:ptCount val="5"/>
                <c:pt idx="0" formatCode="0.0">
                  <c:v>0.37285045789911903</c:v>
                </c:pt>
              </c:numCache>
            </c:numRef>
          </c:val>
        </c:ser>
        <c:ser>
          <c:idx val="3"/>
          <c:order val="3"/>
          <c:tx>
            <c:strRef>
              <c:f>'структа неналогов.'!$A$18</c:f>
              <c:strCache>
                <c:ptCount val="1"/>
                <c:pt idx="0">
                  <c:v>Доходы от продажи материальных и нематериальных активов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12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,0</a:t>
                    </a:r>
                    <a:r>
                      <a:rPr lang="ru-RU" b="1" baseline="0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'структа неналогов.'!$B$18:$F$18</c:f>
              <c:numCache>
                <c:formatCode>General</c:formatCode>
                <c:ptCount val="5"/>
                <c:pt idx="0" formatCode="0.0">
                  <c:v>7.6525851922027917</c:v>
                </c:pt>
              </c:numCache>
            </c:numRef>
          </c:val>
        </c:ser>
        <c:ser>
          <c:idx val="4"/>
          <c:order val="4"/>
          <c:tx>
            <c:strRef>
              <c:f>'структа неналогов.'!$A$19</c:f>
              <c:strCache>
                <c:ptCount val="1"/>
                <c:pt idx="0">
                  <c:v>Шрафы, санкции, возмещение ущерба</c:v>
                </c:pt>
              </c:strCache>
            </c:strRef>
          </c:tx>
          <c:dLbls>
            <c:dLbl>
              <c:idx val="0"/>
              <c:layout>
                <c:manualLayout>
                  <c:x val="1.5194575512613551E-2"/>
                  <c:y val="0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1,0 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1"/>
              <c:layout>
                <c:manualLayout>
                  <c:x val="-3.0389151025227083E-3"/>
                  <c:y val="0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1,1 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2"/>
              <c:layout>
                <c:manualLayout>
                  <c:x val="-1.5194575512613551E-2"/>
                  <c:y val="0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1,1 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3"/>
              <c:layout>
                <c:manualLayout>
                  <c:x val="-1.0636202858829458E-2"/>
                  <c:y val="2.6533810969787846E-3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1,2 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4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1,2 %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'структа неналогов.'!$B$19:$F$19</c:f>
              <c:numCache>
                <c:formatCode>0.0</c:formatCode>
                <c:ptCount val="5"/>
                <c:pt idx="0">
                  <c:v>1.2703470846610989</c:v>
                </c:pt>
                <c:pt idx="1">
                  <c:v>1.2544282681755712</c:v>
                </c:pt>
                <c:pt idx="2">
                  <c:v>0.87604104878057265</c:v>
                </c:pt>
                <c:pt idx="3">
                  <c:v>0.8845741882174224</c:v>
                </c:pt>
                <c:pt idx="4">
                  <c:v>0.89175783281543664</c:v>
                </c:pt>
              </c:numCache>
            </c:numRef>
          </c:val>
        </c:ser>
        <c:ser>
          <c:idx val="5"/>
          <c:order val="5"/>
          <c:tx>
            <c:strRef>
              <c:f>'структа неналогов.'!$A$20</c:f>
              <c:strCache>
                <c:ptCount val="1"/>
                <c:pt idx="0">
                  <c:v>Прочие неналоговые доходы</c:v>
                </c:pt>
              </c:strCache>
            </c:strRef>
          </c:tx>
          <c:dLbls>
            <c:dLbl>
              <c:idx val="0"/>
              <c:tx>
                <c:rich>
                  <a:bodyPr/>
                  <a:lstStyle/>
                  <a:p>
                    <a:r>
                      <a:rPr lang="ru-RU" dirty="0" smtClean="0"/>
                      <a:t>13,9 %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1.5194575512613552E-3"/>
                  <c:y val="-2.1227048775830256E-2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5,0 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2"/>
              <c:layout>
                <c:manualLayout>
                  <c:x val="1.0636202858829458E-2"/>
                  <c:y val="-0.21227048775830268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17,1 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3"/>
              <c:layout>
                <c:manualLayout>
                  <c:x val="0"/>
                  <c:y val="-0.25472458530996361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18,0 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4"/>
              <c:layout>
                <c:manualLayout>
                  <c:x val="4.6257312838124173E-3"/>
                  <c:y val="-0.28391177737672985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18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5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'структа неналогов.'!$B$20:$F$20</c:f>
              <c:numCache>
                <c:formatCode>0.0</c:formatCode>
                <c:ptCount val="5"/>
                <c:pt idx="1">
                  <c:v>2.1916648889479555</c:v>
                </c:pt>
                <c:pt idx="2">
                  <c:v>4.6332456720829214</c:v>
                </c:pt>
                <c:pt idx="3">
                  <c:v>4.4640993581594355</c:v>
                </c:pt>
                <c:pt idx="4">
                  <c:v>4.3148153383946042</c:v>
                </c:pt>
              </c:numCache>
            </c:numRef>
          </c:val>
        </c:ser>
        <c:axId val="66207104"/>
        <c:axId val="66241664"/>
      </c:barChart>
      <c:catAx>
        <c:axId val="66207104"/>
        <c:scaling>
          <c:orientation val="minMax"/>
        </c:scaling>
        <c:delete val="1"/>
        <c:axPos val="b"/>
        <c:numFmt formatCode="General" sourceLinked="1"/>
        <c:tickLblPos val="none"/>
        <c:crossAx val="66241664"/>
        <c:crosses val="autoZero"/>
        <c:auto val="1"/>
        <c:lblAlgn val="ctr"/>
        <c:lblOffset val="100"/>
      </c:catAx>
      <c:valAx>
        <c:axId val="66241664"/>
        <c:scaling>
          <c:orientation val="minMax"/>
        </c:scaling>
        <c:delete val="1"/>
        <c:axPos val="l"/>
        <c:majorGridlines/>
        <c:numFmt formatCode="0.0%" sourceLinked="0"/>
        <c:tickLblPos val="none"/>
        <c:crossAx val="66207104"/>
        <c:crosses val="autoZero"/>
        <c:crossBetween val="between"/>
        <c:dispUnits>
          <c:builtInUnit val="hundreds"/>
        </c:dispUnits>
      </c:valAx>
    </c:plotArea>
    <c:legend>
      <c:legendPos val="b"/>
      <c:layout>
        <c:manualLayout>
          <c:xMode val="edge"/>
          <c:yMode val="edge"/>
          <c:x val="0.13548811556874493"/>
          <c:y val="0.80711381918482283"/>
          <c:w val="0.76048635084442351"/>
          <c:h val="0.1928861808151773"/>
        </c:manualLayout>
      </c:layout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  <c:userShapes r:id="rId2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9.2752973998736568E-3"/>
          <c:y val="5.079329528502248E-2"/>
          <c:w val="0.96599057620046436"/>
          <c:h val="0.81375791728825164"/>
        </c:manualLayout>
      </c:layout>
      <c:barChart>
        <c:barDir val="col"/>
        <c:grouping val="clustered"/>
        <c:ser>
          <c:idx val="2"/>
          <c:order val="2"/>
          <c:val>
            <c:numRef>
              <c:f>'01'!$A$8:$G$8</c:f>
            </c:numRef>
          </c:val>
        </c:ser>
        <c:ser>
          <c:idx val="1"/>
          <c:order val="1"/>
          <c:val>
            <c:numRef>
              <c:f>'01'!$A$11:$G$11</c:f>
            </c:numRef>
          </c:val>
        </c:ser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1 093,7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9 871,8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delete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60,0</a:t>
                    </a:r>
                    <a:endParaRPr lang="en-US" dirty="0"/>
                  </a:p>
                </c:rich>
              </c:tx>
              <c:showVal val="1"/>
            </c:dLbl>
            <c:dLbl>
              <c:idx val="5"/>
              <c:delete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11</a:t>
                    </a:r>
                    <a:r>
                      <a:rPr lang="ru-RU" baseline="0" dirty="0" smtClean="0"/>
                      <a:t> 153,4</a:t>
                    </a:r>
                    <a:endParaRPr lang="ru-RU" dirty="0" smtClean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'01'!$A$8:$G$8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9586</c:v>
                </c:pt>
                <c:pt idx="2">
                  <c:v>24.1</c:v>
                </c:pt>
                <c:pt idx="3">
                  <c:v>3095.7</c:v>
                </c:pt>
                <c:pt idx="5" formatCode="0.0">
                  <c:v>60</c:v>
                </c:pt>
                <c:pt idx="6">
                  <c:v>7887.2</c:v>
                </c:pt>
              </c:numCache>
            </c:numRef>
          </c:val>
        </c:ser>
        <c:axId val="66310144"/>
        <c:axId val="66311680"/>
      </c:barChart>
      <c:catAx>
        <c:axId val="66310144"/>
        <c:scaling>
          <c:orientation val="minMax"/>
        </c:scaling>
        <c:delete val="1"/>
        <c:axPos val="b"/>
        <c:tickLblPos val="none"/>
        <c:crossAx val="66311680"/>
        <c:crosses val="autoZero"/>
        <c:auto val="1"/>
        <c:lblAlgn val="ctr"/>
        <c:lblOffset val="100"/>
      </c:catAx>
      <c:valAx>
        <c:axId val="66311680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631014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plotArea>
      <c:layout/>
      <c:barChart>
        <c:barDir val="col"/>
        <c:grouping val="clustered"/>
        <c:ser>
          <c:idx val="2"/>
          <c:order val="2"/>
          <c:val>
            <c:numRef>
              <c:f>'01'!$A$8:$G$8</c:f>
            </c:numRef>
          </c:val>
        </c:ser>
        <c:ser>
          <c:idx val="1"/>
          <c:order val="1"/>
          <c:val>
            <c:numRef>
              <c:f>'01'!$A$11:$G$11</c:f>
            </c:numRef>
          </c:val>
        </c:ser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834,0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12 778,</a:t>
                    </a:r>
                    <a:r>
                      <a:rPr lang="en-US" dirty="0" smtClean="0"/>
                      <a:t>7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1.391294609981048E-2"/>
                  <c:y val="-4.4179480808533421E-2"/>
                </c:manualLayout>
              </c:layout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4 568,</a:t>
                    </a:r>
                    <a:r>
                      <a:rPr lang="en-US" dirty="0" smtClean="0"/>
                      <a:t>4</a:t>
                    </a:r>
                    <a:endParaRPr lang="en-US" dirty="0"/>
                  </a:p>
                </c:rich>
              </c:tx>
              <c:showVal val="1"/>
            </c:dLbl>
            <c:dLbl>
              <c:idx val="5"/>
              <c:delete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smtClean="0"/>
                      <a:t>15 830,0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'01'!$A$8:$G$8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9586</c:v>
                </c:pt>
                <c:pt idx="2">
                  <c:v>24.1</c:v>
                </c:pt>
                <c:pt idx="3">
                  <c:v>3095.7</c:v>
                </c:pt>
                <c:pt idx="5" formatCode="0.0">
                  <c:v>60</c:v>
                </c:pt>
                <c:pt idx="6">
                  <c:v>7887.2</c:v>
                </c:pt>
              </c:numCache>
            </c:numRef>
          </c:val>
        </c:ser>
        <c:axId val="66468480"/>
        <c:axId val="66064768"/>
      </c:barChart>
      <c:catAx>
        <c:axId val="66468480"/>
        <c:scaling>
          <c:orientation val="minMax"/>
        </c:scaling>
        <c:delete val="1"/>
        <c:axPos val="b"/>
        <c:tickLblPos val="none"/>
        <c:crossAx val="66064768"/>
        <c:crosses val="autoZero"/>
        <c:auto val="1"/>
        <c:lblAlgn val="ctr"/>
        <c:lblOffset val="100"/>
      </c:catAx>
      <c:valAx>
        <c:axId val="66064768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6468480"/>
        <c:crosses val="autoZero"/>
        <c:crossBetween val="between"/>
      </c:valAx>
    </c:plotArea>
    <c:plotVisOnly val="1"/>
    <c:dispBlanksAs val="gap"/>
  </c:chart>
  <c:externalData r:id="rId2"/>
  <c:userShapes r:id="rId3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0"/>
          <c:y val="0"/>
          <c:w val="0.96599057620046436"/>
          <c:h val="0.9369180042427947"/>
        </c:manualLayout>
      </c:layout>
      <c:barChart>
        <c:barDir val="col"/>
        <c:grouping val="clustered"/>
        <c:ser>
          <c:idx val="2"/>
          <c:order val="2"/>
          <c:val>
            <c:numRef>
              <c:f>'01'!$A$8:$G$8</c:f>
            </c:numRef>
          </c:val>
        </c:ser>
        <c:ser>
          <c:idx val="1"/>
          <c:order val="1"/>
          <c:val>
            <c:numRef>
              <c:f>'01'!$A$11:$G$11</c:f>
            </c:numRef>
          </c:val>
        </c:ser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1 140,8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9 731,7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delete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2 962,8</a:t>
                    </a:r>
                    <a:endParaRPr lang="en-US" dirty="0"/>
                  </a:p>
                </c:rich>
              </c:tx>
              <c:showVal val="1"/>
            </c:dLbl>
            <c:dLbl>
              <c:idx val="5"/>
              <c:delete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10 403,8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'01'!$A$8:$G$8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9586</c:v>
                </c:pt>
                <c:pt idx="2">
                  <c:v>24.1</c:v>
                </c:pt>
                <c:pt idx="3">
                  <c:v>3095.7</c:v>
                </c:pt>
                <c:pt idx="5" formatCode="0.0">
                  <c:v>60</c:v>
                </c:pt>
                <c:pt idx="6">
                  <c:v>7887.2</c:v>
                </c:pt>
              </c:numCache>
            </c:numRef>
          </c:val>
        </c:ser>
        <c:axId val="66524288"/>
        <c:axId val="66525824"/>
      </c:barChart>
      <c:catAx>
        <c:axId val="66524288"/>
        <c:scaling>
          <c:orientation val="minMax"/>
        </c:scaling>
        <c:delete val="1"/>
        <c:axPos val="b"/>
        <c:tickLblPos val="none"/>
        <c:crossAx val="66525824"/>
        <c:crosses val="autoZero"/>
        <c:auto val="1"/>
        <c:lblAlgn val="ctr"/>
        <c:lblOffset val="100"/>
      </c:catAx>
      <c:valAx>
        <c:axId val="66525824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6524288"/>
        <c:crosses val="autoZero"/>
        <c:crossBetween val="between"/>
      </c:valAx>
    </c:plotArea>
    <c:plotVisOnly val="1"/>
    <c:dispBlanksAs val="gap"/>
  </c:chart>
  <c:externalData r:id="rId2"/>
  <c:userShapes r:id="rId3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3.3716239111609682E-2"/>
          <c:y val="7.521314878743697E-2"/>
          <c:w val="0.9662837608883903"/>
          <c:h val="0.84957370242512664"/>
        </c:manualLayout>
      </c:layout>
      <c:barChart>
        <c:barDir val="col"/>
        <c:grouping val="clustered"/>
        <c:ser>
          <c:idx val="2"/>
          <c:order val="2"/>
          <c:val>
            <c:numRef>
              <c:f>'01'!$A$8:$G$8</c:f>
            </c:numRef>
          </c:val>
        </c:ser>
        <c:ser>
          <c:idx val="1"/>
          <c:order val="1"/>
          <c:val>
            <c:numRef>
              <c:f>'01'!$A$11:$G$11</c:f>
            </c:numRef>
          </c:val>
        </c:ser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1 140,8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9 755,2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delete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2 966,6</a:t>
                    </a:r>
                    <a:endParaRPr lang="en-US" dirty="0"/>
                  </a:p>
                </c:rich>
              </c:tx>
              <c:showVal val="1"/>
            </c:dLbl>
            <c:dLbl>
              <c:idx val="5"/>
              <c:delete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8 960,5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'01'!$A$8:$G$8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9586</c:v>
                </c:pt>
                <c:pt idx="2">
                  <c:v>24.1</c:v>
                </c:pt>
                <c:pt idx="3">
                  <c:v>3095.7</c:v>
                </c:pt>
                <c:pt idx="5" formatCode="0.0">
                  <c:v>60</c:v>
                </c:pt>
                <c:pt idx="6">
                  <c:v>7887.2</c:v>
                </c:pt>
              </c:numCache>
            </c:numRef>
          </c:val>
        </c:ser>
        <c:axId val="66597248"/>
        <c:axId val="66598784"/>
      </c:barChart>
      <c:catAx>
        <c:axId val="66597248"/>
        <c:scaling>
          <c:orientation val="minMax"/>
        </c:scaling>
        <c:delete val="1"/>
        <c:axPos val="b"/>
        <c:tickLblPos val="none"/>
        <c:crossAx val="66598784"/>
        <c:crosses val="autoZero"/>
        <c:auto val="1"/>
        <c:lblAlgn val="ctr"/>
        <c:lblOffset val="100"/>
      </c:catAx>
      <c:valAx>
        <c:axId val="66598784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6597248"/>
        <c:crosses val="autoZero"/>
        <c:crossBetween val="between"/>
      </c:valAx>
    </c:plotArea>
    <c:plotVisOnly val="1"/>
    <c:dispBlanksAs val="gap"/>
  </c:chart>
  <c:externalData r:id="rId2"/>
  <c:userShapes r:id="rId3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1.8390675879059827E-2"/>
          <c:y val="7.521314878743697E-2"/>
          <c:w val="0.9662837608883903"/>
          <c:h val="0.84957370242512664"/>
        </c:manualLayout>
      </c:layout>
      <c:barChart>
        <c:barDir val="col"/>
        <c:grouping val="clustered"/>
        <c:ser>
          <c:idx val="2"/>
          <c:order val="2"/>
          <c:val>
            <c:numRef>
              <c:f>'01'!$A$8:$G$8</c:f>
            </c:numRef>
          </c:val>
        </c:ser>
        <c:ser>
          <c:idx val="1"/>
          <c:order val="1"/>
          <c:val>
            <c:numRef>
              <c:f>'01'!$A$11:$G$11</c:f>
            </c:numRef>
          </c:val>
        </c:ser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1 140,8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9 339,3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delete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2 970,7</a:t>
                    </a:r>
                    <a:endParaRPr lang="en-US" dirty="0"/>
                  </a:p>
                </c:rich>
              </c:tx>
              <c:showVal val="1"/>
            </c:dLbl>
            <c:dLbl>
              <c:idx val="5"/>
              <c:delete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9 551,8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'01'!$A$8:$G$8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9586</c:v>
                </c:pt>
                <c:pt idx="2">
                  <c:v>24.1</c:v>
                </c:pt>
                <c:pt idx="3">
                  <c:v>3095.7</c:v>
                </c:pt>
                <c:pt idx="5" formatCode="0.0">
                  <c:v>60</c:v>
                </c:pt>
                <c:pt idx="6">
                  <c:v>7887.2</c:v>
                </c:pt>
              </c:numCache>
            </c:numRef>
          </c:val>
        </c:ser>
        <c:axId val="66645376"/>
        <c:axId val="66700416"/>
      </c:barChart>
      <c:catAx>
        <c:axId val="66645376"/>
        <c:scaling>
          <c:orientation val="minMax"/>
        </c:scaling>
        <c:delete val="1"/>
        <c:axPos val="b"/>
        <c:tickLblPos val="none"/>
        <c:crossAx val="66700416"/>
        <c:crosses val="autoZero"/>
        <c:auto val="1"/>
        <c:lblAlgn val="ctr"/>
        <c:lblOffset val="100"/>
      </c:catAx>
      <c:valAx>
        <c:axId val="66700416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6645376"/>
        <c:crosses val="autoZero"/>
        <c:crossBetween val="between"/>
      </c:valAx>
    </c:plotArea>
    <c:plotVisOnly val="1"/>
    <c:dispBlanksAs val="gap"/>
  </c:chart>
  <c:externalData r:id="rId2"/>
  <c:userShapes r:id="rId3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1 409</a:t>
                    </a:r>
                    <a:r>
                      <a:rPr lang="ru-RU" smtClean="0"/>
                      <a:t>,0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1 080,8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'03'!$A$5:$C$5</c:f>
              <c:numCache>
                <c:formatCode>#,##0.0</c:formatCode>
                <c:ptCount val="3"/>
                <c:pt idx="0">
                  <c:v>948.9</c:v>
                </c:pt>
                <c:pt idx="1">
                  <c:v>801.2</c:v>
                </c:pt>
              </c:numCache>
            </c:numRef>
          </c:val>
        </c:ser>
        <c:axId val="66347776"/>
        <c:axId val="66349312"/>
      </c:barChart>
      <c:catAx>
        <c:axId val="66347776"/>
        <c:scaling>
          <c:orientation val="minMax"/>
        </c:scaling>
        <c:delete val="1"/>
        <c:axPos val="b"/>
        <c:tickLblPos val="none"/>
        <c:crossAx val="66349312"/>
        <c:crosses val="autoZero"/>
        <c:auto val="1"/>
        <c:lblAlgn val="ctr"/>
        <c:lblOffset val="100"/>
      </c:catAx>
      <c:valAx>
        <c:axId val="66349312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34777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 </a:t>
                    </a:r>
                    <a:r>
                      <a:rPr lang="ru-RU" dirty="0" smtClean="0"/>
                      <a:t>235,1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825,7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'03'!$A$8:$B$8</c:f>
              <c:numCache>
                <c:formatCode>#,##0.0</c:formatCode>
                <c:ptCount val="2"/>
                <c:pt idx="0">
                  <c:v>876.9</c:v>
                </c:pt>
                <c:pt idx="1">
                  <c:v>971.2</c:v>
                </c:pt>
              </c:numCache>
            </c:numRef>
          </c:val>
        </c:ser>
        <c:axId val="66377216"/>
        <c:axId val="66378752"/>
      </c:barChart>
      <c:catAx>
        <c:axId val="66377216"/>
        <c:scaling>
          <c:orientation val="minMax"/>
        </c:scaling>
        <c:delete val="1"/>
        <c:axPos val="b"/>
        <c:tickLblPos val="none"/>
        <c:crossAx val="66378752"/>
        <c:crosses val="autoZero"/>
        <c:auto val="1"/>
        <c:lblAlgn val="ctr"/>
        <c:lblOffset val="100"/>
      </c:catAx>
      <c:valAx>
        <c:axId val="66378752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37721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978,1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-4.6783298288836659E-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1 099,3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'03'!$A$14:$B$14</c:f>
              <c:numCache>
                <c:formatCode>#,##0.0</c:formatCode>
                <c:ptCount val="2"/>
                <c:pt idx="0">
                  <c:v>964.1</c:v>
                </c:pt>
                <c:pt idx="1">
                  <c:v>777.8</c:v>
                </c:pt>
              </c:numCache>
            </c:numRef>
          </c:val>
        </c:ser>
        <c:axId val="66751104"/>
        <c:axId val="66765184"/>
      </c:barChart>
      <c:catAx>
        <c:axId val="66751104"/>
        <c:scaling>
          <c:orientation val="minMax"/>
        </c:scaling>
        <c:delete val="1"/>
        <c:axPos val="b"/>
        <c:tickLblPos val="none"/>
        <c:crossAx val="66765184"/>
        <c:crosses val="autoZero"/>
        <c:auto val="1"/>
        <c:lblAlgn val="ctr"/>
        <c:lblOffset val="100"/>
      </c:catAx>
      <c:valAx>
        <c:axId val="66765184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75110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958,4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1 094,9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'03'!$A$11:$B$11</c:f>
              <c:numCache>
                <c:formatCode>#,##0.0</c:formatCode>
                <c:ptCount val="2"/>
                <c:pt idx="0">
                  <c:v>939.1</c:v>
                </c:pt>
                <c:pt idx="1">
                  <c:v>777.3</c:v>
                </c:pt>
              </c:numCache>
            </c:numRef>
          </c:val>
        </c:ser>
        <c:axId val="66862464"/>
        <c:axId val="66868352"/>
      </c:barChart>
      <c:catAx>
        <c:axId val="66862464"/>
        <c:scaling>
          <c:orientation val="minMax"/>
        </c:scaling>
        <c:delete val="1"/>
        <c:axPos val="b"/>
        <c:tickLblPos val="none"/>
        <c:crossAx val="66868352"/>
        <c:crosses val="autoZero"/>
        <c:auto val="1"/>
        <c:lblAlgn val="ctr"/>
        <c:lblOffset val="100"/>
      </c:catAx>
      <c:valAx>
        <c:axId val="66868352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86246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966,3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1097,0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'03'!$A$14:$B$14</c:f>
              <c:numCache>
                <c:formatCode>#,##0.0</c:formatCode>
                <c:ptCount val="2"/>
                <c:pt idx="0">
                  <c:v>964.1</c:v>
                </c:pt>
                <c:pt idx="1">
                  <c:v>777.8</c:v>
                </c:pt>
              </c:numCache>
            </c:numRef>
          </c:val>
        </c:ser>
        <c:axId val="66904448"/>
        <c:axId val="66905984"/>
      </c:barChart>
      <c:catAx>
        <c:axId val="66904448"/>
        <c:scaling>
          <c:orientation val="minMax"/>
        </c:scaling>
        <c:delete val="1"/>
        <c:axPos val="b"/>
        <c:tickLblPos val="none"/>
        <c:crossAx val="66905984"/>
        <c:crosses val="autoZero"/>
        <c:auto val="1"/>
        <c:lblAlgn val="ctr"/>
        <c:lblOffset val="100"/>
      </c:catAx>
      <c:valAx>
        <c:axId val="66905984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904448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1 359,9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6 750,1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'04'!$A$5:$B$5</c:f>
              <c:numCache>
                <c:formatCode>#,##0.0</c:formatCode>
                <c:ptCount val="2"/>
                <c:pt idx="0">
                  <c:v>1294.7</c:v>
                </c:pt>
                <c:pt idx="1">
                  <c:v>3427.3</c:v>
                </c:pt>
              </c:numCache>
            </c:numRef>
          </c:val>
        </c:ser>
        <c:axId val="66815872"/>
        <c:axId val="66817408"/>
      </c:barChart>
      <c:catAx>
        <c:axId val="66815872"/>
        <c:scaling>
          <c:orientation val="minMax"/>
        </c:scaling>
        <c:delete val="1"/>
        <c:axPos val="b"/>
        <c:tickLblPos val="none"/>
        <c:crossAx val="66817408"/>
        <c:crosses val="autoZero"/>
        <c:auto val="1"/>
        <c:lblAlgn val="ctr"/>
        <c:lblOffset val="100"/>
      </c:catAx>
      <c:valAx>
        <c:axId val="66817408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815872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1 697,7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4 291,9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'04'!$A$8:$B$8</c:f>
              <c:numCache>
                <c:formatCode>#,##0.0</c:formatCode>
                <c:ptCount val="2"/>
                <c:pt idx="0">
                  <c:v>1260</c:v>
                </c:pt>
                <c:pt idx="1">
                  <c:v>3747.6</c:v>
                </c:pt>
              </c:numCache>
            </c:numRef>
          </c:val>
        </c:ser>
        <c:axId val="66841216"/>
        <c:axId val="66998656"/>
      </c:barChart>
      <c:catAx>
        <c:axId val="66841216"/>
        <c:scaling>
          <c:orientation val="minMax"/>
        </c:scaling>
        <c:delete val="1"/>
        <c:axPos val="b"/>
        <c:tickLblPos val="none"/>
        <c:crossAx val="66998656"/>
        <c:crosses val="autoZero"/>
        <c:auto val="1"/>
        <c:lblAlgn val="ctr"/>
        <c:lblOffset val="100"/>
      </c:catAx>
      <c:valAx>
        <c:axId val="66998656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84121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1 515,3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4 </a:t>
                    </a:r>
                    <a:r>
                      <a:rPr lang="ru-RU" dirty="0" smtClean="0"/>
                      <a:t>248,0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'04'!$A$8:$B$8</c:f>
              <c:numCache>
                <c:formatCode>#,##0.0</c:formatCode>
                <c:ptCount val="2"/>
                <c:pt idx="0">
                  <c:v>1260</c:v>
                </c:pt>
                <c:pt idx="1">
                  <c:v>3747.6</c:v>
                </c:pt>
              </c:numCache>
            </c:numRef>
          </c:val>
        </c:ser>
        <c:axId val="67005824"/>
        <c:axId val="67040384"/>
      </c:barChart>
      <c:catAx>
        <c:axId val="67005824"/>
        <c:scaling>
          <c:orientation val="minMax"/>
        </c:scaling>
        <c:delete val="1"/>
        <c:axPos val="b"/>
        <c:tickLblPos val="none"/>
        <c:crossAx val="67040384"/>
        <c:crosses val="autoZero"/>
        <c:auto val="1"/>
        <c:lblAlgn val="ctr"/>
        <c:lblOffset val="100"/>
      </c:catAx>
      <c:valAx>
        <c:axId val="67040384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00582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 sz="1200" b="1"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ru-RU" dirty="0" smtClean="0"/>
                      <a:t>1 719,2</a:t>
                    </a:r>
                    <a:endParaRPr lang="en-US" dirty="0"/>
                  </a:p>
                </c:rich>
              </c:tx>
              <c:spPr>
                <a:noFill/>
                <a:ln w="25400">
                  <a:noFill/>
                </a:ln>
              </c:spPr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b="1" dirty="0" smtClean="0"/>
                      <a:t>4 725,3</a:t>
                    </a:r>
                    <a:endParaRPr lang="en-US" b="1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'04'!$A$11:$B$11</c:f>
              <c:numCache>
                <c:formatCode>#,##0.0</c:formatCode>
                <c:ptCount val="2"/>
                <c:pt idx="0">
                  <c:v>1526.3</c:v>
                </c:pt>
                <c:pt idx="1">
                  <c:v>4227.8</c:v>
                </c:pt>
              </c:numCache>
            </c:numRef>
          </c:val>
        </c:ser>
        <c:axId val="67072768"/>
        <c:axId val="67074304"/>
      </c:barChart>
      <c:catAx>
        <c:axId val="67072768"/>
        <c:scaling>
          <c:orientation val="minMax"/>
        </c:scaling>
        <c:delete val="1"/>
        <c:axPos val="b"/>
        <c:tickLblPos val="none"/>
        <c:crossAx val="67074304"/>
        <c:crosses val="autoZero"/>
        <c:auto val="1"/>
        <c:lblAlgn val="ctr"/>
        <c:lblOffset val="100"/>
      </c:catAx>
      <c:valAx>
        <c:axId val="67074304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072768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2 002,3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baseline="0" dirty="0" smtClean="0"/>
                      <a:t> 4 804,0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'04'!$A$14:$B$14</c:f>
              <c:numCache>
                <c:formatCode>#,##0.0</c:formatCode>
                <c:ptCount val="2"/>
                <c:pt idx="0">
                  <c:v>1967.3</c:v>
                </c:pt>
                <c:pt idx="1">
                  <c:v>4227.8</c:v>
                </c:pt>
              </c:numCache>
            </c:numRef>
          </c:val>
        </c:ser>
        <c:axId val="67118592"/>
        <c:axId val="67120128"/>
      </c:barChart>
      <c:catAx>
        <c:axId val="67118592"/>
        <c:scaling>
          <c:orientation val="minMax"/>
        </c:scaling>
        <c:delete val="1"/>
        <c:axPos val="b"/>
        <c:tickLblPos val="none"/>
        <c:crossAx val="67120128"/>
        <c:crosses val="autoZero"/>
        <c:auto val="1"/>
        <c:lblAlgn val="ctr"/>
        <c:lblOffset val="100"/>
      </c:catAx>
      <c:valAx>
        <c:axId val="67120128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118592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'08'!$A$4</c:f>
              <c:strCache>
                <c:ptCount val="1"/>
                <c:pt idx="0">
                  <c:v>2017 год</c:v>
                </c:pt>
              </c:strCache>
            </c:strRef>
          </c:tx>
          <c:val>
            <c:numRef>
              <c:f>'08'!$A$5</c:f>
              <c:numCache>
                <c:formatCode>#,##0.0</c:formatCode>
                <c:ptCount val="1"/>
                <c:pt idx="0">
                  <c:v>8256.4</c:v>
                </c:pt>
              </c:numCache>
            </c:numRef>
          </c:val>
        </c:ser>
        <c:axId val="67159552"/>
        <c:axId val="67161088"/>
      </c:barChart>
      <c:catAx>
        <c:axId val="67159552"/>
        <c:scaling>
          <c:orientation val="minMax"/>
        </c:scaling>
        <c:delete val="1"/>
        <c:axPos val="b"/>
        <c:tickLblPos val="none"/>
        <c:crossAx val="67161088"/>
        <c:crosses val="autoZero"/>
        <c:auto val="1"/>
        <c:lblAlgn val="ctr"/>
        <c:lblOffset val="100"/>
      </c:catAx>
      <c:valAx>
        <c:axId val="67161088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159552"/>
        <c:crosses val="autoZero"/>
        <c:crossBetween val="between"/>
      </c:valAx>
    </c:plotArea>
    <c:plotVisOnly val="1"/>
  </c:chart>
  <c:externalData r:id="rId1"/>
  <c:userShapes r:id="rId2"/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'08'!$A$4</c:f>
              <c:strCache>
                <c:ptCount val="1"/>
                <c:pt idx="0">
                  <c:v>2017 год</c:v>
                </c:pt>
              </c:strCache>
            </c:strRef>
          </c:tx>
          <c:val>
            <c:numRef>
              <c:f>'08'!$A$5</c:f>
              <c:numCache>
                <c:formatCode>#,##0.0</c:formatCode>
                <c:ptCount val="1"/>
                <c:pt idx="0">
                  <c:v>8256.4</c:v>
                </c:pt>
              </c:numCache>
            </c:numRef>
          </c:val>
        </c:ser>
        <c:axId val="67200896"/>
        <c:axId val="67202432"/>
      </c:barChart>
      <c:catAx>
        <c:axId val="67200896"/>
        <c:scaling>
          <c:orientation val="minMax"/>
        </c:scaling>
        <c:delete val="1"/>
        <c:axPos val="b"/>
        <c:tickLblPos val="none"/>
        <c:crossAx val="67202432"/>
        <c:crosses val="autoZero"/>
        <c:auto val="1"/>
        <c:lblAlgn val="ctr"/>
        <c:lblOffset val="100"/>
      </c:catAx>
      <c:valAx>
        <c:axId val="67202432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200896"/>
        <c:crosses val="autoZero"/>
        <c:crossBetween val="between"/>
      </c:valAx>
    </c:plotArea>
    <c:plotVisOnly val="1"/>
  </c:chart>
  <c:externalData r:id="rId1"/>
  <c:userShapes r:id="rId2"/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'08'!$A$4</c:f>
              <c:strCache>
                <c:ptCount val="1"/>
                <c:pt idx="0">
                  <c:v>2017 год</c:v>
                </c:pt>
              </c:strCache>
            </c:strRef>
          </c:tx>
          <c:val>
            <c:numRef>
              <c:f>'08'!$A$5</c:f>
              <c:numCache>
                <c:formatCode>#,##0.0</c:formatCode>
                <c:ptCount val="1"/>
                <c:pt idx="0">
                  <c:v>8256.4</c:v>
                </c:pt>
              </c:numCache>
            </c:numRef>
          </c:val>
        </c:ser>
        <c:axId val="67213952"/>
        <c:axId val="67223936"/>
      </c:barChart>
      <c:catAx>
        <c:axId val="67213952"/>
        <c:scaling>
          <c:orientation val="minMax"/>
        </c:scaling>
        <c:delete val="1"/>
        <c:axPos val="b"/>
        <c:tickLblPos val="none"/>
        <c:crossAx val="67223936"/>
        <c:crosses val="autoZero"/>
        <c:auto val="1"/>
        <c:lblAlgn val="ctr"/>
        <c:lblOffset val="100"/>
      </c:catAx>
      <c:valAx>
        <c:axId val="67223936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213952"/>
        <c:crosses val="autoZero"/>
        <c:crossBetween val="between"/>
      </c:valAx>
    </c:plotArea>
    <c:plotVisOnly val="1"/>
  </c:chart>
  <c:externalData r:id="rId1"/>
  <c:userShapes r:id="rId2"/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'08'!$A$4</c:f>
              <c:strCache>
                <c:ptCount val="1"/>
                <c:pt idx="0">
                  <c:v>2017 год</c:v>
                </c:pt>
              </c:strCache>
            </c:strRef>
          </c:tx>
          <c:val>
            <c:numRef>
              <c:f>'08'!$A$5</c:f>
              <c:numCache>
                <c:formatCode>#,##0.0</c:formatCode>
                <c:ptCount val="1"/>
                <c:pt idx="0">
                  <c:v>8256.4</c:v>
                </c:pt>
              </c:numCache>
            </c:numRef>
          </c:val>
        </c:ser>
        <c:axId val="67308544"/>
        <c:axId val="67330816"/>
      </c:barChart>
      <c:catAx>
        <c:axId val="67308544"/>
        <c:scaling>
          <c:orientation val="minMax"/>
        </c:scaling>
        <c:delete val="1"/>
        <c:axPos val="b"/>
        <c:tickLblPos val="none"/>
        <c:crossAx val="67330816"/>
        <c:crosses val="autoZero"/>
        <c:auto val="1"/>
        <c:lblAlgn val="ctr"/>
        <c:lblOffset val="100"/>
      </c:catAx>
      <c:valAx>
        <c:axId val="67330816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308544"/>
        <c:crosses val="autoZero"/>
        <c:crossBetween val="between"/>
      </c:valAx>
    </c:plotArea>
    <c:plotVisOnly val="1"/>
  </c:chart>
  <c:externalData r:id="rId1"/>
  <c:userShapes r:id="rId2"/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1.6858119555804841E-2"/>
          <c:y val="0"/>
          <c:w val="0.9662837608883903"/>
          <c:h val="0.84355665052213102"/>
        </c:manualLayout>
      </c:layout>
      <c:barChart>
        <c:barDir val="col"/>
        <c:grouping val="clustered"/>
        <c:ser>
          <c:idx val="0"/>
          <c:order val="0"/>
          <c:dLbls>
            <c:dLbl>
              <c:idx val="0"/>
              <c:layout>
                <c:manualLayout>
                  <c:x val="0"/>
                  <c:y val="-0.44114917571621276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77 619,2</a:t>
                    </a:r>
                    <a:endParaRPr lang="ru-RU" baseline="0" dirty="0" smtClean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85 491,3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1.532556323254987E-3"/>
                  <c:y val="-0.17777653349757841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13 598,0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-3.065112646509978E-3"/>
                  <c:y val="-9.955485875864426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564,3</a:t>
                    </a:r>
                    <a:endParaRPr lang="en-US" dirty="0"/>
                  </a:p>
                </c:rich>
              </c:tx>
              <c:showVal val="1"/>
            </c:dLbl>
            <c:dLbl>
              <c:idx val="4"/>
              <c:layout>
                <c:manualLayout>
                  <c:x val="0"/>
                  <c:y val="-9.244379741874048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1 105,1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'07'!$A$8:$E$8</c:f>
              <c:numCache>
                <c:formatCode>#,##0.0</c:formatCode>
                <c:ptCount val="5"/>
                <c:pt idx="0">
                  <c:v>18665.099999999897</c:v>
                </c:pt>
                <c:pt idx="1">
                  <c:v>88191.6</c:v>
                </c:pt>
                <c:pt idx="2">
                  <c:v>14081.8</c:v>
                </c:pt>
                <c:pt idx="3">
                  <c:v>92.9</c:v>
                </c:pt>
                <c:pt idx="4">
                  <c:v>871.1</c:v>
                </c:pt>
              </c:numCache>
            </c:numRef>
          </c:val>
        </c:ser>
        <c:axId val="67389696"/>
        <c:axId val="67403776"/>
      </c:barChart>
      <c:catAx>
        <c:axId val="67389696"/>
        <c:scaling>
          <c:orientation val="minMax"/>
        </c:scaling>
        <c:delete val="1"/>
        <c:axPos val="b"/>
        <c:tickLblPos val="none"/>
        <c:crossAx val="67403776"/>
        <c:crosses val="autoZero"/>
        <c:auto val="1"/>
        <c:lblAlgn val="ctr"/>
        <c:lblOffset val="100"/>
      </c:catAx>
      <c:valAx>
        <c:axId val="67403776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38969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1.6858119555804841E-2"/>
          <c:y val="0"/>
          <c:w val="0.9662837608883903"/>
          <c:h val="0.84355665052213102"/>
        </c:manualLayout>
      </c:layout>
      <c:barChart>
        <c:barDir val="col"/>
        <c:grouping val="clustered"/>
        <c:ser>
          <c:idx val="0"/>
          <c:order val="0"/>
          <c:dLbls>
            <c:dLbl>
              <c:idx val="0"/>
              <c:layout>
                <c:manualLayout>
                  <c:x val="0"/>
                  <c:y val="-0.32921580277329332"/>
                </c:manualLayout>
              </c:layout>
              <c:tx>
                <c:rich>
                  <a:bodyPr/>
                  <a:lstStyle/>
                  <a:p>
                    <a:r>
                      <a:rPr lang="ru-RU" baseline="0" dirty="0" smtClean="0"/>
                      <a:t>12 682,6</a:t>
                    </a:r>
                  </a:p>
                </c:rich>
              </c:tx>
              <c:showVal val="1"/>
            </c:dLbl>
            <c:dLbl>
              <c:idx val="1"/>
              <c:delete val="1"/>
            </c:dLbl>
            <c:dLbl>
              <c:idx val="2"/>
              <c:layout>
                <c:manualLayout>
                  <c:x val="1.5325563232549875E-3"/>
                  <c:y val="-0.17777653349757841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13 443,5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-3.0651126465099797E-3"/>
                  <c:y val="-9.95548587586443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123,7</a:t>
                    </a:r>
                    <a:endParaRPr lang="en-US" dirty="0"/>
                  </a:p>
                </c:rich>
              </c:tx>
              <c:showVal val="1"/>
            </c:dLbl>
            <c:dLbl>
              <c:idx val="4"/>
              <c:layout>
                <c:manualLayout>
                  <c:x val="0"/>
                  <c:y val="-9.244379741874042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821,2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'07'!$A$8:$E$8</c:f>
              <c:numCache>
                <c:formatCode>#,##0.0</c:formatCode>
                <c:ptCount val="5"/>
                <c:pt idx="0">
                  <c:v>18665.099999999897</c:v>
                </c:pt>
                <c:pt idx="1">
                  <c:v>88191.6</c:v>
                </c:pt>
                <c:pt idx="2">
                  <c:v>14081.8</c:v>
                </c:pt>
                <c:pt idx="3">
                  <c:v>92.9</c:v>
                </c:pt>
                <c:pt idx="4">
                  <c:v>871.1</c:v>
                </c:pt>
              </c:numCache>
            </c:numRef>
          </c:val>
        </c:ser>
        <c:axId val="67431808"/>
        <c:axId val="67540096"/>
      </c:barChart>
      <c:catAx>
        <c:axId val="67431808"/>
        <c:scaling>
          <c:orientation val="minMax"/>
        </c:scaling>
        <c:delete val="1"/>
        <c:axPos val="b"/>
        <c:tickLblPos val="none"/>
        <c:crossAx val="67540096"/>
        <c:crosses val="autoZero"/>
        <c:auto val="1"/>
        <c:lblAlgn val="ctr"/>
        <c:lblOffset val="100"/>
      </c:catAx>
      <c:valAx>
        <c:axId val="67540096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431808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1.6858119555804841E-2"/>
          <c:y val="0"/>
          <c:w val="0.9662837608883903"/>
          <c:h val="0.84355665052213102"/>
        </c:manualLayout>
      </c:layout>
      <c:barChart>
        <c:barDir val="col"/>
        <c:grouping val="clustered"/>
        <c:ser>
          <c:idx val="0"/>
          <c:order val="0"/>
          <c:dLbls>
            <c:dLbl>
              <c:idx val="0"/>
              <c:layout>
                <c:manualLayout>
                  <c:x val="0"/>
                  <c:y val="-0.19094516560851005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16 125,0</a:t>
                    </a:r>
                    <a:endParaRPr lang="ru-RU" baseline="0" dirty="0" smtClean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63 932,1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1.5325563232549875E-3"/>
                  <c:y val="-0.17777653349757841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13 425,7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-3.0651126465099797E-3"/>
                  <c:y val="-9.95548587586443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551,9</a:t>
                    </a:r>
                    <a:endParaRPr lang="en-US" dirty="0"/>
                  </a:p>
                </c:rich>
              </c:tx>
              <c:showVal val="1"/>
            </c:dLbl>
            <c:dLbl>
              <c:idx val="4"/>
              <c:layout>
                <c:manualLayout>
                  <c:x val="0"/>
                  <c:y val="-9.244379741874042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1 151,2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'07'!$A$8:$E$8</c:f>
              <c:numCache>
                <c:formatCode>#,##0.0</c:formatCode>
                <c:ptCount val="5"/>
                <c:pt idx="0">
                  <c:v>18665.099999999897</c:v>
                </c:pt>
                <c:pt idx="1">
                  <c:v>88191.6</c:v>
                </c:pt>
                <c:pt idx="2">
                  <c:v>14081.8</c:v>
                </c:pt>
                <c:pt idx="3">
                  <c:v>92.9</c:v>
                </c:pt>
                <c:pt idx="4">
                  <c:v>871.1</c:v>
                </c:pt>
              </c:numCache>
            </c:numRef>
          </c:val>
        </c:ser>
        <c:axId val="67485696"/>
        <c:axId val="67487232"/>
      </c:barChart>
      <c:catAx>
        <c:axId val="67485696"/>
        <c:scaling>
          <c:orientation val="minMax"/>
        </c:scaling>
        <c:delete val="1"/>
        <c:axPos val="b"/>
        <c:tickLblPos val="none"/>
        <c:crossAx val="67487232"/>
        <c:crosses val="autoZero"/>
        <c:auto val="1"/>
        <c:lblAlgn val="ctr"/>
        <c:lblOffset val="100"/>
      </c:catAx>
      <c:valAx>
        <c:axId val="67487232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48569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1.6858119555804841E-2"/>
          <c:y val="0"/>
          <c:w val="0.9662837608883903"/>
          <c:h val="0.84355665052213102"/>
        </c:manualLayout>
      </c:layout>
      <c:barChart>
        <c:barDir val="col"/>
        <c:grouping val="clustered"/>
        <c:ser>
          <c:idx val="0"/>
          <c:order val="0"/>
          <c:dLbls>
            <c:dLbl>
              <c:idx val="0"/>
              <c:layout>
                <c:manualLayout>
                  <c:x val="0"/>
                  <c:y val="-0.19094516560851005"/>
                </c:manualLayout>
              </c:layout>
              <c:tx>
                <c:rich>
                  <a:bodyPr/>
                  <a:lstStyle/>
                  <a:p>
                    <a:r>
                      <a:rPr lang="ru-RU" baseline="0" dirty="0" smtClean="0"/>
                      <a:t>14 006,4</a:t>
                    </a:r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56 044,7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1.5325563232549879E-3"/>
                  <c:y val="-0.17777653349757841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12 507,6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-3.0651126465099814E-3"/>
                  <c:y val="-9.955485875864451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555,5</a:t>
                    </a:r>
                    <a:endParaRPr lang="en-US" dirty="0"/>
                  </a:p>
                </c:rich>
              </c:tx>
              <c:showVal val="1"/>
            </c:dLbl>
            <c:dLbl>
              <c:idx val="4"/>
              <c:layout>
                <c:manualLayout>
                  <c:x val="0"/>
                  <c:y val="-9.2443797418740356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1 151,2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'07'!$A$8:$E$8</c:f>
              <c:numCache>
                <c:formatCode>#,##0.0</c:formatCode>
                <c:ptCount val="5"/>
                <c:pt idx="0">
                  <c:v>18665.099999999897</c:v>
                </c:pt>
                <c:pt idx="1">
                  <c:v>88191.6</c:v>
                </c:pt>
                <c:pt idx="2">
                  <c:v>14081.8</c:v>
                </c:pt>
                <c:pt idx="3">
                  <c:v>92.9</c:v>
                </c:pt>
                <c:pt idx="4">
                  <c:v>871.1</c:v>
                </c:pt>
              </c:numCache>
            </c:numRef>
          </c:val>
        </c:ser>
        <c:axId val="67273856"/>
        <c:axId val="67275392"/>
      </c:barChart>
      <c:catAx>
        <c:axId val="67273856"/>
        <c:scaling>
          <c:orientation val="minMax"/>
        </c:scaling>
        <c:delete val="1"/>
        <c:axPos val="b"/>
        <c:tickLblPos val="none"/>
        <c:crossAx val="67275392"/>
        <c:crosses val="autoZero"/>
        <c:auto val="1"/>
        <c:lblAlgn val="ctr"/>
        <c:lblOffset val="100"/>
      </c:catAx>
      <c:valAx>
        <c:axId val="67275392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27385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1.6858082425427537E-2"/>
          <c:y val="0"/>
          <c:w val="0.9662837608883903"/>
          <c:h val="0.84355665052213102"/>
        </c:manualLayout>
      </c:layout>
      <c:barChart>
        <c:barDir val="col"/>
        <c:grouping val="clustered"/>
        <c:ser>
          <c:idx val="0"/>
          <c:order val="0"/>
          <c:dLbls>
            <c:dLbl>
              <c:idx val="0"/>
              <c:layout>
                <c:manualLayout>
                  <c:x val="0"/>
                  <c:y val="-0.19094516560851005"/>
                </c:manualLayout>
              </c:layout>
              <c:tx>
                <c:rich>
                  <a:bodyPr/>
                  <a:lstStyle/>
                  <a:p>
                    <a:r>
                      <a:rPr lang="ru-RU" baseline="0" dirty="0" smtClean="0"/>
                      <a:t>13 549,6</a:t>
                    </a:r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57 813,1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1.5325563232549881E-3"/>
                  <c:y val="-0.17777653349757841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12 762,7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-3.0651126465099836E-3"/>
                  <c:y val="-9.955485875864462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559,4</a:t>
                    </a:r>
                    <a:endParaRPr lang="en-US" dirty="0"/>
                  </a:p>
                </c:rich>
              </c:tx>
              <c:showVal val="1"/>
            </c:dLbl>
            <c:dLbl>
              <c:idx val="4"/>
              <c:layout>
                <c:manualLayout>
                  <c:x val="0"/>
                  <c:y val="-9.2443797418740287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1 151,2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'07'!$A$8:$E$8</c:f>
              <c:numCache>
                <c:formatCode>#,##0.0</c:formatCode>
                <c:ptCount val="5"/>
                <c:pt idx="0">
                  <c:v>18665.099999999897</c:v>
                </c:pt>
                <c:pt idx="1">
                  <c:v>88191.6</c:v>
                </c:pt>
                <c:pt idx="2">
                  <c:v>14081.8</c:v>
                </c:pt>
                <c:pt idx="3">
                  <c:v>92.9</c:v>
                </c:pt>
                <c:pt idx="4">
                  <c:v>871.1</c:v>
                </c:pt>
              </c:numCache>
            </c:numRef>
          </c:val>
        </c:ser>
        <c:axId val="67643648"/>
        <c:axId val="67670016"/>
      </c:barChart>
      <c:catAx>
        <c:axId val="67643648"/>
        <c:scaling>
          <c:orientation val="minMax"/>
        </c:scaling>
        <c:delete val="1"/>
        <c:axPos val="b"/>
        <c:tickLblPos val="none"/>
        <c:crossAx val="67670016"/>
        <c:crosses val="autoZero"/>
        <c:auto val="1"/>
        <c:lblAlgn val="ctr"/>
        <c:lblOffset val="100"/>
      </c:catAx>
      <c:valAx>
        <c:axId val="67670016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643648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val>
            <c:numRef>
              <c:f>'08'!$A$7:$B$7</c:f>
              <c:numCache>
                <c:formatCode>General</c:formatCode>
                <c:ptCount val="2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14 831,5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3 291,1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'08'!$A$8:$B$8</c:f>
              <c:numCache>
                <c:formatCode>General</c:formatCode>
                <c:ptCount val="2"/>
                <c:pt idx="0" formatCode="#,##0.0">
                  <c:v>10916.6</c:v>
                </c:pt>
                <c:pt idx="1">
                  <c:v>2175.5</c:v>
                </c:pt>
              </c:numCache>
            </c:numRef>
          </c:val>
        </c:ser>
        <c:axId val="67728896"/>
        <c:axId val="67730432"/>
      </c:barChart>
      <c:catAx>
        <c:axId val="67728896"/>
        <c:scaling>
          <c:orientation val="minMax"/>
        </c:scaling>
        <c:delete val="1"/>
        <c:axPos val="b"/>
        <c:tickLblPos val="none"/>
        <c:crossAx val="67730432"/>
        <c:crosses val="autoZero"/>
        <c:auto val="1"/>
        <c:lblAlgn val="ctr"/>
        <c:lblOffset val="100"/>
      </c:catAx>
      <c:valAx>
        <c:axId val="67730432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7728896"/>
        <c:crosses val="autoZero"/>
        <c:crossBetween val="between"/>
      </c:valAx>
    </c:plotArea>
    <c:plotVisOnly val="1"/>
  </c:chart>
  <c:externalData r:id="rId1"/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1.7153876039240019E-2"/>
          <c:y val="4.6376486999368353E-2"/>
          <c:w val="0.96569224792152064"/>
          <c:h val="0.82995288100231557"/>
        </c:manualLayout>
      </c:layout>
      <c:barChart>
        <c:barDir val="col"/>
        <c:grouping val="clustered"/>
        <c:ser>
          <c:idx val="0"/>
          <c:order val="0"/>
          <c:val>
            <c:numRef>
              <c:f>'08'!$A$7:$B$7</c:f>
              <c:numCache>
                <c:formatCode>General</c:formatCode>
                <c:ptCount val="2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53 703</a:t>
                    </a:r>
                    <a:r>
                      <a:rPr lang="ru-RU" smtClean="0"/>
                      <a:t>,0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2 182,4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'08'!$A$8:$B$8</c:f>
              <c:numCache>
                <c:formatCode>General</c:formatCode>
                <c:ptCount val="2"/>
                <c:pt idx="0" formatCode="#,##0.0">
                  <c:v>10916.6</c:v>
                </c:pt>
                <c:pt idx="1">
                  <c:v>2175.5</c:v>
                </c:pt>
              </c:numCache>
            </c:numRef>
          </c:val>
        </c:ser>
        <c:axId val="67877504"/>
        <c:axId val="67879296"/>
      </c:barChart>
      <c:catAx>
        <c:axId val="67877504"/>
        <c:scaling>
          <c:orientation val="minMax"/>
        </c:scaling>
        <c:delete val="1"/>
        <c:axPos val="b"/>
        <c:tickLblPos val="none"/>
        <c:crossAx val="67879296"/>
        <c:crosses val="autoZero"/>
        <c:auto val="1"/>
        <c:lblAlgn val="ctr"/>
        <c:lblOffset val="100"/>
      </c:catAx>
      <c:valAx>
        <c:axId val="67879296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7877504"/>
        <c:crosses val="autoZero"/>
        <c:crossBetween val="between"/>
      </c:valAx>
    </c:plotArea>
    <c:plotVisOnly val="1"/>
  </c:chart>
  <c:externalData r:id="rId1"/>
  <c:userShapes r:id="rId2"/>
</c:chartSpace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2.4951092420712796E-2"/>
          <c:y val="0"/>
          <c:w val="0.96569224792152064"/>
          <c:h val="0.82995288100231557"/>
        </c:manualLayout>
      </c:layout>
      <c:barChart>
        <c:barDir val="col"/>
        <c:grouping val="clustered"/>
        <c:ser>
          <c:idx val="2"/>
          <c:order val="2"/>
          <c:val>
            <c:numRef>
              <c:f>'08'!$A$7:$B$7</c:f>
            </c:numRef>
          </c:val>
        </c:ser>
        <c:ser>
          <c:idx val="3"/>
          <c:order val="3"/>
          <c:val>
            <c:numRef>
              <c:f>'08'!$A$8:$B$8</c:f>
            </c:numRef>
          </c:val>
        </c:ser>
        <c:ser>
          <c:idx val="0"/>
          <c:order val="0"/>
          <c:val>
            <c:numRef>
              <c:f>'08'!$A$7:$B$7</c:f>
              <c:numCache>
                <c:formatCode>General</c:formatCode>
                <c:ptCount val="2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dLbl>
              <c:idx val="0"/>
              <c:layout>
                <c:manualLayout>
                  <c:x val="4.6783298288836503E-3"/>
                  <c:y val="8.502355949884182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14 952,8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3424,9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'08'!$A$8:$B$8</c:f>
              <c:numCache>
                <c:formatCode>General</c:formatCode>
                <c:ptCount val="2"/>
                <c:pt idx="0" formatCode="#,##0.0">
                  <c:v>10916.6</c:v>
                </c:pt>
                <c:pt idx="1">
                  <c:v>2175.5</c:v>
                </c:pt>
              </c:numCache>
            </c:numRef>
          </c:val>
        </c:ser>
        <c:axId val="67884544"/>
        <c:axId val="67886080"/>
      </c:barChart>
      <c:catAx>
        <c:axId val="67884544"/>
        <c:scaling>
          <c:orientation val="minMax"/>
        </c:scaling>
        <c:delete val="1"/>
        <c:axPos val="b"/>
        <c:tickLblPos val="none"/>
        <c:crossAx val="67886080"/>
        <c:crosses val="autoZero"/>
        <c:auto val="1"/>
        <c:lblAlgn val="ctr"/>
        <c:lblOffset val="100"/>
      </c:catAx>
      <c:valAx>
        <c:axId val="67886080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7884544"/>
        <c:crosses val="autoZero"/>
        <c:crossBetween val="between"/>
      </c:valAx>
      <c:spPr>
        <a:noFill/>
        <a:ln w="25400">
          <a:noFill/>
        </a:ln>
      </c:spPr>
    </c:plotArea>
    <c:plotVisOnly val="1"/>
  </c:chart>
  <c:externalData r:id="rId1"/>
  <c:userShapes r:id="rId2"/>
</c:chartSpace>
</file>

<file path=ppt/charts/chart3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val>
            <c:numRef>
              <c:f>'08'!$A$10:$B$10</c:f>
              <c:numCache>
                <c:formatCode>General</c:formatCode>
                <c:ptCount val="2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13 734,2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2 925,8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'08'!$A$11:$B$11</c:f>
              <c:numCache>
                <c:formatCode>General</c:formatCode>
                <c:ptCount val="2"/>
                <c:pt idx="0" formatCode="#,##0.0">
                  <c:v>10767.6</c:v>
                </c:pt>
                <c:pt idx="1">
                  <c:v>2054.1</c:v>
                </c:pt>
              </c:numCache>
            </c:numRef>
          </c:val>
        </c:ser>
        <c:axId val="68108672"/>
        <c:axId val="68110208"/>
      </c:barChart>
      <c:catAx>
        <c:axId val="68108672"/>
        <c:scaling>
          <c:orientation val="minMax"/>
        </c:scaling>
        <c:delete val="1"/>
        <c:axPos val="b"/>
        <c:tickLblPos val="none"/>
        <c:crossAx val="68110208"/>
        <c:crosses val="autoZero"/>
        <c:auto val="1"/>
        <c:lblAlgn val="ctr"/>
        <c:lblOffset val="100"/>
      </c:catAx>
      <c:valAx>
        <c:axId val="68110208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8108672"/>
        <c:crosses val="autoZero"/>
        <c:crossBetween val="between"/>
      </c:valAx>
    </c:plotArea>
    <c:plotVisOnly val="1"/>
  </c:chart>
  <c:externalData r:id="rId1"/>
</c:chartSpace>
</file>

<file path=ppt/charts/chart3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val>
            <c:numRef>
              <c:f>'08'!$A$13:$B$13</c:f>
              <c:numCache>
                <c:formatCode>General</c:formatCode>
                <c:ptCount val="2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14 087,3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2 926,8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'08'!$A$14:$B$14</c:f>
              <c:numCache>
                <c:formatCode>General</c:formatCode>
                <c:ptCount val="2"/>
                <c:pt idx="0" formatCode="#,##0.0">
                  <c:v>11245.8</c:v>
                </c:pt>
                <c:pt idx="1">
                  <c:v>2054.5</c:v>
                </c:pt>
              </c:numCache>
            </c:numRef>
          </c:val>
        </c:ser>
        <c:axId val="68134784"/>
        <c:axId val="68136320"/>
      </c:barChart>
      <c:catAx>
        <c:axId val="68134784"/>
        <c:scaling>
          <c:orientation val="minMax"/>
        </c:scaling>
        <c:delete val="1"/>
        <c:axPos val="b"/>
        <c:tickLblPos val="none"/>
        <c:crossAx val="68136320"/>
        <c:crosses val="autoZero"/>
        <c:auto val="1"/>
        <c:lblAlgn val="ctr"/>
        <c:lblOffset val="100"/>
      </c:catAx>
      <c:valAx>
        <c:axId val="68136320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8134784"/>
        <c:crosses val="autoZero"/>
        <c:crossBetween val="between"/>
      </c:valAx>
    </c:plotArea>
    <c:plotVisOnly val="1"/>
  </c:chart>
  <c:externalData r:id="rId1"/>
</c:chartSpace>
</file>

<file path=ppt/charts/chart4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'10'!$A$7:$B$7</c:f>
              <c:strCache>
                <c:ptCount val="1"/>
                <c:pt idx="0">
                  <c:v>10 01 10 03</c:v>
                </c:pt>
              </c:strCache>
            </c:strRef>
          </c:tx>
          <c:cat>
            <c:numRef>
              <c:f>'10'!$C$6</c:f>
              <c:numCache>
                <c:formatCode>#,##0.0</c:formatCode>
                <c:ptCount val="1"/>
                <c:pt idx="0">
                  <c:v>9255.5</c:v>
                </c:pt>
              </c:numCache>
            </c:numRef>
          </c:cat>
          <c:val>
            <c:numRef>
              <c:f>'10'!$C$7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1 693,4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550,3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7</a:t>
                    </a:r>
                    <a:r>
                      <a:rPr lang="ru-RU" baseline="0" dirty="0" smtClean="0"/>
                      <a:t> 013,1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'10'!$C$6</c:f>
              <c:numCache>
                <c:formatCode>#,##0.0</c:formatCode>
                <c:ptCount val="1"/>
                <c:pt idx="0">
                  <c:v>9255.5</c:v>
                </c:pt>
              </c:numCache>
            </c:numRef>
          </c:cat>
          <c:val>
            <c:numRef>
              <c:f>'10'!$A$6:$C$6</c:f>
              <c:numCache>
                <c:formatCode>#,##0.0</c:formatCode>
                <c:ptCount val="3"/>
                <c:pt idx="0">
                  <c:v>1634.1</c:v>
                </c:pt>
                <c:pt idx="1">
                  <c:v>570.29999999999995</c:v>
                </c:pt>
                <c:pt idx="2">
                  <c:v>9255.5</c:v>
                </c:pt>
              </c:numCache>
            </c:numRef>
          </c:val>
        </c:ser>
        <c:axId val="67923328"/>
        <c:axId val="67925120"/>
      </c:barChart>
      <c:catAx>
        <c:axId val="67923328"/>
        <c:scaling>
          <c:orientation val="minMax"/>
        </c:scaling>
        <c:delete val="1"/>
        <c:axPos val="b"/>
        <c:numFmt formatCode="#,##0.0" sourceLinked="1"/>
        <c:tickLblPos val="none"/>
        <c:crossAx val="67925120"/>
        <c:crosses val="autoZero"/>
        <c:auto val="1"/>
        <c:lblAlgn val="ctr"/>
        <c:lblOffset val="100"/>
      </c:catAx>
      <c:valAx>
        <c:axId val="67925120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7923328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4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'10'!$A$7:$B$7</c:f>
              <c:strCache>
                <c:ptCount val="1"/>
                <c:pt idx="0">
                  <c:v>10 01 10 03</c:v>
                </c:pt>
              </c:strCache>
            </c:strRef>
          </c:tx>
          <c:cat>
            <c:numRef>
              <c:f>'10'!$C$6</c:f>
              <c:numCache>
                <c:formatCode>#,##0.0</c:formatCode>
                <c:ptCount val="1"/>
                <c:pt idx="0">
                  <c:v>9255.5</c:v>
                </c:pt>
              </c:numCache>
            </c:numRef>
          </c:cat>
          <c:val>
            <c:numRef>
              <c:f>'10'!$C$7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1 456,8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3 402,3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7</a:t>
                    </a:r>
                    <a:r>
                      <a:rPr lang="ru-RU" baseline="0" smtClean="0"/>
                      <a:t> 228,6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'10'!$C$6</c:f>
              <c:numCache>
                <c:formatCode>#,##0.0</c:formatCode>
                <c:ptCount val="1"/>
                <c:pt idx="0">
                  <c:v>9255.5</c:v>
                </c:pt>
              </c:numCache>
            </c:numRef>
          </c:cat>
          <c:val>
            <c:numRef>
              <c:f>'10'!$A$6:$C$6</c:f>
              <c:numCache>
                <c:formatCode>#,##0.0</c:formatCode>
                <c:ptCount val="3"/>
                <c:pt idx="0">
                  <c:v>1634.1</c:v>
                </c:pt>
                <c:pt idx="1">
                  <c:v>570.29999999999995</c:v>
                </c:pt>
                <c:pt idx="2">
                  <c:v>9255.5</c:v>
                </c:pt>
              </c:numCache>
            </c:numRef>
          </c:val>
        </c:ser>
        <c:axId val="68171264"/>
        <c:axId val="68172800"/>
      </c:barChart>
      <c:catAx>
        <c:axId val="68171264"/>
        <c:scaling>
          <c:orientation val="minMax"/>
        </c:scaling>
        <c:delete val="1"/>
        <c:axPos val="b"/>
        <c:numFmt formatCode="#,##0.0" sourceLinked="1"/>
        <c:tickLblPos val="none"/>
        <c:crossAx val="68172800"/>
        <c:crosses val="autoZero"/>
        <c:auto val="1"/>
        <c:lblAlgn val="ctr"/>
        <c:lblOffset val="100"/>
      </c:catAx>
      <c:valAx>
        <c:axId val="68172800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817126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4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1.7305680251976655E-2"/>
          <c:y val="0"/>
          <c:w val="0.9653886394960467"/>
          <c:h val="0.81375791728825164"/>
        </c:manualLayout>
      </c:layout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1 772,8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'10'!$A$10</c:f>
              <c:numCache>
                <c:formatCode>#,##0.0</c:formatCode>
                <c:ptCount val="1"/>
                <c:pt idx="0">
                  <c:v>1675.3</c:v>
                </c:pt>
              </c:numCache>
            </c:numRef>
          </c:val>
        </c:ser>
        <c:ser>
          <c:idx val="1"/>
          <c:order val="1"/>
          <c:dLbls>
            <c:dLbl>
              <c:idx val="0"/>
              <c:layout>
                <c:manualLayout>
                  <c:x val="3.1464873185412688E-3"/>
                  <c:y val="-0.43174300992269027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6 237,9</a:t>
                    </a:r>
                  </a:p>
                  <a:p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'10'!$B$10</c:f>
              <c:numCache>
                <c:formatCode>#,##0.0</c:formatCode>
                <c:ptCount val="1"/>
                <c:pt idx="0">
                  <c:v>520.29999999999995</c:v>
                </c:pt>
              </c:numCache>
            </c:numRef>
          </c:val>
        </c:ser>
        <c:ser>
          <c:idx val="2"/>
          <c:order val="2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7 955,7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'10'!$C$10</c:f>
              <c:numCache>
                <c:formatCode>#,##0.0</c:formatCode>
                <c:ptCount val="1"/>
                <c:pt idx="0">
                  <c:v>8254.2000000000007</c:v>
                </c:pt>
              </c:numCache>
            </c:numRef>
          </c:val>
        </c:ser>
        <c:axId val="68298240"/>
        <c:axId val="68299776"/>
      </c:barChart>
      <c:catAx>
        <c:axId val="68298240"/>
        <c:scaling>
          <c:orientation val="minMax"/>
        </c:scaling>
        <c:delete val="1"/>
        <c:axPos val="b"/>
        <c:tickLblPos val="none"/>
        <c:crossAx val="68299776"/>
        <c:crosses val="autoZero"/>
        <c:auto val="1"/>
        <c:lblAlgn val="ctr"/>
        <c:lblOffset val="100"/>
      </c:catAx>
      <c:valAx>
        <c:axId val="68299776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8298240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4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1.7617496532304138E-2"/>
          <c:y val="8.4655435712195758E-3"/>
          <c:w val="0.96476500693539258"/>
          <c:h val="0.81375804143317121"/>
        </c:manualLayout>
      </c:layout>
      <c:barChart>
        <c:barDir val="col"/>
        <c:grouping val="clustered"/>
        <c:ser>
          <c:idx val="0"/>
          <c:order val="0"/>
          <c:dLbls>
            <c:dLbl>
              <c:idx val="0"/>
              <c:layout>
                <c:manualLayout>
                  <c:x val="-1.7617496532304138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1 807,5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'10'!$A$14</c:f>
              <c:numCache>
                <c:formatCode>#,##0.0</c:formatCode>
                <c:ptCount val="1"/>
                <c:pt idx="0">
                  <c:v>1703.8</c:v>
                </c:pt>
              </c:numCache>
            </c:numRef>
          </c:val>
        </c:ser>
        <c:ser>
          <c:idx val="1"/>
          <c:order val="1"/>
          <c:dLbls>
            <c:dLbl>
              <c:idx val="0"/>
              <c:layout>
                <c:manualLayout>
                  <c:x val="1.2812724750766655E-2"/>
                  <c:y val="-0.5642472584923137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6 155,1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'10'!$B$14</c:f>
              <c:numCache>
                <c:formatCode>#,##0.0</c:formatCode>
                <c:ptCount val="1"/>
                <c:pt idx="0">
                  <c:v>540.29999999999995</c:v>
                </c:pt>
              </c:numCache>
            </c:numRef>
          </c:val>
        </c:ser>
        <c:ser>
          <c:idx val="2"/>
          <c:order val="2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8 453,1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'10'!$C$14</c:f>
              <c:numCache>
                <c:formatCode>#,##0.0</c:formatCode>
                <c:ptCount val="1"/>
                <c:pt idx="0">
                  <c:v>7152.5</c:v>
                </c:pt>
              </c:numCache>
            </c:numRef>
          </c:val>
        </c:ser>
        <c:axId val="68224128"/>
        <c:axId val="68225664"/>
      </c:barChart>
      <c:catAx>
        <c:axId val="68224128"/>
        <c:scaling>
          <c:orientation val="minMax"/>
        </c:scaling>
        <c:delete val="1"/>
        <c:axPos val="b"/>
        <c:tickLblPos val="none"/>
        <c:crossAx val="68225664"/>
        <c:crosses val="autoZero"/>
        <c:auto val="1"/>
        <c:lblAlgn val="ctr"/>
        <c:lblOffset val="100"/>
      </c:catAx>
      <c:valAx>
        <c:axId val="68225664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8224128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4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1 907,7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'10'!$A$18</c:f>
              <c:numCache>
                <c:formatCode>#,##0.0</c:formatCode>
                <c:ptCount val="1"/>
                <c:pt idx="0">
                  <c:v>1737.3</c:v>
                </c:pt>
              </c:numCache>
            </c:numRef>
          </c:val>
        </c:ser>
        <c:ser>
          <c:idx val="1"/>
          <c:order val="1"/>
          <c:dLbls>
            <c:dLbl>
              <c:idx val="0"/>
              <c:layout>
                <c:manualLayout>
                  <c:x val="3.2031807837401526E-3"/>
                  <c:y val="-0.6576576576576578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6 262,7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'10'!$B$18</c:f>
              <c:numCache>
                <c:formatCode>#,##0.0</c:formatCode>
                <c:ptCount val="1"/>
                <c:pt idx="0">
                  <c:v>560.29999999999995</c:v>
                </c:pt>
              </c:numCache>
            </c:numRef>
          </c:val>
        </c:ser>
        <c:ser>
          <c:idx val="2"/>
          <c:order val="2"/>
          <c:dLbls>
            <c:dLbl>
              <c:idx val="0"/>
              <c:layout>
                <c:manualLayout>
                  <c:x val="3.2031807837401586E-3"/>
                  <c:y val="3.603603603603604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</a:t>
                    </a:r>
                    <a:r>
                      <a:rPr lang="ru-RU" baseline="0" dirty="0" smtClean="0"/>
                      <a:t> 271,9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'10'!$C$18</c:f>
              <c:numCache>
                <c:formatCode>#,##0.0</c:formatCode>
                <c:ptCount val="1"/>
                <c:pt idx="0">
                  <c:v>7104.9</c:v>
                </c:pt>
              </c:numCache>
            </c:numRef>
          </c:val>
        </c:ser>
        <c:axId val="68358528"/>
        <c:axId val="68360064"/>
      </c:barChart>
      <c:catAx>
        <c:axId val="68358528"/>
        <c:scaling>
          <c:orientation val="minMax"/>
        </c:scaling>
        <c:delete val="1"/>
        <c:axPos val="b"/>
        <c:tickLblPos val="none"/>
        <c:crossAx val="68360064"/>
        <c:crosses val="autoZero"/>
        <c:auto val="1"/>
        <c:lblAlgn val="ctr"/>
        <c:lblOffset val="100"/>
      </c:catAx>
      <c:valAx>
        <c:axId val="68360064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8358528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4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'11'!$A$1:$E$1</c:f>
              <c:strCache>
                <c:ptCount val="5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  <c:pt idx="4">
                  <c:v>2022 год</c:v>
                </c:pt>
              </c:strCache>
            </c:strRef>
          </c:cat>
          <c:val>
            <c:numRef>
              <c:f>'11'!$A$2:$E$2</c:f>
              <c:numCache>
                <c:formatCode>#,##0.0</c:formatCode>
                <c:ptCount val="5"/>
                <c:pt idx="0">
                  <c:v>128.30000000000001</c:v>
                </c:pt>
                <c:pt idx="1">
                  <c:v>104.6</c:v>
                </c:pt>
                <c:pt idx="2">
                  <c:v>106.7</c:v>
                </c:pt>
                <c:pt idx="3">
                  <c:v>110.7</c:v>
                </c:pt>
                <c:pt idx="4">
                  <c:v>115.1</c:v>
                </c:pt>
              </c:numCache>
            </c:numRef>
          </c:val>
        </c:ser>
        <c:axId val="68414080"/>
        <c:axId val="68419968"/>
      </c:barChart>
      <c:catAx>
        <c:axId val="6841408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8419968"/>
        <c:crosses val="autoZero"/>
        <c:auto val="1"/>
        <c:lblAlgn val="ctr"/>
        <c:lblOffset val="100"/>
      </c:catAx>
      <c:valAx>
        <c:axId val="68419968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8414080"/>
        <c:crosses val="autoZero"/>
        <c:crossBetween val="between"/>
      </c:valAx>
    </c:plotArea>
    <c:plotVisOnly val="1"/>
    <c:dispBlanksAs val="gap"/>
  </c:chart>
  <c:externalData r:id="rId1"/>
</c:chartSpace>
</file>

<file path=ppt/charts/chart4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showVal val="1"/>
          </c:dLbls>
          <c:cat>
            <c:strRef>
              <c:f>'12'!$A$1:$E$1</c:f>
              <c:strCache>
                <c:ptCount val="5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  <c:pt idx="4">
                  <c:v>2022 год</c:v>
                </c:pt>
              </c:strCache>
            </c:strRef>
          </c:cat>
          <c:val>
            <c:numRef>
              <c:f>'12'!$A$2:$E$2</c:f>
              <c:numCache>
                <c:formatCode>#,##0.0</c:formatCode>
                <c:ptCount val="5"/>
                <c:pt idx="0">
                  <c:v>1500</c:v>
                </c:pt>
                <c:pt idx="1">
                  <c:v>1500</c:v>
                </c:pt>
                <c:pt idx="2">
                  <c:v>1500</c:v>
                </c:pt>
                <c:pt idx="3">
                  <c:v>1500</c:v>
                </c:pt>
                <c:pt idx="4">
                  <c:v>1500</c:v>
                </c:pt>
              </c:numCache>
            </c:numRef>
          </c:val>
        </c:ser>
        <c:axId val="68450176"/>
        <c:axId val="68451712"/>
      </c:barChart>
      <c:catAx>
        <c:axId val="68450176"/>
        <c:scaling>
          <c:orientation val="minMax"/>
        </c:scaling>
        <c:axPos val="b"/>
        <c:numFmt formatCode="General" sourceLinked="1"/>
        <c:tickLblPos val="nextTo"/>
        <c:crossAx val="68451712"/>
        <c:crosses val="autoZero"/>
        <c:auto val="1"/>
        <c:lblAlgn val="ctr"/>
        <c:lblOffset val="100"/>
      </c:catAx>
      <c:valAx>
        <c:axId val="68451712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8450176"/>
        <c:crosses val="autoZero"/>
        <c:crossBetween val="between"/>
      </c:valAx>
    </c:plotArea>
    <c:plotVisOnly val="1"/>
    <c:dispBlanksAs val="gap"/>
  </c:chart>
  <c:externalData r:id="rId1"/>
</c:chartSpace>
</file>

<file path=ppt/charts/chart4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>
                <c:manualLayout>
                  <c:x val="0"/>
                  <c:y val="9.2592592592593004E-3"/>
                </c:manualLayout>
              </c:layout>
              <c:dLblPos val="outEnd"/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'13'!$A$1:$E$1</c:f>
              <c:strCache>
                <c:ptCount val="5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  <c:pt idx="4">
                  <c:v>2022 год</c:v>
                </c:pt>
              </c:strCache>
            </c:strRef>
          </c:cat>
          <c:val>
            <c:numRef>
              <c:f>'13'!$A$2:$E$2</c:f>
              <c:numCache>
                <c:formatCode>#,##0.0</c:formatCode>
                <c:ptCount val="5"/>
                <c:pt idx="0">
                  <c:v>81.900000000000006</c:v>
                </c:pt>
                <c:pt idx="1">
                  <c:v>100</c:v>
                </c:pt>
                <c:pt idx="2">
                  <c:v>100</c:v>
                </c:pt>
                <c:pt idx="3">
                  <c:v>100</c:v>
                </c:pt>
                <c:pt idx="4">
                  <c:v>100</c:v>
                </c:pt>
              </c:numCache>
            </c:numRef>
          </c:val>
        </c:ser>
        <c:axId val="68542464"/>
        <c:axId val="68544000"/>
      </c:barChart>
      <c:catAx>
        <c:axId val="68542464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8544000"/>
        <c:crosses val="autoZero"/>
        <c:auto val="1"/>
        <c:lblAlgn val="ctr"/>
        <c:lblOffset val="100"/>
      </c:catAx>
      <c:valAx>
        <c:axId val="68544000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8542464"/>
        <c:crosses val="autoZero"/>
        <c:crossBetween val="between"/>
      </c:valAx>
    </c:plotArea>
    <c:plotVisOnly val="1"/>
    <c:dispBlanksAs val="gap"/>
  </c:chart>
  <c:externalData r:id="rId1"/>
</c:chartSpace>
</file>

<file path=ppt/charts/chart4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>
        <c:manualLayout>
          <c:layoutTarget val="inner"/>
          <c:xMode val="edge"/>
          <c:yMode val="edge"/>
          <c:x val="1.7777653349757835E-2"/>
          <c:y val="0.15143926927571488"/>
          <c:w val="0.96444469330048455"/>
          <c:h val="0.65564234409946787"/>
        </c:manualLayout>
      </c:layout>
      <c:barChart>
        <c:barDir val="col"/>
        <c:grouping val="clustered"/>
        <c:ser>
          <c:idx val="0"/>
          <c:order val="0"/>
          <c:dLbls>
            <c:dLbl>
              <c:idx val="0"/>
              <c:layout>
                <c:manualLayout>
                  <c:x val="0"/>
                  <c:y val="-7.1746233200921175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'14'!$A$1:$E$1</c:f>
              <c:numCache>
                <c:formatCode>General</c:formatCode>
                <c:ptCount val="5"/>
                <c:pt idx="0">
                  <c:v>1401</c:v>
                </c:pt>
                <c:pt idx="1">
                  <c:v>1403</c:v>
                </c:pt>
              </c:numCache>
            </c:numRef>
          </c:cat>
          <c:val>
            <c:numRef>
              <c:f>'14'!$A$2:$E$2</c:f>
              <c:numCache>
                <c:formatCode>General</c:formatCode>
                <c:ptCount val="5"/>
                <c:pt idx="0" formatCode="#,##0.0">
                  <c:v>8.3000000000000007</c:v>
                </c:pt>
              </c:numCache>
            </c:numRef>
          </c:val>
        </c:ser>
        <c:axId val="68576768"/>
        <c:axId val="68578304"/>
      </c:barChart>
      <c:catAx>
        <c:axId val="6857676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8578304"/>
        <c:crosses val="autoZero"/>
        <c:auto val="1"/>
        <c:lblAlgn val="ctr"/>
        <c:lblOffset val="100"/>
      </c:catAx>
      <c:valAx>
        <c:axId val="68578304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8576768"/>
        <c:crosses val="autoZero"/>
        <c:crossBetween val="between"/>
      </c:valAx>
    </c:plotArea>
    <c:plotVisOnly val="1"/>
    <c:dispBlanksAs val="gap"/>
  </c:chart>
  <c:externalData r:id="rId1"/>
</c:chartSpace>
</file>

<file path=ppt/charts/chart4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14,6</a:t>
                    </a:r>
                    <a:endParaRPr 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'14'!$A$1:$E$1</c:f>
              <c:numCache>
                <c:formatCode>General</c:formatCode>
                <c:ptCount val="5"/>
                <c:pt idx="0">
                  <c:v>1401</c:v>
                </c:pt>
                <c:pt idx="1">
                  <c:v>1403</c:v>
                </c:pt>
              </c:numCache>
            </c:numRef>
          </c:cat>
          <c:val>
            <c:numRef>
              <c:f>'14'!$A$2:$E$2</c:f>
              <c:numCache>
                <c:formatCode>General</c:formatCode>
                <c:ptCount val="5"/>
                <c:pt idx="0" formatCode="#,##0.0">
                  <c:v>8.3000000000000007</c:v>
                </c:pt>
              </c:numCache>
            </c:numRef>
          </c:val>
        </c:ser>
        <c:axId val="68610304"/>
        <c:axId val="68616192"/>
      </c:barChart>
      <c:catAx>
        <c:axId val="68610304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8616192"/>
        <c:crosses val="autoZero"/>
        <c:auto val="1"/>
        <c:lblAlgn val="ctr"/>
        <c:lblOffset val="100"/>
      </c:catAx>
      <c:valAx>
        <c:axId val="68616192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861030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5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14,6</a:t>
                    </a:r>
                    <a:endParaRPr 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'14'!$A$1:$E$1</c:f>
              <c:numCache>
                <c:formatCode>General</c:formatCode>
                <c:ptCount val="5"/>
                <c:pt idx="0">
                  <c:v>1401</c:v>
                </c:pt>
                <c:pt idx="1">
                  <c:v>1403</c:v>
                </c:pt>
              </c:numCache>
            </c:numRef>
          </c:cat>
          <c:val>
            <c:numRef>
              <c:f>'14'!$A$2:$E$2</c:f>
              <c:numCache>
                <c:formatCode>General</c:formatCode>
                <c:ptCount val="5"/>
                <c:pt idx="0" formatCode="#,##0.0">
                  <c:v>8.3000000000000007</c:v>
                </c:pt>
              </c:numCache>
            </c:numRef>
          </c:val>
        </c:ser>
        <c:axId val="68631936"/>
        <c:axId val="68650112"/>
      </c:barChart>
      <c:catAx>
        <c:axId val="6863193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8650112"/>
        <c:crosses val="autoZero"/>
        <c:auto val="1"/>
        <c:lblAlgn val="ctr"/>
        <c:lblOffset val="100"/>
      </c:catAx>
      <c:valAx>
        <c:axId val="68650112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8631936"/>
        <c:crosses val="autoZero"/>
        <c:crossBetween val="between"/>
      </c:valAx>
    </c:plotArea>
    <c:plotVisOnly val="1"/>
    <c:dispBlanksAs val="gap"/>
  </c:chart>
  <c:externalData r:id="rId1"/>
</c:chartSpace>
</file>

<file path=ppt/charts/chart5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14,6</a:t>
                    </a:r>
                    <a:endParaRPr 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'14'!$A$1:$E$1</c:f>
              <c:numCache>
                <c:formatCode>General</c:formatCode>
                <c:ptCount val="5"/>
                <c:pt idx="0">
                  <c:v>1401</c:v>
                </c:pt>
                <c:pt idx="1">
                  <c:v>1403</c:v>
                </c:pt>
              </c:numCache>
            </c:numRef>
          </c:cat>
          <c:val>
            <c:numRef>
              <c:f>'14'!$A$2:$E$2</c:f>
              <c:numCache>
                <c:formatCode>General</c:formatCode>
                <c:ptCount val="5"/>
                <c:pt idx="0" formatCode="#,##0.0">
                  <c:v>8.3000000000000007</c:v>
                </c:pt>
              </c:numCache>
            </c:numRef>
          </c:val>
        </c:ser>
        <c:axId val="68030848"/>
        <c:axId val="68032384"/>
      </c:barChart>
      <c:catAx>
        <c:axId val="6803084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8032384"/>
        <c:crosses val="autoZero"/>
        <c:auto val="1"/>
        <c:lblAlgn val="ctr"/>
        <c:lblOffset val="100"/>
      </c:catAx>
      <c:valAx>
        <c:axId val="68032384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8030848"/>
        <c:crosses val="autoZero"/>
        <c:crossBetween val="between"/>
      </c:valAx>
    </c:plotArea>
    <c:plotVisOnly val="1"/>
    <c:dispBlanksAs val="gap"/>
  </c:chart>
  <c:externalData r:id="rId1"/>
</c:chartSpace>
</file>

<file path=ppt/charts/chart5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lineChart>
        <c:grouping val="percentStacked"/>
        <c:ser>
          <c:idx val="0"/>
          <c:order val="0"/>
          <c:tx>
            <c:strRef>
              <c:f>'виды расходов'!$B$3</c:f>
              <c:strCache>
                <c:ptCount val="1"/>
                <c:pt idx="0">
                  <c:v>2018 год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расходов'!$B$4:$B$11</c:f>
              <c:numCache>
                <c:formatCode>General</c:formatCode>
                <c:ptCount val="8"/>
                <c:pt idx="0">
                  <c:v>31244.7</c:v>
                </c:pt>
                <c:pt idx="1">
                  <c:v>6291.9</c:v>
                </c:pt>
                <c:pt idx="2">
                  <c:v>11601.3</c:v>
                </c:pt>
                <c:pt idx="3">
                  <c:v>49483</c:v>
                </c:pt>
                <c:pt idx="4">
                  <c:v>3213.5</c:v>
                </c:pt>
                <c:pt idx="5">
                  <c:v>149833.79999999999</c:v>
                </c:pt>
                <c:pt idx="6" formatCode="0.0">
                  <c:v>81.900000000000006</c:v>
                </c:pt>
                <c:pt idx="7">
                  <c:v>619.20000000000005</c:v>
                </c:pt>
              </c:numCache>
            </c:numRef>
          </c:val>
        </c:ser>
        <c:ser>
          <c:idx val="1"/>
          <c:order val="1"/>
          <c:tx>
            <c:strRef>
              <c:f>'виды расходов'!$C$3</c:f>
              <c:strCache>
                <c:ptCount val="1"/>
                <c:pt idx="0">
                  <c:v>2019 год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расходов'!$C$4:$C$11</c:f>
              <c:numCache>
                <c:formatCode>General</c:formatCode>
                <c:ptCount val="8"/>
                <c:pt idx="0" formatCode="0.0">
                  <c:v>27279.9</c:v>
                </c:pt>
                <c:pt idx="1">
                  <c:v>3127.1</c:v>
                </c:pt>
                <c:pt idx="2">
                  <c:v>10650.8</c:v>
                </c:pt>
                <c:pt idx="4">
                  <c:v>4300.2</c:v>
                </c:pt>
                <c:pt idx="5">
                  <c:v>115795.8</c:v>
                </c:pt>
                <c:pt idx="6" formatCode="0.0">
                  <c:v>100</c:v>
                </c:pt>
                <c:pt idx="7">
                  <c:v>213.3</c:v>
                </c:pt>
              </c:numCache>
            </c:numRef>
          </c:val>
        </c:ser>
        <c:ser>
          <c:idx val="2"/>
          <c:order val="2"/>
          <c:tx>
            <c:strRef>
              <c:f>'виды расходов'!$D$3</c:f>
              <c:strCache>
                <c:ptCount val="1"/>
                <c:pt idx="0">
                  <c:v>2020 год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расходов'!$D$4:$D$11</c:f>
              <c:numCache>
                <c:formatCode>0.0</c:formatCode>
                <c:ptCount val="8"/>
                <c:pt idx="0" formatCode="General">
                  <c:v>26830.400000000001</c:v>
                </c:pt>
                <c:pt idx="1">
                  <c:v>5561.7</c:v>
                </c:pt>
                <c:pt idx="2" formatCode="General">
                  <c:v>15748.5</c:v>
                </c:pt>
                <c:pt idx="3">
                  <c:v>5687.2</c:v>
                </c:pt>
                <c:pt idx="4">
                  <c:v>7947.6</c:v>
                </c:pt>
                <c:pt idx="5" formatCode="General">
                  <c:v>110071</c:v>
                </c:pt>
                <c:pt idx="6">
                  <c:v>100</c:v>
                </c:pt>
                <c:pt idx="7" formatCode="General">
                  <c:v>604.29999999999995</c:v>
                </c:pt>
              </c:numCache>
            </c:numRef>
          </c:val>
        </c:ser>
        <c:ser>
          <c:idx val="3"/>
          <c:order val="3"/>
          <c:tx>
            <c:strRef>
              <c:f>'виды расходов'!$E$3</c:f>
              <c:strCache>
                <c:ptCount val="1"/>
                <c:pt idx="0">
                  <c:v>2021 год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расходов'!$E$4:$E$11</c:f>
              <c:numCache>
                <c:formatCode>0.0</c:formatCode>
                <c:ptCount val="8"/>
                <c:pt idx="0" formatCode="General">
                  <c:v>25440.5</c:v>
                </c:pt>
                <c:pt idx="1">
                  <c:v>13537.3</c:v>
                </c:pt>
                <c:pt idx="2" formatCode="General">
                  <c:v>16342</c:v>
                </c:pt>
                <c:pt idx="3">
                  <c:v>1303.5</c:v>
                </c:pt>
                <c:pt idx="4">
                  <c:v>3424.8</c:v>
                </c:pt>
                <c:pt idx="5" formatCode="General">
                  <c:v>93697.600000000006</c:v>
                </c:pt>
                <c:pt idx="6">
                  <c:v>100</c:v>
                </c:pt>
                <c:pt idx="7" formatCode="General">
                  <c:v>4836.7</c:v>
                </c:pt>
              </c:numCache>
            </c:numRef>
          </c:val>
        </c:ser>
        <c:ser>
          <c:idx val="4"/>
          <c:order val="4"/>
          <c:tx>
            <c:strRef>
              <c:f>'виды расходов'!$F$3</c:f>
              <c:strCache>
                <c:ptCount val="1"/>
                <c:pt idx="0">
                  <c:v>2022 год</c:v>
                </c:pt>
              </c:strCache>
            </c:strRef>
          </c:tx>
          <c:marker>
            <c:symbol val="none"/>
          </c:marker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расходов'!$F$4:$F$11</c:f>
              <c:numCache>
                <c:formatCode>General</c:formatCode>
                <c:ptCount val="8"/>
                <c:pt idx="0">
                  <c:v>25910</c:v>
                </c:pt>
                <c:pt idx="1">
                  <c:v>27284.3</c:v>
                </c:pt>
                <c:pt idx="2">
                  <c:v>16791.2</c:v>
                </c:pt>
                <c:pt idx="3" formatCode="0.0">
                  <c:v>1303.5</c:v>
                </c:pt>
                <c:pt idx="4" formatCode="0.0">
                  <c:v>3147.6</c:v>
                </c:pt>
                <c:pt idx="5">
                  <c:v>91290.8</c:v>
                </c:pt>
                <c:pt idx="6" formatCode="0.0">
                  <c:v>100</c:v>
                </c:pt>
                <c:pt idx="7">
                  <c:v>9165.2000000000007</c:v>
                </c:pt>
              </c:numCache>
            </c:numRef>
          </c:val>
        </c:ser>
        <c:marker val="1"/>
        <c:axId val="68742144"/>
        <c:axId val="69748992"/>
      </c:lineChart>
      <c:catAx>
        <c:axId val="68742144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9748992"/>
        <c:crosses val="autoZero"/>
        <c:auto val="1"/>
        <c:lblAlgn val="ctr"/>
        <c:lblOffset val="100"/>
      </c:catAx>
      <c:valAx>
        <c:axId val="69748992"/>
        <c:scaling>
          <c:orientation val="minMax"/>
        </c:scaling>
        <c:delete val="1"/>
        <c:axPos val="l"/>
        <c:majorGridlines/>
        <c:numFmt formatCode="0%" sourceLinked="1"/>
        <c:tickLblPos val="none"/>
        <c:crossAx val="68742144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</c:chart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A7E499-9E74-4BAD-B633-87785FB30EC3}" type="doc">
      <dgm:prSet loTypeId="urn:microsoft.com/office/officeart/2005/8/layout/chevron1" loCatId="process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2540C306-C19E-46E9-B48F-3B839060D38D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D97E897-E028-4D50-8C8B-9A5D8006CBCB}" type="parTrans" cxnId="{6054A36B-2E40-4140-B114-D89C8D76BED8}">
      <dgm:prSet/>
      <dgm:spPr/>
      <dgm:t>
        <a:bodyPr/>
        <a:lstStyle/>
        <a:p>
          <a:endParaRPr lang="ru-RU"/>
        </a:p>
      </dgm:t>
    </dgm:pt>
    <dgm:pt modelId="{ABDD86EF-DFC7-496F-9A20-6D4B6B7CEA45}" type="sibTrans" cxnId="{6054A36B-2E40-4140-B114-D89C8D76BED8}">
      <dgm:prSet/>
      <dgm:spPr/>
      <dgm:t>
        <a:bodyPr/>
        <a:lstStyle/>
        <a:p>
          <a:endParaRPr lang="ru-RU"/>
        </a:p>
      </dgm:t>
    </dgm:pt>
    <dgm:pt modelId="{5239174B-28A1-49B6-A049-B47A2EFF8836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Рассмотрение и утверждение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0B3B173-D6D6-4327-9FB2-BFC4C981F2A5}" type="parTrans" cxnId="{5707BCD8-5E37-4972-A8C6-78DA60947E0E}">
      <dgm:prSet/>
      <dgm:spPr/>
      <dgm:t>
        <a:bodyPr/>
        <a:lstStyle/>
        <a:p>
          <a:endParaRPr lang="ru-RU"/>
        </a:p>
      </dgm:t>
    </dgm:pt>
    <dgm:pt modelId="{429087AC-8EBA-450A-BDEC-FDC95108B182}" type="sibTrans" cxnId="{5707BCD8-5E37-4972-A8C6-78DA60947E0E}">
      <dgm:prSet/>
      <dgm:spPr/>
      <dgm:t>
        <a:bodyPr/>
        <a:lstStyle/>
        <a:p>
          <a:endParaRPr lang="ru-RU"/>
        </a:p>
      </dgm:t>
    </dgm:pt>
    <dgm:pt modelId="{A0A430AB-D782-4EEE-AEF8-74AA5B33DA99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Исполнение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C6BB64A-AE7C-4CE0-9868-EF6FCB6B4217}" type="parTrans" cxnId="{E6FF88C0-9A22-4B32-8FB7-081D500A9597}">
      <dgm:prSet/>
      <dgm:spPr/>
      <dgm:t>
        <a:bodyPr/>
        <a:lstStyle/>
        <a:p>
          <a:endParaRPr lang="ru-RU"/>
        </a:p>
      </dgm:t>
    </dgm:pt>
    <dgm:pt modelId="{AF60ECFF-7F26-49EA-9425-58351781A155}" type="sibTrans" cxnId="{E6FF88C0-9A22-4B32-8FB7-081D500A9597}">
      <dgm:prSet/>
      <dgm:spPr/>
      <dgm:t>
        <a:bodyPr/>
        <a:lstStyle/>
        <a:p>
          <a:endParaRPr lang="ru-RU"/>
        </a:p>
      </dgm:t>
    </dgm:pt>
    <dgm:pt modelId="{23D6938F-C3DF-48DD-82A4-902731AF8107}">
      <dgm:prSet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Составление,  рассмотрение и утверждение отчетности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B24AAF0-EDC5-4F21-BF18-B4FC7362ECA9}" type="parTrans" cxnId="{13B5FC6E-6771-471F-B70A-E2355FDD8116}">
      <dgm:prSet/>
      <dgm:spPr/>
      <dgm:t>
        <a:bodyPr/>
        <a:lstStyle/>
        <a:p>
          <a:endParaRPr lang="ru-RU"/>
        </a:p>
      </dgm:t>
    </dgm:pt>
    <dgm:pt modelId="{E2A02CA7-5885-41FB-870E-7F1CC42BC406}" type="sibTrans" cxnId="{13B5FC6E-6771-471F-B70A-E2355FDD8116}">
      <dgm:prSet/>
      <dgm:spPr/>
      <dgm:t>
        <a:bodyPr/>
        <a:lstStyle/>
        <a:p>
          <a:endParaRPr lang="ru-RU"/>
        </a:p>
      </dgm:t>
    </dgm:pt>
    <dgm:pt modelId="{9D0B1910-D7A0-4311-8706-E5374A651908}" type="pres">
      <dgm:prSet presAssocID="{9DA7E499-9E74-4BAD-B633-87785FB30E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2BB0FC-7494-4F0B-95FD-36506E0E756A}" type="pres">
      <dgm:prSet presAssocID="{2540C306-C19E-46E9-B48F-3B839060D38D}" presName="parTxOnly" presStyleLbl="node1" presStyleIdx="0" presStyleCnt="4" custScaleX="821596" custScaleY="906969" custLinFactY="-700000" custLinFactNeighborX="-14658" custLinFactNeighborY="-70011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359445-DC30-4E46-8A39-2E32934AAA72}" type="pres">
      <dgm:prSet presAssocID="{ABDD86EF-DFC7-496F-9A20-6D4B6B7CEA45}" presName="parTxOnlySpace" presStyleCnt="0"/>
      <dgm:spPr/>
    </dgm:pt>
    <dgm:pt modelId="{59CA886C-DD6F-4787-9E92-119A21A927ED}" type="pres">
      <dgm:prSet presAssocID="{5239174B-28A1-49B6-A049-B47A2EFF8836}" presName="parTxOnly" presStyleLbl="node1" presStyleIdx="1" presStyleCnt="4" custScaleX="934314" custScaleY="904383" custLinFactX="-40383" custLinFactY="-200000" custLinFactNeighborX="-100000" custLinFactNeighborY="-22703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DDC322-42D8-4671-B170-17EFAD5ED109}" type="pres">
      <dgm:prSet presAssocID="{429087AC-8EBA-450A-BDEC-FDC95108B182}" presName="parTxOnlySpace" presStyleCnt="0"/>
      <dgm:spPr/>
    </dgm:pt>
    <dgm:pt modelId="{5B31C1F0-9B47-442F-B273-BD46863F1DBD}" type="pres">
      <dgm:prSet presAssocID="{A0A430AB-D782-4EEE-AEF8-74AA5B33DA99}" presName="parTxOnly" presStyleLbl="node1" presStyleIdx="2" presStyleCnt="4" custScaleX="822464" custScaleY="849272" custLinFactX="-104776" custLinFactY="271175" custLinFactNeighborX="-200000" custLinFactNeighborY="3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45FD8D-3025-4479-9310-C6660C902B2D}" type="pres">
      <dgm:prSet presAssocID="{AF60ECFF-7F26-49EA-9425-58351781A155}" presName="parTxOnlySpace" presStyleCnt="0"/>
      <dgm:spPr/>
    </dgm:pt>
    <dgm:pt modelId="{4A8A5F14-E0FB-4A22-B172-9335B3218535}" type="pres">
      <dgm:prSet presAssocID="{23D6938F-C3DF-48DD-82A4-902731AF8107}" presName="parTxOnly" presStyleLbl="node1" presStyleIdx="3" presStyleCnt="4" custScaleX="1054894" custScaleY="1101381" custLinFactX="-203856" custLinFactY="800000" custLinFactNeighborX="-300000" custLinFactNeighborY="84972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56EF8FF-9111-4BBB-9323-DA8154769294}" type="presOf" srcId="{9DA7E499-9E74-4BAD-B633-87785FB30EC3}" destId="{9D0B1910-D7A0-4311-8706-E5374A651908}" srcOrd="0" destOrd="0" presId="urn:microsoft.com/office/officeart/2005/8/layout/chevron1"/>
    <dgm:cxn modelId="{552FF1F8-BEAC-4BFD-945B-62478CCA0925}" type="presOf" srcId="{5239174B-28A1-49B6-A049-B47A2EFF8836}" destId="{59CA886C-DD6F-4787-9E92-119A21A927ED}" srcOrd="0" destOrd="0" presId="urn:microsoft.com/office/officeart/2005/8/layout/chevron1"/>
    <dgm:cxn modelId="{27D50F36-2515-4E5F-B4FA-1535DA7A218D}" type="presOf" srcId="{A0A430AB-D782-4EEE-AEF8-74AA5B33DA99}" destId="{5B31C1F0-9B47-442F-B273-BD46863F1DBD}" srcOrd="0" destOrd="0" presId="urn:microsoft.com/office/officeart/2005/8/layout/chevron1"/>
    <dgm:cxn modelId="{87D7369C-C1F9-4912-8252-7594BAE6103E}" type="presOf" srcId="{23D6938F-C3DF-48DD-82A4-902731AF8107}" destId="{4A8A5F14-E0FB-4A22-B172-9335B3218535}" srcOrd="0" destOrd="0" presId="urn:microsoft.com/office/officeart/2005/8/layout/chevron1"/>
    <dgm:cxn modelId="{6054A36B-2E40-4140-B114-D89C8D76BED8}" srcId="{9DA7E499-9E74-4BAD-B633-87785FB30EC3}" destId="{2540C306-C19E-46E9-B48F-3B839060D38D}" srcOrd="0" destOrd="0" parTransId="{1D97E897-E028-4D50-8C8B-9A5D8006CBCB}" sibTransId="{ABDD86EF-DFC7-496F-9A20-6D4B6B7CEA45}"/>
    <dgm:cxn modelId="{08926AC0-7954-49C5-87A8-C9F80B3A333D}" type="presOf" srcId="{2540C306-C19E-46E9-B48F-3B839060D38D}" destId="{6C2BB0FC-7494-4F0B-95FD-36506E0E756A}" srcOrd="0" destOrd="0" presId="urn:microsoft.com/office/officeart/2005/8/layout/chevron1"/>
    <dgm:cxn modelId="{13B5FC6E-6771-471F-B70A-E2355FDD8116}" srcId="{9DA7E499-9E74-4BAD-B633-87785FB30EC3}" destId="{23D6938F-C3DF-48DD-82A4-902731AF8107}" srcOrd="3" destOrd="0" parTransId="{9B24AAF0-EDC5-4F21-BF18-B4FC7362ECA9}" sibTransId="{E2A02CA7-5885-41FB-870E-7F1CC42BC406}"/>
    <dgm:cxn modelId="{5707BCD8-5E37-4972-A8C6-78DA60947E0E}" srcId="{9DA7E499-9E74-4BAD-B633-87785FB30EC3}" destId="{5239174B-28A1-49B6-A049-B47A2EFF8836}" srcOrd="1" destOrd="0" parTransId="{60B3B173-D6D6-4327-9FB2-BFC4C981F2A5}" sibTransId="{429087AC-8EBA-450A-BDEC-FDC95108B182}"/>
    <dgm:cxn modelId="{E6FF88C0-9A22-4B32-8FB7-081D500A9597}" srcId="{9DA7E499-9E74-4BAD-B633-87785FB30EC3}" destId="{A0A430AB-D782-4EEE-AEF8-74AA5B33DA99}" srcOrd="2" destOrd="0" parTransId="{BC6BB64A-AE7C-4CE0-9868-EF6FCB6B4217}" sibTransId="{AF60ECFF-7F26-49EA-9425-58351781A155}"/>
    <dgm:cxn modelId="{5F5169FD-7327-46BF-8D43-746266ED7D9B}" type="presParOf" srcId="{9D0B1910-D7A0-4311-8706-E5374A651908}" destId="{6C2BB0FC-7494-4F0B-95FD-36506E0E756A}" srcOrd="0" destOrd="0" presId="urn:microsoft.com/office/officeart/2005/8/layout/chevron1"/>
    <dgm:cxn modelId="{FCB781E3-1C2A-455B-A7F8-9E6D5C26E760}" type="presParOf" srcId="{9D0B1910-D7A0-4311-8706-E5374A651908}" destId="{0B359445-DC30-4E46-8A39-2E32934AAA72}" srcOrd="1" destOrd="0" presId="urn:microsoft.com/office/officeart/2005/8/layout/chevron1"/>
    <dgm:cxn modelId="{119ADDA1-F941-4672-AD7B-B2511D8DC735}" type="presParOf" srcId="{9D0B1910-D7A0-4311-8706-E5374A651908}" destId="{59CA886C-DD6F-4787-9E92-119A21A927ED}" srcOrd="2" destOrd="0" presId="urn:microsoft.com/office/officeart/2005/8/layout/chevron1"/>
    <dgm:cxn modelId="{67B796DC-A3C8-4643-9F96-FA5E6AC47B1D}" type="presParOf" srcId="{9D0B1910-D7A0-4311-8706-E5374A651908}" destId="{92DDC322-42D8-4671-B170-17EFAD5ED109}" srcOrd="3" destOrd="0" presId="urn:microsoft.com/office/officeart/2005/8/layout/chevron1"/>
    <dgm:cxn modelId="{73298DA1-2E05-4365-8EAC-9A61680E2E68}" type="presParOf" srcId="{9D0B1910-D7A0-4311-8706-E5374A651908}" destId="{5B31C1F0-9B47-442F-B273-BD46863F1DBD}" srcOrd="4" destOrd="0" presId="urn:microsoft.com/office/officeart/2005/8/layout/chevron1"/>
    <dgm:cxn modelId="{2AD2E6D7-B8E7-45A4-BCF2-9F00D1CB2A01}" type="presParOf" srcId="{9D0B1910-D7A0-4311-8706-E5374A651908}" destId="{5745FD8D-3025-4479-9310-C6660C902B2D}" srcOrd="5" destOrd="0" presId="urn:microsoft.com/office/officeart/2005/8/layout/chevron1"/>
    <dgm:cxn modelId="{17C54127-07EB-4F5C-AB20-C39C43161E3E}" type="presParOf" srcId="{9D0B1910-D7A0-4311-8706-E5374A651908}" destId="{4A8A5F14-E0FB-4A22-B172-9335B3218535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C2BB0FC-7494-4F0B-95FD-36506E0E756A}">
      <dsp:nvSpPr>
        <dsp:cNvPr id="0" name=""/>
        <dsp:cNvSpPr/>
      </dsp:nvSpPr>
      <dsp:spPr>
        <a:xfrm>
          <a:off x="0" y="335868"/>
          <a:ext cx="2002657" cy="884302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0" y="335868"/>
        <a:ext cx="2002657" cy="884302"/>
      </dsp:txXfrm>
    </dsp:sp>
    <dsp:sp modelId="{59CA886C-DD6F-4787-9E92-119A21A927ED}">
      <dsp:nvSpPr>
        <dsp:cNvPr id="0" name=""/>
        <dsp:cNvSpPr/>
      </dsp:nvSpPr>
      <dsp:spPr>
        <a:xfrm>
          <a:off x="1857389" y="1285883"/>
          <a:ext cx="2277409" cy="881780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Рассмотрение и утверждение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857389" y="1285883"/>
        <a:ext cx="2277409" cy="881780"/>
      </dsp:txXfrm>
    </dsp:sp>
    <dsp:sp modelId="{5B31C1F0-9B47-442F-B273-BD46863F1DBD}">
      <dsp:nvSpPr>
        <dsp:cNvPr id="0" name=""/>
        <dsp:cNvSpPr/>
      </dsp:nvSpPr>
      <dsp:spPr>
        <a:xfrm>
          <a:off x="3929089" y="2286016"/>
          <a:ext cx="2004773" cy="828047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Исполнение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929089" y="2286016"/>
        <a:ext cx="2004773" cy="828047"/>
      </dsp:txXfrm>
    </dsp:sp>
    <dsp:sp modelId="{4A8A5F14-E0FB-4A22-B172-9335B3218535}">
      <dsp:nvSpPr>
        <dsp:cNvPr id="0" name=""/>
        <dsp:cNvSpPr/>
      </dsp:nvSpPr>
      <dsp:spPr>
        <a:xfrm>
          <a:off x="5643602" y="3212424"/>
          <a:ext cx="2571326" cy="1073855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Составление,  рассмотрение и утверждение отчетности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643602" y="3212424"/>
        <a:ext cx="2571326" cy="10738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drawing26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drawing30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0.33333</cdr:x>
      <cdr:y>0.04478</cdr:y>
    </cdr:from>
    <cdr:to>
      <cdr:x>0.36752</cdr:x>
      <cdr:y>0.67164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2786082" y="214314"/>
          <a:ext cx="285752" cy="3000397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4">
            <a:lumMod val="75000"/>
          </a:schemeClr>
        </a:solidFill>
        <a:ln xmlns:a="http://schemas.openxmlformats.org/drawingml/2006/main">
          <a:solidFill>
            <a:schemeClr val="accent4">
              <a:lumMod val="75000"/>
            </a:schemeClr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0.22222</cdr:x>
      <cdr:y>0.64179</cdr:y>
    </cdr:from>
    <cdr:to>
      <cdr:x>0.24786</cdr:x>
      <cdr:y>0.67164</cdr:y>
    </cdr:to>
    <cdr:sp macro="" textlink="">
      <cdr:nvSpPr>
        <cdr:cNvPr id="3" name="Прямоугольник 2"/>
        <cdr:cNvSpPr/>
      </cdr:nvSpPr>
      <cdr:spPr>
        <a:xfrm xmlns:a="http://schemas.openxmlformats.org/drawingml/2006/main">
          <a:off x="1857388" y="3071834"/>
          <a:ext cx="214314" cy="142876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6">
            <a:lumMod val="75000"/>
          </a:schemeClr>
        </a:solidFill>
        <a:ln xmlns:a="http://schemas.openxmlformats.org/drawingml/2006/main">
          <a:solidFill>
            <a:schemeClr val="accent6">
              <a:lumMod val="75000"/>
            </a:schemeClr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0.58974</cdr:x>
      <cdr:y>0.13433</cdr:y>
    </cdr:from>
    <cdr:to>
      <cdr:x>0.62393</cdr:x>
      <cdr:y>0.67164</cdr:y>
    </cdr:to>
    <cdr:sp macro="" textlink="">
      <cdr:nvSpPr>
        <cdr:cNvPr id="5" name="Прямоугольник 4"/>
        <cdr:cNvSpPr/>
      </cdr:nvSpPr>
      <cdr:spPr>
        <a:xfrm xmlns:a="http://schemas.openxmlformats.org/drawingml/2006/main">
          <a:off x="4929222" y="642942"/>
          <a:ext cx="285752" cy="2571768"/>
        </a:xfrm>
        <a:prstGeom xmlns:a="http://schemas.openxmlformats.org/drawingml/2006/main" prst="rect">
          <a:avLst/>
        </a:prstGeom>
        <a:solidFill xmlns:a="http://schemas.openxmlformats.org/drawingml/2006/main">
          <a:srgbClr val="F79646">
            <a:lumMod val="75000"/>
          </a:srgbClr>
        </a:solidFill>
        <a:ln xmlns:a="http://schemas.openxmlformats.org/drawingml/2006/main" w="25400" cap="flat" cmpd="sng" algn="ctr">
          <a:solidFill>
            <a:schemeClr val="accent6">
              <a:lumMod val="75000"/>
            </a:schemeClr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ysClr val="window" lastClr="FFFFFF"/>
              </a:solidFill>
              <a:latin typeface="Constantia"/>
            </a:defRPr>
          </a:lvl1pPr>
          <a:lvl2pPr marL="457200" indent="0">
            <a:defRPr sz="1100">
              <a:solidFill>
                <a:sysClr val="window" lastClr="FFFFFF"/>
              </a:solidFill>
              <a:latin typeface="Constantia"/>
            </a:defRPr>
          </a:lvl2pPr>
          <a:lvl3pPr marL="914400" indent="0">
            <a:defRPr sz="1100">
              <a:solidFill>
                <a:sysClr val="window" lastClr="FFFFFF"/>
              </a:solidFill>
              <a:latin typeface="Constantia"/>
            </a:defRPr>
          </a:lvl3pPr>
          <a:lvl4pPr marL="1371600" indent="0">
            <a:defRPr sz="1100">
              <a:solidFill>
                <a:sysClr val="window" lastClr="FFFFFF"/>
              </a:solidFill>
              <a:latin typeface="Constantia"/>
            </a:defRPr>
          </a:lvl4pPr>
          <a:lvl5pPr marL="1828800" indent="0">
            <a:defRPr sz="1100">
              <a:solidFill>
                <a:sysClr val="window" lastClr="FFFFFF"/>
              </a:solidFill>
              <a:latin typeface="Constantia"/>
            </a:defRPr>
          </a:lvl5pPr>
          <a:lvl6pPr marL="2286000" indent="0">
            <a:defRPr sz="1100">
              <a:solidFill>
                <a:sysClr val="window" lastClr="FFFFFF"/>
              </a:solidFill>
              <a:latin typeface="Constantia"/>
            </a:defRPr>
          </a:lvl6pPr>
          <a:lvl7pPr marL="2743200" indent="0">
            <a:defRPr sz="1100">
              <a:solidFill>
                <a:sysClr val="window" lastClr="FFFFFF"/>
              </a:solidFill>
              <a:latin typeface="Constantia"/>
            </a:defRPr>
          </a:lvl7pPr>
          <a:lvl8pPr marL="3200400" indent="0">
            <a:defRPr sz="1100">
              <a:solidFill>
                <a:sysClr val="window" lastClr="FFFFFF"/>
              </a:solidFill>
              <a:latin typeface="Constantia"/>
            </a:defRPr>
          </a:lvl8pPr>
          <a:lvl9pPr marL="3657600" indent="0">
            <a:defRPr sz="1100">
              <a:solidFill>
                <a:sysClr val="window" lastClr="FFFFFF"/>
              </a:solidFill>
              <a:latin typeface="Constantia"/>
            </a:defRPr>
          </a:lvl9pPr>
        </a:lstStyle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0.76923</cdr:x>
      <cdr:y>0.10448</cdr:y>
    </cdr:from>
    <cdr:to>
      <cdr:x>0.80342</cdr:x>
      <cdr:y>0.67164</cdr:y>
    </cdr:to>
    <cdr:sp macro="" textlink="">
      <cdr:nvSpPr>
        <cdr:cNvPr id="6" name="Прямоугольник 5"/>
        <cdr:cNvSpPr/>
      </cdr:nvSpPr>
      <cdr:spPr>
        <a:xfrm xmlns:a="http://schemas.openxmlformats.org/drawingml/2006/main">
          <a:off x="6429420" y="500066"/>
          <a:ext cx="285752" cy="2714644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6">
            <a:lumMod val="75000"/>
          </a:schemeClr>
        </a:solidFill>
        <a:ln xmlns:a="http://schemas.openxmlformats.org/drawingml/2006/main" w="25400" cap="flat" cmpd="sng" algn="ctr">
          <a:solidFill>
            <a:schemeClr val="accent6">
              <a:lumMod val="75000"/>
            </a:schemeClr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ysClr val="window" lastClr="FFFFFF"/>
              </a:solidFill>
              <a:latin typeface="Constantia"/>
            </a:defRPr>
          </a:lvl1pPr>
          <a:lvl2pPr marL="457200" indent="0">
            <a:defRPr sz="1100">
              <a:solidFill>
                <a:sysClr val="window" lastClr="FFFFFF"/>
              </a:solidFill>
              <a:latin typeface="Constantia"/>
            </a:defRPr>
          </a:lvl2pPr>
          <a:lvl3pPr marL="914400" indent="0">
            <a:defRPr sz="1100">
              <a:solidFill>
                <a:sysClr val="window" lastClr="FFFFFF"/>
              </a:solidFill>
              <a:latin typeface="Constantia"/>
            </a:defRPr>
          </a:lvl3pPr>
          <a:lvl4pPr marL="1371600" indent="0">
            <a:defRPr sz="1100">
              <a:solidFill>
                <a:sysClr val="window" lastClr="FFFFFF"/>
              </a:solidFill>
              <a:latin typeface="Constantia"/>
            </a:defRPr>
          </a:lvl4pPr>
          <a:lvl5pPr marL="1828800" indent="0">
            <a:defRPr sz="1100">
              <a:solidFill>
                <a:sysClr val="window" lastClr="FFFFFF"/>
              </a:solidFill>
              <a:latin typeface="Constantia"/>
            </a:defRPr>
          </a:lvl5pPr>
          <a:lvl6pPr marL="2286000" indent="0">
            <a:defRPr sz="1100">
              <a:solidFill>
                <a:sysClr val="window" lastClr="FFFFFF"/>
              </a:solidFill>
              <a:latin typeface="Constantia"/>
            </a:defRPr>
          </a:lvl6pPr>
          <a:lvl7pPr marL="2743200" indent="0">
            <a:defRPr sz="1100">
              <a:solidFill>
                <a:sysClr val="window" lastClr="FFFFFF"/>
              </a:solidFill>
              <a:latin typeface="Constantia"/>
            </a:defRPr>
          </a:lvl7pPr>
          <a:lvl8pPr marL="3200400" indent="0">
            <a:defRPr sz="1100">
              <a:solidFill>
                <a:sysClr val="window" lastClr="FFFFFF"/>
              </a:solidFill>
              <a:latin typeface="Constantia"/>
            </a:defRPr>
          </a:lvl8pPr>
          <a:lvl9pPr marL="3657600" indent="0">
            <a:defRPr sz="1100">
              <a:solidFill>
                <a:sysClr val="window" lastClr="FFFFFF"/>
              </a:solidFill>
              <a:latin typeface="Constantia"/>
            </a:defRPr>
          </a:lvl9pPr>
        </a:lstStyle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0.95726</cdr:x>
      <cdr:y>0.08955</cdr:y>
    </cdr:from>
    <cdr:to>
      <cdr:x>0.99145</cdr:x>
      <cdr:y>0.67164</cdr:y>
    </cdr:to>
    <cdr:sp macro="" textlink="">
      <cdr:nvSpPr>
        <cdr:cNvPr id="7" name="Прямоугольник 6"/>
        <cdr:cNvSpPr/>
      </cdr:nvSpPr>
      <cdr:spPr>
        <a:xfrm xmlns:a="http://schemas.openxmlformats.org/drawingml/2006/main">
          <a:off x="8001056" y="428628"/>
          <a:ext cx="285768" cy="2786062"/>
        </a:xfrm>
        <a:prstGeom xmlns:a="http://schemas.openxmlformats.org/drawingml/2006/main" prst="rect">
          <a:avLst/>
        </a:prstGeom>
        <a:solidFill xmlns:a="http://schemas.openxmlformats.org/drawingml/2006/main">
          <a:srgbClr val="F79646">
            <a:lumMod val="75000"/>
          </a:srgbClr>
        </a:solidFill>
        <a:ln xmlns:a="http://schemas.openxmlformats.org/drawingml/2006/main" w="25400" cap="flat" cmpd="sng" algn="ctr">
          <a:solidFill>
            <a:schemeClr val="accent6">
              <a:lumMod val="75000"/>
            </a:schemeClr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ysClr val="window" lastClr="FFFFFF"/>
              </a:solidFill>
              <a:latin typeface="Constantia"/>
            </a:defRPr>
          </a:lvl1pPr>
          <a:lvl2pPr marL="457200" indent="0">
            <a:defRPr sz="1100">
              <a:solidFill>
                <a:sysClr val="window" lastClr="FFFFFF"/>
              </a:solidFill>
              <a:latin typeface="Constantia"/>
            </a:defRPr>
          </a:lvl2pPr>
          <a:lvl3pPr marL="914400" indent="0">
            <a:defRPr sz="1100">
              <a:solidFill>
                <a:sysClr val="window" lastClr="FFFFFF"/>
              </a:solidFill>
              <a:latin typeface="Constantia"/>
            </a:defRPr>
          </a:lvl3pPr>
          <a:lvl4pPr marL="1371600" indent="0">
            <a:defRPr sz="1100">
              <a:solidFill>
                <a:sysClr val="window" lastClr="FFFFFF"/>
              </a:solidFill>
              <a:latin typeface="Constantia"/>
            </a:defRPr>
          </a:lvl4pPr>
          <a:lvl5pPr marL="1828800" indent="0">
            <a:defRPr sz="1100">
              <a:solidFill>
                <a:sysClr val="window" lastClr="FFFFFF"/>
              </a:solidFill>
              <a:latin typeface="Constantia"/>
            </a:defRPr>
          </a:lvl5pPr>
          <a:lvl6pPr marL="2286000" indent="0">
            <a:defRPr sz="1100">
              <a:solidFill>
                <a:sysClr val="window" lastClr="FFFFFF"/>
              </a:solidFill>
              <a:latin typeface="Constantia"/>
            </a:defRPr>
          </a:lvl6pPr>
          <a:lvl7pPr marL="2743200" indent="0">
            <a:defRPr sz="1100">
              <a:solidFill>
                <a:sysClr val="window" lastClr="FFFFFF"/>
              </a:solidFill>
              <a:latin typeface="Constantia"/>
            </a:defRPr>
          </a:lvl7pPr>
          <a:lvl8pPr marL="3200400" indent="0">
            <a:defRPr sz="1100">
              <a:solidFill>
                <a:sysClr val="window" lastClr="FFFFFF"/>
              </a:solidFill>
              <a:latin typeface="Constantia"/>
            </a:defRPr>
          </a:lvl8pPr>
          <a:lvl9pPr marL="3657600" indent="0">
            <a:defRPr sz="1100">
              <a:solidFill>
                <a:sysClr val="window" lastClr="FFFFFF"/>
              </a:solidFill>
              <a:latin typeface="Constantia"/>
            </a:defRPr>
          </a:lvl9pPr>
        </a:lstStyle>
        <a:p xmlns:a="http://schemas.openxmlformats.org/drawingml/2006/main">
          <a:endParaRPr lang="ru-RU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0.01739</cdr:x>
      <cdr:y>0.85714</cdr:y>
    </cdr:from>
    <cdr:to>
      <cdr:x>0.94294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42876" y="1357322"/>
          <a:ext cx="7603736" cy="21431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01 04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06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01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01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0.05217</cdr:x>
      <cdr:y>0.85714</cdr:y>
    </cdr:from>
    <cdr:to>
      <cdr:x>0.95337</cdr:x>
      <cdr:y>0.98693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428628" y="1285884"/>
          <a:ext cx="7403659" cy="19470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0.04348</cdr:x>
      <cdr:y>0.85714</cdr:y>
    </cdr:from>
    <cdr:to>
      <cdr:x>0.95194</cdr:x>
      <cdr:y>1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357190" y="1428760"/>
          <a:ext cx="7463335" cy="21431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0.33043</cdr:x>
      <cdr:y>0.61905</cdr:y>
    </cdr:from>
    <cdr:to>
      <cdr:x>0.3913</cdr:x>
      <cdr:y>0.85714</cdr:y>
    </cdr:to>
    <cdr:sp macro="" textlink="">
      <cdr:nvSpPr>
        <cdr:cNvPr id="5" name="Прямоугольник 4"/>
        <cdr:cNvSpPr/>
      </cdr:nvSpPr>
      <cdr:spPr>
        <a:xfrm xmlns:a="http://schemas.openxmlformats.org/drawingml/2006/main">
          <a:off x="2714644" y="928694"/>
          <a:ext cx="500066" cy="35719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0.0087</cdr:x>
      <cdr:y>0.90625</cdr:y>
    </cdr:from>
    <cdr:to>
      <cdr:x>0.98261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1438" y="2071702"/>
          <a:ext cx="8001031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01 02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01 04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06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                     01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0.04464</cdr:x>
      <cdr:y>0.81046</cdr:y>
    </cdr:from>
    <cdr:to>
      <cdr:x>0.95337</cdr:x>
      <cdr:y>0.98693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357190" y="1273748"/>
          <a:ext cx="7270777" cy="2773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0.04348</cdr:x>
      <cdr:y>0.5625</cdr:y>
    </cdr:from>
    <cdr:to>
      <cdr:x>0.95194</cdr:x>
      <cdr:y>0.70536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357190" y="1285884"/>
          <a:ext cx="7463335" cy="3265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0.0087</cdr:x>
      <cdr:y>0.90625</cdr:y>
    </cdr:from>
    <cdr:to>
      <cdr:x>0.98261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1438" y="2071702"/>
          <a:ext cx="8001031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01 02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01 04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06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0111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01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0.04464</cdr:x>
      <cdr:y>0.81046</cdr:y>
    </cdr:from>
    <cdr:to>
      <cdr:x>0.95337</cdr:x>
      <cdr:y>0.98693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357190" y="1273748"/>
          <a:ext cx="7270777" cy="2773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0.04348</cdr:x>
      <cdr:y>0.5625</cdr:y>
    </cdr:from>
    <cdr:to>
      <cdr:x>0.95194</cdr:x>
      <cdr:y>0.70536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357190" y="1285884"/>
          <a:ext cx="7463335" cy="3265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0.73333</cdr:x>
      <cdr:y>0.86207</cdr:y>
    </cdr:from>
    <cdr:to>
      <cdr:x>0.78333</cdr:x>
      <cdr:y>0.93103</cdr:y>
    </cdr:to>
    <cdr:sp macro="" textlink="">
      <cdr:nvSpPr>
        <cdr:cNvPr id="5" name="Прямоугольник 4"/>
        <cdr:cNvSpPr/>
      </cdr:nvSpPr>
      <cdr:spPr>
        <a:xfrm xmlns:a="http://schemas.openxmlformats.org/drawingml/2006/main">
          <a:off x="6286544" y="1785950"/>
          <a:ext cx="428628" cy="142876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0.00909</cdr:x>
      <cdr:y>0.88462</cdr:y>
    </cdr:from>
    <cdr:to>
      <cdr:x>0.98261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1438" y="1643074"/>
          <a:ext cx="7650088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01 02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01 04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01 06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01 11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0.04464</cdr:x>
      <cdr:y>0.81046</cdr:y>
    </cdr:from>
    <cdr:to>
      <cdr:x>0.95337</cdr:x>
      <cdr:y>0.98693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357190" y="1273748"/>
          <a:ext cx="7270777" cy="2773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0.04348</cdr:x>
      <cdr:y>0.5625</cdr:y>
    </cdr:from>
    <cdr:to>
      <cdr:x>0.95194</cdr:x>
      <cdr:y>0.70536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357190" y="1285884"/>
          <a:ext cx="7463335" cy="3265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0.75</cdr:x>
      <cdr:y>0.84615</cdr:y>
    </cdr:from>
    <cdr:to>
      <cdr:x>0.80172</cdr:x>
      <cdr:y>0.92308</cdr:y>
    </cdr:to>
    <cdr:sp macro="" textlink="">
      <cdr:nvSpPr>
        <cdr:cNvPr id="5" name="Блок-схема: процесс 4"/>
        <cdr:cNvSpPr/>
      </cdr:nvSpPr>
      <cdr:spPr>
        <a:xfrm xmlns:a="http://schemas.openxmlformats.org/drawingml/2006/main">
          <a:off x="6215106" y="1571636"/>
          <a:ext cx="428628" cy="142876"/>
        </a:xfrm>
        <a:prstGeom xmlns:a="http://schemas.openxmlformats.org/drawingml/2006/main" prst="flowChartProcess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0.75</cdr:x>
      <cdr:y>0.69231</cdr:y>
    </cdr:from>
    <cdr:to>
      <cdr:x>0.80172</cdr:x>
      <cdr:y>0.80769</cdr:y>
    </cdr:to>
    <cdr:sp macro="" textlink="">
      <cdr:nvSpPr>
        <cdr:cNvPr id="6" name="Прямоугольник 5"/>
        <cdr:cNvSpPr/>
      </cdr:nvSpPr>
      <cdr:spPr>
        <a:xfrm xmlns:a="http://schemas.openxmlformats.org/drawingml/2006/main">
          <a:off x="6215106" y="1285884"/>
          <a:ext cx="428628" cy="214314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60,0</a:t>
          </a:r>
          <a:endParaRPr lang="ru-RU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0.00909</cdr:x>
      <cdr:y>0.88462</cdr:y>
    </cdr:from>
    <cdr:to>
      <cdr:x>0.98261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5327" y="1643083"/>
          <a:ext cx="8067373" cy="21430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01 02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01 04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01 05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01 06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01 11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0.04464</cdr:x>
      <cdr:y>0.81046</cdr:y>
    </cdr:from>
    <cdr:to>
      <cdr:x>0.95337</cdr:x>
      <cdr:y>0.98693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357190" y="1273748"/>
          <a:ext cx="7270777" cy="2773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0.30172</cdr:x>
      <cdr:y>0.73077</cdr:y>
    </cdr:from>
    <cdr:to>
      <cdr:x>0.44828</cdr:x>
      <cdr:y>0.88462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2500330" y="1357322"/>
          <a:ext cx="1214446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11,1</a:t>
          </a:r>
          <a:endParaRPr lang="ru-RU" sz="12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0.75</cdr:x>
      <cdr:y>0.84615</cdr:y>
    </cdr:from>
    <cdr:to>
      <cdr:x>0.80172</cdr:x>
      <cdr:y>0.92308</cdr:y>
    </cdr:to>
    <cdr:sp macro="" textlink="">
      <cdr:nvSpPr>
        <cdr:cNvPr id="5" name="Блок-схема: процесс 4"/>
        <cdr:cNvSpPr/>
      </cdr:nvSpPr>
      <cdr:spPr>
        <a:xfrm xmlns:a="http://schemas.openxmlformats.org/drawingml/2006/main">
          <a:off x="6215106" y="1571636"/>
          <a:ext cx="428628" cy="142876"/>
        </a:xfrm>
        <a:prstGeom xmlns:a="http://schemas.openxmlformats.org/drawingml/2006/main" prst="flowChartProcess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0.75</cdr:x>
      <cdr:y>0.69231</cdr:y>
    </cdr:from>
    <cdr:to>
      <cdr:x>0.80172</cdr:x>
      <cdr:y>0.80769</cdr:y>
    </cdr:to>
    <cdr:sp macro="" textlink="">
      <cdr:nvSpPr>
        <cdr:cNvPr id="6" name="Прямоугольник 5"/>
        <cdr:cNvSpPr/>
      </cdr:nvSpPr>
      <cdr:spPr>
        <a:xfrm xmlns:a="http://schemas.openxmlformats.org/drawingml/2006/main">
          <a:off x="6215106" y="1285884"/>
          <a:ext cx="428628" cy="214314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60,0</a:t>
          </a:r>
          <a:endParaRPr lang="ru-RU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0.11504</cdr:x>
      <cdr:y>0.85334</cdr:y>
    </cdr:from>
    <cdr:to>
      <cdr:x>0.88335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28694" y="1714512"/>
          <a:ext cx="6202178" cy="2095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03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03 09                                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0.16216</cdr:x>
      <cdr:y>0.82692</cdr:y>
    </cdr:from>
    <cdr:to>
      <cdr:x>0.82713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85884" y="1358690"/>
          <a:ext cx="5272958" cy="2843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03 04             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0.2193</cdr:x>
      <cdr:y>0.76014</cdr:y>
    </cdr:from>
    <cdr:to>
      <cdr:x>0.83838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785950" y="1071570"/>
          <a:ext cx="5041760" cy="33813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03 04          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0.16814</cdr:x>
      <cdr:y>0.76924</cdr:y>
    </cdr:from>
    <cdr:to>
      <cdr:x>0.79154</cdr:x>
      <cdr:y>0.96155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57322" y="1143008"/>
          <a:ext cx="5032392" cy="28575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 b="1" dirty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1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1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100" b="1" dirty="0" smtClean="0">
              <a:latin typeface="Times New Roman" pitchFamily="18" charset="0"/>
              <a:cs typeface="Times New Roman" pitchFamily="18" charset="0"/>
            </a:rPr>
            <a:t> 03 </a:t>
          </a:r>
          <a:r>
            <a:rPr lang="en-US" sz="1100" b="1" dirty="0">
              <a:latin typeface="Times New Roman" pitchFamily="18" charset="0"/>
              <a:cs typeface="Times New Roman" pitchFamily="18" charset="0"/>
            </a:rPr>
            <a:t>04                                                                    </a:t>
          </a:r>
          <a:r>
            <a:rPr lang="en-US" sz="1100" b="1" dirty="0" smtClean="0">
              <a:latin typeface="Times New Roman" pitchFamily="18" charset="0"/>
              <a:cs typeface="Times New Roman" pitchFamily="18" charset="0"/>
            </a:rPr>
            <a:t>                                       03 </a:t>
          </a:r>
          <a:r>
            <a:rPr lang="en-US" sz="1100" b="1" dirty="0">
              <a:latin typeface="Times New Roman" pitchFamily="18" charset="0"/>
              <a:cs typeface="Times New Roman" pitchFamily="18" charset="0"/>
            </a:rPr>
            <a:t>09</a:t>
          </a:r>
          <a:endParaRPr lang="ru-RU" sz="11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1.xml><?xml version="1.0" encoding="utf-8"?>
<c:userShapes xmlns:c="http://schemas.openxmlformats.org/drawingml/2006/chart">
  <cdr:relSizeAnchor xmlns:cdr="http://schemas.openxmlformats.org/drawingml/2006/chartDrawing">
    <cdr:from>
      <cdr:x>0.20175</cdr:x>
      <cdr:y>0.76014</cdr:y>
    </cdr:from>
    <cdr:to>
      <cdr:x>0.82464</cdr:x>
      <cdr:y>0.96284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43074" y="1071570"/>
          <a:ext cx="5072774" cy="28574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03 04          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2.xml><?xml version="1.0" encoding="utf-8"?>
<c:userShapes xmlns:c="http://schemas.openxmlformats.org/drawingml/2006/chart">
  <cdr:relSizeAnchor xmlns:cdr="http://schemas.openxmlformats.org/drawingml/2006/chartDrawing">
    <cdr:from>
      <cdr:x>0.18919</cdr:x>
      <cdr:y>0.81481</cdr:y>
    </cdr:from>
    <cdr:to>
      <cdr:x>0.79279</cdr:x>
      <cdr:y>0.96296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00198" y="1571636"/>
          <a:ext cx="4786324" cy="28574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04 05                                                                                               04 09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3.xml><?xml version="1.0" encoding="utf-8"?>
<c:userShapes xmlns:c="http://schemas.openxmlformats.org/drawingml/2006/chart">
  <cdr:relSizeAnchor xmlns:cdr="http://schemas.openxmlformats.org/drawingml/2006/chartDrawing">
    <cdr:from>
      <cdr:x>0.2087</cdr:x>
      <cdr:y>0.77923</cdr:y>
    </cdr:from>
    <cdr:to>
      <cdr:x>0.86998</cdr:x>
      <cdr:y>0.97403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714512" y="1143008"/>
          <a:ext cx="5432696" cy="2857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4.xml><?xml version="1.0" encoding="utf-8"?>
<c:userShapes xmlns:c="http://schemas.openxmlformats.org/drawingml/2006/chart">
  <cdr:relSizeAnchor xmlns:cdr="http://schemas.openxmlformats.org/drawingml/2006/chartDrawing">
    <cdr:from>
      <cdr:x>0.2087</cdr:x>
      <cdr:y>0.77923</cdr:y>
    </cdr:from>
    <cdr:to>
      <cdr:x>0.86998</cdr:x>
      <cdr:y>0.97403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714512" y="1143008"/>
          <a:ext cx="5432696" cy="2857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5.xml><?xml version="1.0" encoding="utf-8"?>
<c:userShapes xmlns:c="http://schemas.openxmlformats.org/drawingml/2006/chart">
  <cdr:relSizeAnchor xmlns:cdr="http://schemas.openxmlformats.org/drawingml/2006/chartDrawing">
    <cdr:from>
      <cdr:x>0.19298</cdr:x>
      <cdr:y>0.76014</cdr:y>
    </cdr:from>
    <cdr:to>
      <cdr:x>0.87146</cdr:x>
      <cdr:y>0.96284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71636" y="1071570"/>
          <a:ext cx="5525475" cy="28574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l"/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6.xml><?xml version="1.0" encoding="utf-8"?>
<c:userShapes xmlns:c="http://schemas.openxmlformats.org/drawingml/2006/chart">
  <cdr:relSizeAnchor xmlns:cdr="http://schemas.openxmlformats.org/drawingml/2006/chartDrawing">
    <cdr:from>
      <cdr:x>0.20536</cdr:x>
      <cdr:y>0.76924</cdr:y>
    </cdr:from>
    <cdr:to>
      <cdr:x>0.8295</cdr:x>
      <cdr:y>0.96155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43074" y="1143008"/>
          <a:ext cx="4993802" cy="28575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7.xml><?xml version="1.0" encoding="utf-8"?>
<c:userShapes xmlns:c="http://schemas.openxmlformats.org/drawingml/2006/chart">
  <cdr:relSizeAnchor xmlns:cdr="http://schemas.openxmlformats.org/drawingml/2006/chartDrawing">
    <cdr:from>
      <cdr:x>0.42857</cdr:x>
      <cdr:y>0.78297</cdr:y>
    </cdr:from>
    <cdr:to>
      <cdr:x>0.60714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429013" y="1357322"/>
          <a:ext cx="1428748" cy="3762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14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5</a:t>
          </a:r>
          <a:r>
            <a:rPr lang="en-US" sz="14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8.xml><?xml version="1.0" encoding="utf-8"?>
<c:userShapes xmlns:c="http://schemas.openxmlformats.org/drawingml/2006/chart">
  <cdr:relSizeAnchor xmlns:cdr="http://schemas.openxmlformats.org/drawingml/2006/chartDrawing">
    <cdr:from>
      <cdr:x>0.42857</cdr:x>
      <cdr:y>0.78297</cdr:y>
    </cdr:from>
    <cdr:to>
      <cdr:x>0.60714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429024" y="1714512"/>
          <a:ext cx="1428748" cy="34109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14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5</a:t>
          </a:r>
          <a:r>
            <a:rPr lang="en-US" sz="14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9.xml><?xml version="1.0" encoding="utf-8"?>
<c:userShapes xmlns:c="http://schemas.openxmlformats.org/drawingml/2006/chart">
  <cdr:relSizeAnchor xmlns:cdr="http://schemas.openxmlformats.org/drawingml/2006/chartDrawing">
    <cdr:from>
      <cdr:x>0.42857</cdr:x>
      <cdr:y>0.78297</cdr:y>
    </cdr:from>
    <cdr:to>
      <cdr:x>0.60714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429013" y="1357322"/>
          <a:ext cx="1428748" cy="3762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14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5</a:t>
          </a:r>
          <a:r>
            <a:rPr lang="en-US" sz="14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3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0.xml><?xml version="1.0" encoding="utf-8"?>
<c:userShapes xmlns:c="http://schemas.openxmlformats.org/drawingml/2006/chart">
  <cdr:relSizeAnchor xmlns:cdr="http://schemas.openxmlformats.org/drawingml/2006/chartDrawing">
    <cdr:from>
      <cdr:x>0.42857</cdr:x>
      <cdr:y>0.78297</cdr:y>
    </cdr:from>
    <cdr:to>
      <cdr:x>0.60714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429013" y="1357322"/>
          <a:ext cx="1428748" cy="3762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14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5</a:t>
          </a:r>
          <a:r>
            <a:rPr lang="en-US" sz="14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3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1.xml><?xml version="1.0" encoding="utf-8"?>
<c:userShapes xmlns:c="http://schemas.openxmlformats.org/drawingml/2006/chart">
  <cdr:relSizeAnchor xmlns:cdr="http://schemas.openxmlformats.org/drawingml/2006/chartDrawing">
    <cdr:from>
      <cdr:x>0.06034</cdr:x>
      <cdr:y>0.82119</cdr:y>
    </cdr:from>
    <cdr:to>
      <cdr:x>0.9198</cdr:x>
      <cdr:y>0.99338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00067" y="1181097"/>
          <a:ext cx="7122140" cy="24765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07 03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0.66379</cdr:x>
      <cdr:y>0.8</cdr:y>
    </cdr:from>
    <cdr:to>
      <cdr:x>0.72414</cdr:x>
      <cdr:y>0.84</cdr:y>
    </cdr:to>
    <cdr:sp macro="" textlink="">
      <cdr:nvSpPr>
        <cdr:cNvPr id="3" name="Прямоугольник 2"/>
        <cdr:cNvSpPr/>
      </cdr:nvSpPr>
      <cdr:spPr>
        <a:xfrm xmlns:a="http://schemas.openxmlformats.org/drawingml/2006/main">
          <a:off x="5500726" y="1428760"/>
          <a:ext cx="500066" cy="71438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0.85345</cdr:x>
      <cdr:y>0.76</cdr:y>
    </cdr:from>
    <cdr:to>
      <cdr:x>0.92241</cdr:x>
      <cdr:y>0.84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7072362" y="1357322"/>
          <a:ext cx="571504" cy="142876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0.4569</cdr:x>
      <cdr:y>0.66667</cdr:y>
    </cdr:from>
    <cdr:to>
      <cdr:x>0.5431</cdr:x>
      <cdr:y>0.84148</cdr:y>
    </cdr:to>
    <cdr:sp macro="" textlink="">
      <cdr:nvSpPr>
        <cdr:cNvPr id="5" name="Прямоугольник 4"/>
        <cdr:cNvSpPr/>
      </cdr:nvSpPr>
      <cdr:spPr>
        <a:xfrm xmlns:a="http://schemas.openxmlformats.org/drawingml/2006/main">
          <a:off x="3786214" y="1285884"/>
          <a:ext cx="714380" cy="337187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0.06897</cdr:x>
      <cdr:y>0.22222</cdr:y>
    </cdr:from>
    <cdr:to>
      <cdr:x>0.15517</cdr:x>
      <cdr:y>0.85185</cdr:y>
    </cdr:to>
    <cdr:sp macro="" textlink="">
      <cdr:nvSpPr>
        <cdr:cNvPr id="6" name="Прямоугольник 5"/>
        <cdr:cNvSpPr/>
      </cdr:nvSpPr>
      <cdr:spPr>
        <a:xfrm xmlns:a="http://schemas.openxmlformats.org/drawingml/2006/main">
          <a:off x="571504" y="428628"/>
          <a:ext cx="714380" cy="1214446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22.xml><?xml version="1.0" encoding="utf-8"?>
<c:userShapes xmlns:c="http://schemas.openxmlformats.org/drawingml/2006/chart">
  <cdr:relSizeAnchor xmlns:cdr="http://schemas.openxmlformats.org/drawingml/2006/chartDrawing">
    <cdr:from>
      <cdr:x>0.06034</cdr:x>
      <cdr:y>0.82119</cdr:y>
    </cdr:from>
    <cdr:to>
      <cdr:x>0.9198</cdr:x>
      <cdr:y>0.99338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00067" y="1181097"/>
          <a:ext cx="7122140" cy="24765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07 03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0.66379</cdr:x>
      <cdr:y>0.8</cdr:y>
    </cdr:from>
    <cdr:to>
      <cdr:x>0.72414</cdr:x>
      <cdr:y>0.84</cdr:y>
    </cdr:to>
    <cdr:sp macro="" textlink="">
      <cdr:nvSpPr>
        <cdr:cNvPr id="3" name="Прямоугольник 2"/>
        <cdr:cNvSpPr/>
      </cdr:nvSpPr>
      <cdr:spPr>
        <a:xfrm xmlns:a="http://schemas.openxmlformats.org/drawingml/2006/main">
          <a:off x="5500726" y="1428760"/>
          <a:ext cx="500066" cy="71438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0.85345</cdr:x>
      <cdr:y>0.76</cdr:y>
    </cdr:from>
    <cdr:to>
      <cdr:x>0.92241</cdr:x>
      <cdr:y>0.84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7072362" y="1357322"/>
          <a:ext cx="571504" cy="142876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0.4569</cdr:x>
      <cdr:y>0.66667</cdr:y>
    </cdr:from>
    <cdr:to>
      <cdr:x>0.5431</cdr:x>
      <cdr:y>0.84148</cdr:y>
    </cdr:to>
    <cdr:sp macro="" textlink="">
      <cdr:nvSpPr>
        <cdr:cNvPr id="5" name="Прямоугольник 4"/>
        <cdr:cNvSpPr/>
      </cdr:nvSpPr>
      <cdr:spPr>
        <a:xfrm xmlns:a="http://schemas.openxmlformats.org/drawingml/2006/main">
          <a:off x="3786214" y="1285884"/>
          <a:ext cx="714380" cy="337187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0.06897</cdr:x>
      <cdr:y>0.44444</cdr:y>
    </cdr:from>
    <cdr:to>
      <cdr:x>0.15517</cdr:x>
      <cdr:y>0.85185</cdr:y>
    </cdr:to>
    <cdr:sp macro="" textlink="">
      <cdr:nvSpPr>
        <cdr:cNvPr id="6" name="Прямоугольник 5"/>
        <cdr:cNvSpPr/>
      </cdr:nvSpPr>
      <cdr:spPr>
        <a:xfrm xmlns:a="http://schemas.openxmlformats.org/drawingml/2006/main">
          <a:off x="571541" y="857247"/>
          <a:ext cx="714323" cy="785823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23.xml><?xml version="1.0" encoding="utf-8"?>
<c:userShapes xmlns:c="http://schemas.openxmlformats.org/drawingml/2006/chart">
  <cdr:relSizeAnchor xmlns:cdr="http://schemas.openxmlformats.org/drawingml/2006/chartDrawing">
    <cdr:from>
      <cdr:x>0.06034</cdr:x>
      <cdr:y>0.82119</cdr:y>
    </cdr:from>
    <cdr:to>
      <cdr:x>0.9198</cdr:x>
      <cdr:y>0.99338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00067" y="1181097"/>
          <a:ext cx="7122140" cy="24765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07 03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0.66379</cdr:x>
      <cdr:y>0.8</cdr:y>
    </cdr:from>
    <cdr:to>
      <cdr:x>0.72414</cdr:x>
      <cdr:y>0.84</cdr:y>
    </cdr:to>
    <cdr:sp macro="" textlink="">
      <cdr:nvSpPr>
        <cdr:cNvPr id="3" name="Прямоугольник 2"/>
        <cdr:cNvSpPr/>
      </cdr:nvSpPr>
      <cdr:spPr>
        <a:xfrm xmlns:a="http://schemas.openxmlformats.org/drawingml/2006/main">
          <a:off x="5500726" y="1428760"/>
          <a:ext cx="500066" cy="71438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0.85345</cdr:x>
      <cdr:y>0.7037</cdr:y>
    </cdr:from>
    <cdr:to>
      <cdr:x>0.92241</cdr:x>
      <cdr:y>0.84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7072376" y="1357322"/>
          <a:ext cx="571490" cy="262892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0.4569</cdr:x>
      <cdr:y>0.55556</cdr:y>
    </cdr:from>
    <cdr:to>
      <cdr:x>0.5431</cdr:x>
      <cdr:y>0.84148</cdr:y>
    </cdr:to>
    <cdr:sp macro="" textlink="">
      <cdr:nvSpPr>
        <cdr:cNvPr id="5" name="Прямоугольник 4"/>
        <cdr:cNvSpPr/>
      </cdr:nvSpPr>
      <cdr:spPr>
        <a:xfrm xmlns:a="http://schemas.openxmlformats.org/drawingml/2006/main">
          <a:off x="3786242" y="1071570"/>
          <a:ext cx="714351" cy="551499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0.06897</cdr:x>
      <cdr:y>0.48148</cdr:y>
    </cdr:from>
    <cdr:to>
      <cdr:x>0.15517</cdr:x>
      <cdr:y>0.85185</cdr:y>
    </cdr:to>
    <cdr:sp macro="" textlink="">
      <cdr:nvSpPr>
        <cdr:cNvPr id="6" name="Прямоугольник 5"/>
        <cdr:cNvSpPr/>
      </cdr:nvSpPr>
      <cdr:spPr>
        <a:xfrm xmlns:a="http://schemas.openxmlformats.org/drawingml/2006/main">
          <a:off x="571541" y="928694"/>
          <a:ext cx="714343" cy="714376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24.xml><?xml version="1.0" encoding="utf-8"?>
<c:userShapes xmlns:c="http://schemas.openxmlformats.org/drawingml/2006/chart">
  <cdr:relSizeAnchor xmlns:cdr="http://schemas.openxmlformats.org/drawingml/2006/chartDrawing">
    <cdr:from>
      <cdr:x>0.06034</cdr:x>
      <cdr:y>0.82119</cdr:y>
    </cdr:from>
    <cdr:to>
      <cdr:x>0.9198</cdr:x>
      <cdr:y>0.99338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00067" y="1181097"/>
          <a:ext cx="7122140" cy="24765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07 03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0.66379</cdr:x>
      <cdr:y>0.8</cdr:y>
    </cdr:from>
    <cdr:to>
      <cdr:x>0.72414</cdr:x>
      <cdr:y>0.84</cdr:y>
    </cdr:to>
    <cdr:sp macro="" textlink="">
      <cdr:nvSpPr>
        <cdr:cNvPr id="3" name="Прямоугольник 2"/>
        <cdr:cNvSpPr/>
      </cdr:nvSpPr>
      <cdr:spPr>
        <a:xfrm xmlns:a="http://schemas.openxmlformats.org/drawingml/2006/main">
          <a:off x="5500726" y="1428760"/>
          <a:ext cx="500066" cy="71438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0.85345</cdr:x>
      <cdr:y>0.72</cdr:y>
    </cdr:from>
    <cdr:to>
      <cdr:x>0.91453</cdr:x>
      <cdr:y>0.84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7133345" y="1285884"/>
          <a:ext cx="510521" cy="214314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0.4569</cdr:x>
      <cdr:y>0.56</cdr:y>
    </cdr:from>
    <cdr:to>
      <cdr:x>0.54701</cdr:x>
      <cdr:y>0.84148</cdr:y>
    </cdr:to>
    <cdr:sp macro="" textlink="">
      <cdr:nvSpPr>
        <cdr:cNvPr id="5" name="Прямоугольник 4"/>
        <cdr:cNvSpPr/>
      </cdr:nvSpPr>
      <cdr:spPr>
        <a:xfrm xmlns:a="http://schemas.openxmlformats.org/drawingml/2006/main">
          <a:off x="3818882" y="1000132"/>
          <a:ext cx="753149" cy="502709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0.06897</cdr:x>
      <cdr:y>0.48</cdr:y>
    </cdr:from>
    <cdr:to>
      <cdr:x>0.15385</cdr:x>
      <cdr:y>0.85185</cdr:y>
    </cdr:to>
    <cdr:sp macro="" textlink="">
      <cdr:nvSpPr>
        <cdr:cNvPr id="6" name="Прямоугольник 5"/>
        <cdr:cNvSpPr/>
      </cdr:nvSpPr>
      <cdr:spPr>
        <a:xfrm xmlns:a="http://schemas.openxmlformats.org/drawingml/2006/main">
          <a:off x="576469" y="857256"/>
          <a:ext cx="709416" cy="664106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25.xml><?xml version="1.0" encoding="utf-8"?>
<c:userShapes xmlns:c="http://schemas.openxmlformats.org/drawingml/2006/chart">
  <cdr:relSizeAnchor xmlns:cdr="http://schemas.openxmlformats.org/drawingml/2006/chartDrawing">
    <cdr:from>
      <cdr:x>0.06034</cdr:x>
      <cdr:y>0.82119</cdr:y>
    </cdr:from>
    <cdr:to>
      <cdr:x>0.9198</cdr:x>
      <cdr:y>0.99338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00067" y="1181097"/>
          <a:ext cx="7122140" cy="24765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07 03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0.66379</cdr:x>
      <cdr:y>0.8</cdr:y>
    </cdr:from>
    <cdr:to>
      <cdr:x>0.72414</cdr:x>
      <cdr:y>0.84</cdr:y>
    </cdr:to>
    <cdr:sp macro="" textlink="">
      <cdr:nvSpPr>
        <cdr:cNvPr id="3" name="Прямоугольник 2"/>
        <cdr:cNvSpPr/>
      </cdr:nvSpPr>
      <cdr:spPr>
        <a:xfrm xmlns:a="http://schemas.openxmlformats.org/drawingml/2006/main">
          <a:off x="5500726" y="1428760"/>
          <a:ext cx="500066" cy="71438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0.85345</cdr:x>
      <cdr:y>0.72</cdr:y>
    </cdr:from>
    <cdr:to>
      <cdr:x>0.91453</cdr:x>
      <cdr:y>0.84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7133345" y="1285884"/>
          <a:ext cx="510521" cy="214314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0.4569</cdr:x>
      <cdr:y>0.56</cdr:y>
    </cdr:from>
    <cdr:to>
      <cdr:x>0.54701</cdr:x>
      <cdr:y>0.84148</cdr:y>
    </cdr:to>
    <cdr:sp macro="" textlink="">
      <cdr:nvSpPr>
        <cdr:cNvPr id="5" name="Прямоугольник 4"/>
        <cdr:cNvSpPr/>
      </cdr:nvSpPr>
      <cdr:spPr>
        <a:xfrm xmlns:a="http://schemas.openxmlformats.org/drawingml/2006/main">
          <a:off x="3818882" y="1000132"/>
          <a:ext cx="753149" cy="502709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0.06897</cdr:x>
      <cdr:y>0.48</cdr:y>
    </cdr:from>
    <cdr:to>
      <cdr:x>0.15385</cdr:x>
      <cdr:y>0.85185</cdr:y>
    </cdr:to>
    <cdr:sp macro="" textlink="">
      <cdr:nvSpPr>
        <cdr:cNvPr id="6" name="Прямоугольник 5"/>
        <cdr:cNvSpPr/>
      </cdr:nvSpPr>
      <cdr:spPr>
        <a:xfrm xmlns:a="http://schemas.openxmlformats.org/drawingml/2006/main">
          <a:off x="576469" y="857256"/>
          <a:ext cx="709416" cy="664106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26.xml><?xml version="1.0" encoding="utf-8"?>
<c:userShapes xmlns:c="http://schemas.openxmlformats.org/drawingml/2006/chart">
  <cdr:relSizeAnchor xmlns:cdr="http://schemas.openxmlformats.org/drawingml/2006/chartDrawing">
    <cdr:from>
      <cdr:x>0.2807</cdr:x>
      <cdr:y>0.82561</cdr:y>
    </cdr:from>
    <cdr:to>
      <cdr:x>0.35856</cdr:x>
      <cdr:y>1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2286016" y="1643074"/>
          <a:ext cx="634039" cy="286537"/>
        </a:xfrm>
        <a:prstGeom xmlns:a="http://schemas.openxmlformats.org/drawingml/2006/main" prst="rect">
          <a:avLst/>
        </a:prstGeom>
      </cdr:spPr>
    </cdr:pic>
  </cdr:relSizeAnchor>
</c:userShapes>
</file>

<file path=ppt/drawings/drawing27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0.17544</cdr:x>
      <cdr:y>0.17392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0" y="0"/>
          <a:ext cx="1428749" cy="28575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onstantia"/>
            </a:defRPr>
          </a:lvl1pPr>
          <a:lvl2pPr marL="457200" indent="0">
            <a:defRPr sz="1100">
              <a:latin typeface="Constantia"/>
            </a:defRPr>
          </a:lvl2pPr>
          <a:lvl3pPr marL="914400" indent="0">
            <a:defRPr sz="1100">
              <a:latin typeface="Constantia"/>
            </a:defRPr>
          </a:lvl3pPr>
          <a:lvl4pPr marL="1371600" indent="0">
            <a:defRPr sz="1100">
              <a:latin typeface="Constantia"/>
            </a:defRPr>
          </a:lvl4pPr>
          <a:lvl5pPr marL="1828800" indent="0">
            <a:defRPr sz="1100">
              <a:latin typeface="Constantia"/>
            </a:defRPr>
          </a:lvl5pPr>
          <a:lvl6pPr marL="2286000" indent="0">
            <a:defRPr sz="1100">
              <a:latin typeface="Constantia"/>
            </a:defRPr>
          </a:lvl6pPr>
          <a:lvl7pPr marL="2743200" indent="0">
            <a:defRPr sz="1100">
              <a:latin typeface="Constantia"/>
            </a:defRPr>
          </a:lvl7pPr>
          <a:lvl8pPr marL="3200400" indent="0">
            <a:defRPr sz="1100">
              <a:latin typeface="Constantia"/>
            </a:defRPr>
          </a:lvl8pPr>
          <a:lvl9pPr marL="3657600" indent="0">
            <a:defRPr sz="1100">
              <a:latin typeface="Constantia"/>
            </a:defRPr>
          </a:lvl9pPr>
        </a:lstStyle>
        <a:p xmlns:a="http://schemas.openxmlformats.org/drawingml/2006/main">
          <a:pPr algn="ctr"/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</cdr:x>
      <cdr:y>0</cdr:y>
    </cdr:from>
    <cdr:to>
      <cdr:x>0.17544</cdr:x>
      <cdr:y>0.17392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0" y="0"/>
          <a:ext cx="1428749" cy="28575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onstantia"/>
            </a:defRPr>
          </a:lvl1pPr>
          <a:lvl2pPr marL="457200" indent="0">
            <a:defRPr sz="1100">
              <a:latin typeface="Constantia"/>
            </a:defRPr>
          </a:lvl2pPr>
          <a:lvl3pPr marL="914400" indent="0">
            <a:defRPr sz="1100">
              <a:latin typeface="Constantia"/>
            </a:defRPr>
          </a:lvl3pPr>
          <a:lvl4pPr marL="1371600" indent="0">
            <a:defRPr sz="1100">
              <a:latin typeface="Constantia"/>
            </a:defRPr>
          </a:lvl4pPr>
          <a:lvl5pPr marL="1828800" indent="0">
            <a:defRPr sz="1100">
              <a:latin typeface="Constantia"/>
            </a:defRPr>
          </a:lvl5pPr>
          <a:lvl6pPr marL="2286000" indent="0">
            <a:defRPr sz="1100">
              <a:latin typeface="Constantia"/>
            </a:defRPr>
          </a:lvl6pPr>
          <a:lvl7pPr marL="2743200" indent="0">
            <a:defRPr sz="1100">
              <a:latin typeface="Constantia"/>
            </a:defRPr>
          </a:lvl7pPr>
          <a:lvl8pPr marL="3200400" indent="0">
            <a:defRPr sz="1100">
              <a:latin typeface="Constantia"/>
            </a:defRPr>
          </a:lvl8pPr>
          <a:lvl9pPr marL="3657600" indent="0">
            <a:defRPr sz="1100">
              <a:latin typeface="Constantia"/>
            </a:defRPr>
          </a:lvl9pPr>
        </a:lstStyle>
        <a:p xmlns:a="http://schemas.openxmlformats.org/drawingml/2006/main">
          <a:pPr algn="ctr"/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0.27193</cdr:x>
      <cdr:y>0.81268</cdr:y>
    </cdr:from>
    <cdr:to>
      <cdr:x>0.36842</cdr:x>
      <cdr:y>1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2214578" y="1857388"/>
          <a:ext cx="785818" cy="30777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>
          <a:spAutoFit/>
        </a:bodyPr>
        <a:lstStyle xmlns:a="http://schemas.openxmlformats.org/drawingml/2006/main">
          <a:defPPr>
            <a:defRPr lang="ru-RU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5pPr>
          <a:lvl6pPr marL="22860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</a:defRPr>
          </a:lvl6pPr>
          <a:lvl7pPr marL="27432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</a:defRPr>
          </a:lvl7pPr>
          <a:lvl8pPr marL="32004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</a:defRPr>
          </a:lvl8pPr>
          <a:lvl9pPr marL="36576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</a:defRPr>
          </a:lvl9pPr>
        </a:lstStyle>
        <a:p xmlns:a="http://schemas.openxmlformats.org/drawingml/2006/main">
          <a:pPr algn="ctr"/>
          <a:r>
            <a:rPr lang="en-US" sz="1400" b="1" dirty="0" smtClean="0">
              <a:latin typeface="Times New Roman" pitchFamily="18" charset="0"/>
              <a:cs typeface="Times New Roman" pitchFamily="18" charset="0"/>
            </a:rPr>
            <a:t>08 0</a:t>
          </a:r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1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8.xml><?xml version="1.0" encoding="utf-8"?>
<c:userShapes xmlns:c="http://schemas.openxmlformats.org/drawingml/2006/chart">
  <cdr:relSizeAnchor xmlns:cdr="http://schemas.openxmlformats.org/drawingml/2006/chartDrawing">
    <cdr:from>
      <cdr:x>0.0531</cdr:x>
      <cdr:y>0.84896</cdr:y>
    </cdr:from>
    <cdr:to>
      <cdr:x>0.92427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28628" y="1212952"/>
          <a:ext cx="7032537" cy="21579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10 01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03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9.xml><?xml version="1.0" encoding="utf-8"?>
<c:userShapes xmlns:c="http://schemas.openxmlformats.org/drawingml/2006/chart">
  <cdr:relSizeAnchor xmlns:cdr="http://schemas.openxmlformats.org/drawingml/2006/chartDrawing">
    <cdr:from>
      <cdr:x>0.0531</cdr:x>
      <cdr:y>0.84896</cdr:y>
    </cdr:from>
    <cdr:to>
      <cdr:x>0.92427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28628" y="1212952"/>
          <a:ext cx="7032537" cy="21579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10 01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03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0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0.00393</cdr:x>
      <cdr:y>0.01333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0" y="0"/>
          <a:ext cx="24386" cy="24386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0.18584</cdr:x>
      <cdr:y>0.80952</cdr:y>
    </cdr:from>
    <cdr:to>
      <cdr:x>0.80338</cdr:x>
      <cdr:y>0.95638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500198" y="1214446"/>
          <a:ext cx="4985083" cy="220318"/>
        </a:xfrm>
        <a:prstGeom xmlns:a="http://schemas.openxmlformats.org/drawingml/2006/main" prst="rect">
          <a:avLst/>
        </a:prstGeom>
        <a:ln xmlns:a="http://schemas.openxmlformats.org/drawingml/2006/main">
          <a:noFill/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04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0.38938</cdr:x>
      <cdr:y>0.28571</cdr:y>
    </cdr:from>
    <cdr:to>
      <cdr:x>0.61062</cdr:x>
      <cdr:y>0.80952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3143272" y="428628"/>
          <a:ext cx="1785950" cy="785818"/>
        </a:xfrm>
        <a:prstGeom xmlns:a="http://schemas.openxmlformats.org/drawingml/2006/main" prst="rect">
          <a:avLst/>
        </a:prstGeom>
        <a:solidFill xmlns:a="http://schemas.openxmlformats.org/drawingml/2006/main">
          <a:srgbClr val="C00000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31.xml><?xml version="1.0" encoding="utf-8"?>
<c:userShapes xmlns:c="http://schemas.openxmlformats.org/drawingml/2006/chart">
  <cdr:relSizeAnchor xmlns:cdr="http://schemas.openxmlformats.org/drawingml/2006/chartDrawing">
    <cdr:from>
      <cdr:x>0.16216</cdr:x>
      <cdr:y>0.80952</cdr:y>
    </cdr:from>
    <cdr:to>
      <cdr:x>0.78793</cdr:x>
      <cdr:y>0.95238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85884" y="1214448"/>
          <a:ext cx="4962099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10 01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10 03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2.xml><?xml version="1.0" encoding="utf-8"?>
<c:userShapes xmlns:c="http://schemas.openxmlformats.org/drawingml/2006/chart">
  <cdr:relSizeAnchor xmlns:cdr="http://schemas.openxmlformats.org/drawingml/2006/chartDrawing">
    <cdr:from>
      <cdr:x>0.14414</cdr:x>
      <cdr:y>0.85938</cdr:y>
    </cdr:from>
    <cdr:to>
      <cdr:x>0.81595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43008" y="1211468"/>
          <a:ext cx="5327164" cy="1982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10 03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3.xml><?xml version="1.0" encoding="utf-8"?>
<c:userShapes xmlns:c="http://schemas.openxmlformats.org/drawingml/2006/chart">
  <cdr:relSizeAnchor xmlns:cdr="http://schemas.openxmlformats.org/drawingml/2006/chartDrawing">
    <cdr:from>
      <cdr:x>0.26364</cdr:x>
      <cdr:y>0.06897</cdr:y>
    </cdr:from>
    <cdr:to>
      <cdr:x>0.34545</cdr:x>
      <cdr:y>0.7931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2071702" y="142876"/>
          <a:ext cx="642942" cy="1500198"/>
        </a:xfrm>
        <a:prstGeom xmlns:a="http://schemas.openxmlformats.org/drawingml/2006/main" prst="rect">
          <a:avLst/>
        </a:prstGeom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EB84A37-81E2-41C9-BCF5-ECB1E5C9D5F2}" type="datetimeFigureOut">
              <a:rPr lang="ru-RU"/>
              <a:pPr>
                <a:defRPr/>
              </a:pPr>
              <a:t>24.12.2019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BDF284A-CE2B-4CBF-9220-24A2AF6900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DF284A-CE2B-4CBF-9220-24A2AF69003B}" type="slidenum">
              <a:rPr lang="ru-RU" smtClean="0"/>
              <a:pPr>
                <a:defRPr/>
              </a:pPr>
              <a:t>47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954EC4-8D35-498E-BFC3-E2FE09A9DE9E}" type="datetimeFigureOut">
              <a:rPr lang="ru-RU"/>
              <a:pPr>
                <a:defRPr/>
              </a:pPr>
              <a:t>24.12.2019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767120-082A-4860-869F-BE7A42853A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086C0-D9B7-43C7-8601-BFDA4D7747D3}" type="datetimeFigureOut">
              <a:rPr lang="ru-RU"/>
              <a:pPr>
                <a:defRPr/>
              </a:pPr>
              <a:t>24.12.2019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35C10-C304-468F-BD9E-1F0A010F2D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1DB62-DE89-4B37-A636-32B85134847F}" type="datetimeFigureOut">
              <a:rPr lang="ru-RU"/>
              <a:pPr>
                <a:defRPr/>
              </a:pPr>
              <a:t>24.12.2019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2BFB1-F2E5-46CB-9F70-233E48F9A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4A8CB-638D-481D-BA3D-FF59424375F4}" type="datetimeFigureOut">
              <a:rPr lang="ru-RU"/>
              <a:pPr>
                <a:defRPr/>
              </a:pPr>
              <a:t>24.12.2019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29C36-04F4-4D00-8643-9241CA219F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1C7FE-093B-4A77-89EF-0EB174084684}" type="datetimeFigureOut">
              <a:rPr lang="ru-RU"/>
              <a:pPr>
                <a:defRPr/>
              </a:pPr>
              <a:t>24.12.2019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1D2BD-0E1E-4046-93F0-81596ABA50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E63FE3-6015-4777-86CA-E819FA8FB458}" type="datetimeFigureOut">
              <a:rPr lang="ru-RU"/>
              <a:pPr>
                <a:defRPr/>
              </a:pPr>
              <a:t>24.12.2019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4E59D-0488-4C47-A9FB-A0E18ADC14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4A271-EAF4-44A3-98AA-E11B4C402902}" type="datetimeFigureOut">
              <a:rPr lang="ru-RU"/>
              <a:pPr>
                <a:defRPr/>
              </a:pPr>
              <a:t>24.12.2019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53F38F-333F-4CC9-B2A5-A550B57E21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EB7E3C-9736-42B4-AD1A-EE60E5E4A80C}" type="datetimeFigureOut">
              <a:rPr lang="ru-RU"/>
              <a:pPr>
                <a:defRPr/>
              </a:pPr>
              <a:t>24.12.2019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9F3E09-1D9D-4292-8125-834879E1C4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6C4EF-012F-4886-9AC4-EA561E25979F}" type="datetimeFigureOut">
              <a:rPr lang="ru-RU"/>
              <a:pPr>
                <a:defRPr/>
              </a:pPr>
              <a:t>24.12.2019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87B37F-E5A4-415A-8512-90B49910BF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A5600-1748-4002-9C96-C6CCCF77963D}" type="datetimeFigureOut">
              <a:rPr lang="ru-RU"/>
              <a:pPr>
                <a:defRPr/>
              </a:pPr>
              <a:t>24.12.2019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B278A-74B3-4CFA-9C5C-119DC0B8ED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2526A-7C20-4CEB-9101-45F5F039CA9D}" type="datetimeFigureOut">
              <a:rPr lang="ru-RU"/>
              <a:pPr>
                <a:defRPr/>
              </a:pPr>
              <a:t>24.12.2019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B2D6B-6323-4E3D-8274-26F26DE1A2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935163"/>
            <a:ext cx="8229600" cy="4389437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512B7B-14D7-41CE-8DC1-B39FA8774C9A}" type="datetimeFigureOut">
              <a:rPr lang="ru-RU"/>
              <a:pPr>
                <a:defRPr/>
              </a:pPr>
              <a:t>24.12.2019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6DBF90-A48A-425D-91F3-CE05D5790A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16F037F-334E-46FA-B177-12398E5E2746}" type="datetimeFigureOut">
              <a:rPr lang="ru-RU"/>
              <a:pPr>
                <a:defRPr/>
              </a:pPr>
              <a:t>24.12.2019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22CEB04-9F8D-45FC-9531-31D4A48FFE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87" r:id="rId2"/>
    <p:sldLayoutId id="2147483890" r:id="rId3"/>
    <p:sldLayoutId id="2147483886" r:id="rId4"/>
    <p:sldLayoutId id="2147483885" r:id="rId5"/>
    <p:sldLayoutId id="2147483884" r:id="rId6"/>
    <p:sldLayoutId id="2147483883" r:id="rId7"/>
    <p:sldLayoutId id="2147483882" r:id="rId8"/>
    <p:sldLayoutId id="2147483891" r:id="rId9"/>
    <p:sldLayoutId id="2147483881" r:id="rId10"/>
    <p:sldLayoutId id="2147483880" r:id="rId11"/>
    <p:sldLayoutId id="2147483888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.xml"/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0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2.xml"/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4.xml"/><Relationship Id="rId2" Type="http://schemas.openxmlformats.org/officeDocument/2006/relationships/chart" Target="../charts/chart2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5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6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8.xml"/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9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0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3.xml"/><Relationship Id="rId2" Type="http://schemas.openxmlformats.org/officeDocument/2006/relationships/chart" Target="../charts/chart3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4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6.xml"/><Relationship Id="rId2" Type="http://schemas.openxmlformats.org/officeDocument/2006/relationships/chart" Target="../charts/chart35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8.xml"/><Relationship Id="rId2" Type="http://schemas.openxmlformats.org/officeDocument/2006/relationships/chart" Target="../charts/chart37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9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1.xml"/><Relationship Id="rId2" Type="http://schemas.openxmlformats.org/officeDocument/2006/relationships/chart" Target="../charts/chart40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3.xml"/><Relationship Id="rId2" Type="http://schemas.openxmlformats.org/officeDocument/2006/relationships/chart" Target="../charts/chart4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4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5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6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7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9.xml"/><Relationship Id="rId2" Type="http://schemas.openxmlformats.org/officeDocument/2006/relationships/chart" Target="../charts/chart48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1.xml"/><Relationship Id="rId2" Type="http://schemas.openxmlformats.org/officeDocument/2006/relationships/chart" Target="../charts/chart50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2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hyperlink" Target="mailto:bolshieberezniki@mail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2143125"/>
            <a:ext cx="9144000" cy="3863975"/>
          </a:xfrm>
        </p:spPr>
        <p:txBody>
          <a:bodyPr>
            <a:normAutofit fontScale="70000" lnSpcReduction="20000"/>
          </a:bodyPr>
          <a:lstStyle/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44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БЮДЖЕТ  ДЛЯ ГРАЖДАН </a:t>
            </a: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44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 БЮДЖЕТЕ БОЛЬШЕБЕРЕЗНИКОВСКОГО  МУНИЦИПАЛЬНОГО  РАЙОНА</a:t>
            </a:r>
            <a:endParaRPr lang="ru-RU" sz="4400" dirty="0" smtClean="0">
              <a:solidFill>
                <a:schemeClr val="bg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 20</a:t>
            </a:r>
            <a:r>
              <a:rPr lang="en-US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ГОД И ПЛАНОВЫЙ </a:t>
            </a: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ПЕРИОД 20</a:t>
            </a:r>
            <a:r>
              <a:rPr lang="en-US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21 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202</a:t>
            </a:r>
            <a:r>
              <a:rPr lang="en-US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ГОДОВ </a:t>
            </a:r>
            <a:r>
              <a:rPr lang="ru-RU" b="1" dirty="0" smtClean="0">
                <a:solidFill>
                  <a:schemeClr val="bg1">
                    <a:lumMod val="50000"/>
                  </a:schemeClr>
                </a:solidFill>
              </a:rPr>
              <a:t> </a:t>
            </a:r>
            <a:endParaRPr lang="ru-RU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  <p:pic>
        <p:nvPicPr>
          <p:cNvPr id="14338" name="Picture 2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0" y="714375"/>
            <a:ext cx="8636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Рисунок 3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8" y="714375"/>
            <a:ext cx="1500187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509588"/>
          </a:xfrm>
        </p:spPr>
        <p:txBody>
          <a:bodyPr/>
          <a:lstStyle/>
          <a:p>
            <a:pPr algn="ctr"/>
            <a:r>
              <a:rPr lang="ru-RU" sz="20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Уважаемые жители Большеберезниковского района</a:t>
            </a:r>
            <a:endParaRPr lang="ru-RU" sz="20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Вашему вниманию предоставлен «Бюджет для граждан», который познакомит вас с положениями основного финансового документа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района на 20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20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год и плановый период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 202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годов.</a:t>
            </a:r>
          </a:p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Бюджет для граждан – это упрощенная версия бюджетного документа, которая использует неформальный язык и доступные форматы, чтобы облегчить для граждан понимание бюджета, объяснить им планы и действия администрации района во время бюджетного года. Он создается для повышения финансовой грамотности населения и активности общественного контроля за муниципальными расходами.</a:t>
            </a:r>
          </a:p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Представленная информация предназначена для широкого круга пользователей и будет интересна всем категориям населения.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 уважением,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Глава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района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И.И.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Игонов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52463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Обращение Заместителя Главы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– начальника управления финансов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43063"/>
            <a:ext cx="8229600" cy="4929187"/>
          </a:xfrm>
        </p:spPr>
        <p:txBody>
          <a:bodyPr>
            <a:noAutofit/>
          </a:bodyPr>
          <a:lstStyle/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муниципального района!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Главной задачей государства является обеспечение достойного уровня жизни его граждан. Многочисленные функции по обеспечению образования, безопасности граждан государство осуществляет при помощи государственного бюджета. 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Участие бюджета в реализации государственной политики происходит следующим образом.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1. В ходе составления бюджета планируются расходы на реализацию мероприятий предстоящего периода.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2. В ходе исполнения бюджета средства доходят до их получателей, происходит контроль за правильным и полным расходованием средств, своевременным поступлением доходов.  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3. После завершения года составляется отчет об исполнении бюджета, анализируются достигнутые результаты запланированных мероприятий.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Перед вами брошюра «Бюджет для граждан», созданная для того, чтобы каждый житель Больших Березников был осведомлен, как формируется и расходуется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бюджет, в каком объеме средства поступают в бюджет и на какие направления они расходуются, и наконец, что планируется сделать на предстоящий период 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2020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-202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годов.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А.В. Бояркин, Управление финансов 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администрации</a:t>
            </a:r>
          </a:p>
          <a:p>
            <a:pPr marL="0" indent="342900" algn="r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муниципального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района Республики Мордовия</a:t>
            </a:r>
            <a:endParaRPr lang="ru-RU" sz="15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52463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Основные социально-экономические показатели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Доходы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4)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Расходы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5)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Взаимодействие с общественностью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Содержимое 2"/>
          <p:cNvSpPr>
            <a:spLocks noGrp="1"/>
          </p:cNvSpPr>
          <p:nvPr>
            <p:ph idx="1"/>
          </p:nvPr>
        </p:nvSpPr>
        <p:spPr>
          <a:xfrm>
            <a:off x="457200" y="1071563"/>
            <a:ext cx="8229600" cy="5253037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endParaRPr lang="ru-RU" sz="480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 2" pitchFamily="18" charset="2"/>
              <a:buNone/>
            </a:pPr>
            <a:r>
              <a:rPr lang="ru-RU" sz="4800" b="1" smtClean="0">
                <a:latin typeface="Times New Roman" pitchFamily="18" charset="0"/>
                <a:cs typeface="Times New Roman" pitchFamily="18" charset="0"/>
              </a:rPr>
              <a:t>1. Основные социально-экономические показатели Большеберезниковского муниципального района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428625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1428735"/>
            <a:ext cx="8715375" cy="5286389"/>
          </a:xfrm>
        </p:spPr>
        <p:txBody>
          <a:bodyPr>
            <a:normAutofit fontScale="25000" lnSpcReduction="20000"/>
          </a:bodyPr>
          <a:lstStyle/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1.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Административно - территориальное деление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</a:t>
            </a: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2.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Основные показатели социально-экономического развития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за 201</a:t>
            </a:r>
            <a:r>
              <a:rPr lang="en-US" sz="8000" b="1" u="sng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-201</a:t>
            </a:r>
            <a:r>
              <a:rPr lang="en-US" sz="8000" b="1" u="sng" dirty="0" smtClean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гг. и прогноз до 202</a:t>
            </a:r>
            <a:r>
              <a:rPr lang="en-US" sz="8000" b="1" u="sng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года 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3. 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Глоссарий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4.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Бюджетный процесс в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муниципальном районе Республики Мордовия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5. 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Основные направления бюджетной политики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</a:t>
            </a:r>
            <a:r>
              <a:rPr lang="en-US" sz="8000" b="1" u="sng" dirty="0" smtClean="0"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год и на плановый период 20</a:t>
            </a:r>
            <a:r>
              <a:rPr lang="en-US" sz="8000" b="1" u="sng" dirty="0" smtClean="0">
                <a:latin typeface="Times New Roman" pitchFamily="18" charset="0"/>
                <a:cs typeface="Times New Roman" pitchFamily="18" charset="0"/>
              </a:rPr>
              <a:t>21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и 202</a:t>
            </a:r>
            <a:r>
              <a:rPr lang="en-US" sz="8000" b="1" u="sng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годов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5100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Административно-территориальное деление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состоянию на 01.10.20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19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года</a:t>
            </a:r>
          </a:p>
        </p:txBody>
      </p:sp>
      <p:pic>
        <p:nvPicPr>
          <p:cNvPr id="20482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41076" y="1935163"/>
            <a:ext cx="5661847" cy="4389437"/>
          </a:xfrm>
        </p:spPr>
      </p:pic>
      <p:sp>
        <p:nvSpPr>
          <p:cNvPr id="20483" name="TextBox 4"/>
          <p:cNvSpPr txBox="1">
            <a:spLocks noChangeArrowheads="1"/>
          </p:cNvSpPr>
          <p:nvPr/>
        </p:nvSpPr>
        <p:spPr bwMode="auto">
          <a:xfrm>
            <a:off x="928688" y="2286000"/>
            <a:ext cx="24288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 муниципальный район</a:t>
            </a:r>
          </a:p>
        </p:txBody>
      </p:sp>
      <p:sp>
        <p:nvSpPr>
          <p:cNvPr id="20484" name="TextBox 5"/>
          <p:cNvSpPr txBox="1">
            <a:spLocks noChangeArrowheads="1"/>
          </p:cNvSpPr>
          <p:nvPr/>
        </p:nvSpPr>
        <p:spPr bwMode="auto">
          <a:xfrm>
            <a:off x="6286500" y="5000625"/>
            <a:ext cx="18573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сельских поселений</a:t>
            </a:r>
          </a:p>
        </p:txBody>
      </p:sp>
      <p:sp>
        <p:nvSpPr>
          <p:cNvPr id="20485" name="TextBox 6"/>
          <p:cNvSpPr txBox="1">
            <a:spLocks noChangeArrowheads="1"/>
          </p:cNvSpPr>
          <p:nvPr/>
        </p:nvSpPr>
        <p:spPr bwMode="auto">
          <a:xfrm>
            <a:off x="4500563" y="5929313"/>
            <a:ext cx="35718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Оценка численности постоянного населения </a:t>
            </a:r>
            <a:r>
              <a:rPr lang="ru-RU" sz="1200" b="1" dirty="0" err="1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муниципального района  12 </a:t>
            </a:r>
            <a:r>
              <a:rPr lang="en-US" sz="1200" b="1" dirty="0" smtClean="0">
                <a:latin typeface="Times New Roman" pitchFamily="18" charset="0"/>
                <a:cs typeface="Times New Roman" pitchFamily="18" charset="0"/>
              </a:rPr>
              <a:t>204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человек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642942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социально-экономические показатели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за 201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год и прогноз до 202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года</a:t>
            </a:r>
          </a:p>
        </p:txBody>
      </p:sp>
      <p:graphicFrame>
        <p:nvGraphicFramePr>
          <p:cNvPr id="6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636591616"/>
              </p:ext>
            </p:extLst>
          </p:nvPr>
        </p:nvGraphicFramePr>
        <p:xfrm>
          <a:off x="214283" y="1071547"/>
          <a:ext cx="8786873" cy="55721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5949"/>
                <a:gridCol w="955566"/>
                <a:gridCol w="843543"/>
                <a:gridCol w="632657"/>
                <a:gridCol w="913838"/>
                <a:gridCol w="632657"/>
                <a:gridCol w="843543"/>
                <a:gridCol w="562362"/>
                <a:gridCol w="843543"/>
                <a:gridCol w="773215"/>
              </a:tblGrid>
              <a:tr h="223014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Показатели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Отчет за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Проект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38344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2019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2020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2022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1931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39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Индекс потребительских цен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en-US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</a:t>
                      </a: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,5 %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</a:t>
                      </a: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108,3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514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Прибыль прибыльных организаций, тыс. руб.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11 885,0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8 044,0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67,7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9 416,0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117,1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10 592,0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112,5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11 340,6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514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Фонд оплаты труда,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430 927,0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498 881,0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115,8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522 827,0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559 425,0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615 367,0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63434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Закупки скота и птицы от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сельскохозяйственных товаропроизводителей</a:t>
                      </a: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61,3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130,5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7029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Закупки  молока от сельскохозяйственных товаропроизводителей,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4 332,0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r>
                        <a:rPr lang="ru-RU" sz="11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463,0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4 635,0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4 736,0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4 761,0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6605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Общая площадь введенного жилья с учетом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индивидуального </a:t>
                      </a: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строительства, кв.м.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4 118,0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4 200,0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4 250,0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4 300,0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4 350,0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2723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Объем отгруженных товаров собственного производства, тыс. руб.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400 934,0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451 800,0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112,7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475 876,0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579</a:t>
                      </a:r>
                      <a:r>
                        <a:rPr lang="ru-RU" sz="11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022,0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121,7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642 511,0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774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Объем оборота розничной торговли во всех каналах реализации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1 096 403,0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1 201 000,0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1 272 812,0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1 363 447,0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1 476 120,0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108,3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7029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Реализация водки и ЛВИ производства Республики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Мордовия</a:t>
                      </a: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6 511,7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6 517,0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5 995,0 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92,0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5 515,0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92,0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5 074,0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92,0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571500"/>
          </a:xfrm>
        </p:spPr>
        <p:txBody>
          <a:bodyPr/>
          <a:lstStyle/>
          <a:p>
            <a:pPr algn="ctr"/>
            <a:r>
              <a:rPr lang="ru-RU" sz="28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Глоссарий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38"/>
            <a:ext cx="8229600" cy="5357812"/>
          </a:xfrm>
        </p:spPr>
        <p:txBody>
          <a:bodyPr>
            <a:normAutofit fontScale="47500" lnSpcReduction="2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sz="4400" b="1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план доходов и расходов государства на предстоящий финансовый год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денежные средства, выплачиваемые из бюджета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Бюджетная система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Российской Федерации, местных бюджетов и бюджетов государственных и внебюджетных фондов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свод районного и сельских поселений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превышение расходов бюджета над его доходами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превышение доходов бюджета над его расходами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2"/>
          <p:cNvSpPr txBox="1">
            <a:spLocks/>
          </p:cNvSpPr>
          <p:nvPr/>
        </p:nvSpPr>
        <p:spPr>
          <a:xfrm>
            <a:off x="857250" y="1500188"/>
            <a:ext cx="8137525" cy="5357812"/>
          </a:xfrm>
          <a:prstGeom prst="rect">
            <a:avLst/>
          </a:prstGeom>
        </p:spPr>
        <p:txBody>
          <a:bodyPr>
            <a:normAutofit/>
          </a:bodyPr>
          <a:lstStyle/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1009650" y="1652588"/>
            <a:ext cx="8137525" cy="5357812"/>
          </a:xfrm>
          <a:prstGeom prst="rect">
            <a:avLst/>
          </a:prstGeom>
        </p:spPr>
        <p:txBody>
          <a:bodyPr>
            <a:normAutofit/>
          </a:bodyPr>
          <a:lstStyle/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85720" y="2786063"/>
            <a:ext cx="2000264" cy="7207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Межбюджетные </a:t>
            </a:r>
            <a:r>
              <a:rPr lang="ru-RU" dirty="0"/>
              <a:t>трансферты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85720" y="3714750"/>
            <a:ext cx="2000281" cy="10064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Консолидированный бюджет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786188" y="2143125"/>
            <a:ext cx="1878012" cy="12430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Федеральный бюджет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000375" y="3571875"/>
            <a:ext cx="2663825" cy="431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 субъекта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000375" y="4214813"/>
            <a:ext cx="2663825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Местный бюджет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6143625" y="2143125"/>
            <a:ext cx="1871663" cy="2428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Бюджеты государственных внебюджетных фондов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3500438" y="5429250"/>
            <a:ext cx="4103687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Бюджетная система Российской Федерации</a:t>
            </a:r>
          </a:p>
        </p:txBody>
      </p:sp>
      <p:sp>
        <p:nvSpPr>
          <p:cNvPr id="31" name="Правая фигурная скобка 30"/>
          <p:cNvSpPr/>
          <p:nvPr/>
        </p:nvSpPr>
        <p:spPr>
          <a:xfrm rot="5400000">
            <a:off x="5250656" y="2678907"/>
            <a:ext cx="428625" cy="450056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Правая фигурная скобка 31"/>
          <p:cNvSpPr/>
          <p:nvPr/>
        </p:nvSpPr>
        <p:spPr>
          <a:xfrm rot="10800000">
            <a:off x="2500313" y="3643313"/>
            <a:ext cx="357187" cy="100012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Выгнутая влево стрелка 33"/>
          <p:cNvSpPr/>
          <p:nvPr/>
        </p:nvSpPr>
        <p:spPr>
          <a:xfrm rot="1233417">
            <a:off x="2384425" y="2279650"/>
            <a:ext cx="1011238" cy="128587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928688"/>
          </a:xfrm>
        </p:spPr>
        <p:txBody>
          <a:bodyPr/>
          <a:lstStyle/>
          <a:p>
            <a:pPr algn="ctr"/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Бюджетный процесс 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– ежегодное формирование и исполнение бюджета</a:t>
            </a:r>
          </a:p>
        </p:txBody>
      </p:sp>
      <p:sp>
        <p:nvSpPr>
          <p:cNvPr id="24578" name="Содержимое 2"/>
          <p:cNvSpPr>
            <a:spLocks noGrp="1"/>
          </p:cNvSpPr>
          <p:nvPr>
            <p:ph idx="1"/>
          </p:nvPr>
        </p:nvSpPr>
        <p:spPr>
          <a:xfrm>
            <a:off x="214313" y="1643063"/>
            <a:ext cx="8715375" cy="4681537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В ходе бюджетного процесса бюджет проходит следующие стадии: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142844" y="2285992"/>
          <a:ext cx="8786874" cy="4286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95324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Бюджетный процесс в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муниципальном районе (на примере 2019 года)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14283" y="1541201"/>
          <a:ext cx="8643997" cy="50424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5720"/>
                <a:gridCol w="2198910"/>
                <a:gridCol w="1440664"/>
                <a:gridCol w="4018703"/>
              </a:tblGrid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2020 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2019 – 2021 гг.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 2020 – 2022 гг.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на 2021 - 2023 гг.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707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Январь-Март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Составление отчета об исполнении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10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Исполнение бюджета, составление отчетов об исполнении бюджета за 1 квартал, полугодие и 9 месяцев текущего года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Определение основных подходов к формированию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134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Апрель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Проверка отчета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Разработка/корректировка методики и нормативов планирования бюджетных ассигнований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Май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Внесение</a:t>
                      </a:r>
                      <a:r>
                        <a:rPr lang="ru-RU" sz="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отчета на рассмотрение сессии Совета депутатов</a:t>
                      </a: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6142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Июнь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Рассмотрение годового отчета Государственным Собранием РМ. Утверждение либо отклонение закона об исполнении республиканского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Работа отделов по подготовке и обоснованию бюджетных</a:t>
                      </a:r>
                      <a:r>
                        <a:rPr lang="ru-RU" sz="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ассигнований</a:t>
                      </a: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421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Июль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8992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Август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направления бюджетной политики. Прогноз социально-экономического развития.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75643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Сентябрь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3279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Октябрь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Внесение администрацией </a:t>
                      </a:r>
                      <a:r>
                        <a:rPr lang="ru-RU" sz="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проекта о бюджете </a:t>
                      </a:r>
                      <a:r>
                        <a:rPr lang="en-US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в Совет депутатов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14314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Ноябрь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Рассмотрение Советом депутатов проекта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 бюджете </a:t>
                      </a:r>
                      <a:r>
                        <a:rPr lang="ru-RU" sz="9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Проведение публичных слушаний по проекту о бюджете </a:t>
                      </a:r>
                      <a:r>
                        <a:rPr lang="ru-RU" sz="9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Утверждение бюджета </a:t>
                      </a:r>
                      <a:r>
                        <a:rPr lang="ru-RU" sz="9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сессии Совета депутатов</a:t>
                      </a:r>
                      <a:endParaRPr lang="ru-RU" sz="9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Декабрь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9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>
          <a:xfrm>
            <a:off x="457200" y="857250"/>
            <a:ext cx="8229600" cy="571500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Составление бюджета основывается на</a:t>
            </a:r>
            <a:endParaRPr lang="ru-RU" sz="2800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Прогнозе социально-экономического развития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(разрабатывает отдел экономического развития предпринимательства и торговли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Основных направлениях бюджетной политики, основных направлениях налоговой политики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(разрабатывает управление финансов администрации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Муниципальных программах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разрабатывают отраслевые отделы администрации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38"/>
            <a:ext cx="8229600" cy="85725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политики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2020 год и на плановый период 2021 и 2022 годов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1571625"/>
            <a:ext cx="8643937" cy="5000625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1) обеспечение долгосрочной устойчивости и сбалансированности бюджета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 в условиях ограниченности его доходных источников;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2) построение гибкой и комплексной системы управления  бюджетными расходами, увязанной с формированием муниципальных программ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района,  на проектных принципах управления;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3) повышение эффективного расходования бюджетных средств, выявление и использование резервов для достижения планируемых результатов, сокращение неэффективных расходов;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4) обеспечение долговой устойчивости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5) повышение эффективности финансовых взаимоотношений с бюджетами сельских поселений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6) </a:t>
            </a:r>
            <a:r>
              <a:rPr lang="ru-RU" sz="1200" dirty="0" smtClean="0"/>
              <a:t>повышение результативности и экономической эффективности финансового контроля и финансового аудита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7) </a:t>
            </a:r>
            <a:r>
              <a:rPr lang="ru-RU" sz="1400" dirty="0" smtClean="0"/>
              <a:t>обеспечение прозрачности и открытости муниципального бюджета и бюджетного процесса для общества;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Содержимое 3"/>
          <p:cNvSpPr>
            <a:spLocks noGrp="1"/>
          </p:cNvSpPr>
          <p:nvPr>
            <p:ph idx="1"/>
          </p:nvPr>
        </p:nvSpPr>
        <p:spPr>
          <a:xfrm>
            <a:off x="428625" y="1285875"/>
            <a:ext cx="8229600" cy="5103813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2. Основные </a:t>
            </a:r>
          </a:p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характеристики бюджета </a:t>
            </a:r>
            <a:r>
              <a:rPr lang="ru-RU" sz="4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>
              <a:buFont typeface="Wingdings 2" pitchFamily="18" charset="2"/>
              <a:buNone/>
            </a:pPr>
            <a:endParaRPr lang="ru-RU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428625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75"/>
            <a:ext cx="8229600" cy="5038725"/>
          </a:xfrm>
          <a:ln>
            <a:solidFill>
              <a:srgbClr val="FFFF00"/>
            </a:solidFill>
          </a:ln>
        </p:spPr>
        <p:txBody>
          <a:bodyPr>
            <a:normAutofit fontScale="92500"/>
          </a:bodyPr>
          <a:lstStyle/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1. Исполнение консолидированных бюджетов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2. Основные характеристики консолидированного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3. Основные характеристики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4.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5. Межбюджетные трансферты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6. Программный бюджет в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районе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7. Доля расходов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социальную сферу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Исполнение консолидированных бюджетов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01.01.2019 г., тыс. рублей</a:t>
            </a:r>
            <a:endParaRPr lang="ru-RU" sz="2800" b="1" dirty="0" smtClean="0"/>
          </a:p>
        </p:txBody>
      </p:sp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0" y="1857364"/>
          <a:ext cx="5643569" cy="5000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/>
        </p:nvGraphicFramePr>
        <p:xfrm>
          <a:off x="5429256" y="1785926"/>
          <a:ext cx="3714744" cy="50720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Исполнение консолидированных бюджетов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01.10.201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г., тыс. рублей</a:t>
            </a:r>
            <a:endParaRPr lang="ru-RU" sz="2800" dirty="0" smtClean="0"/>
          </a:p>
        </p:txBody>
      </p:sp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0" y="1785926"/>
          <a:ext cx="5929322" cy="50720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5643570" y="1857364"/>
          <a:ext cx="3500430" cy="5000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214446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Основные характеристики консолидированного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85918" y="6215082"/>
            <a:ext cx="66437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 20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22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год указаны плановые значения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71538" y="5500702"/>
            <a:ext cx="72866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201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год                  201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год                 20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год               202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год                     202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год     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285720" y="1857364"/>
          <a:ext cx="8643998" cy="3643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5248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Основные характеристики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8596" y="5286389"/>
            <a:ext cx="8429684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charset="0"/>
              <a:buChar char="•"/>
            </a:pP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Здесь и далее, если не указано иное, данные предоставлены в соответствии с :</a:t>
            </a:r>
          </a:p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2018-2020 гг. –Решение сессии Совета депутатов  шестого созыва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 от 26.12.2017 г. №  142 «О бюджете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на 2018 год и плановый период 2019 и 2020 годов» ( с изменениями и дополнениями  о бюджете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от 27.12.2018 г. №  254)</a:t>
            </a:r>
          </a:p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2019-2021 гг. –Решение сессии Совета депутатов  шестого созыва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 от 27.12.2018 г. №  253 «О бюджете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на 2019 год и плановый период 2020 и 2021 годов»</a:t>
            </a:r>
          </a:p>
          <a:p>
            <a:endParaRPr lang="ru-RU" sz="9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0100" y="4857760"/>
            <a:ext cx="72866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201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год                  201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год                           20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год               202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год                     202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год     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571472" y="1500174"/>
          <a:ext cx="8072494" cy="33004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6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Дефицит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1928813"/>
          <a:ext cx="8143932" cy="2919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1227"/>
                <a:gridCol w="1110541"/>
                <a:gridCol w="1110541"/>
                <a:gridCol w="1110541"/>
                <a:gridCol w="1110541"/>
                <a:gridCol w="1110541"/>
              </a:tblGrid>
              <a:tr h="51175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Показатель	</a:t>
                      </a:r>
                    </a:p>
                    <a:p>
                      <a:pPr algn="ctr"/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Дефицит,</a:t>
                      </a:r>
                      <a:r>
                        <a:rPr lang="ru-RU" sz="1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всего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3480</a:t>
                      </a: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en-US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710,0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-10,4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-11,0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-11,5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 gridSpan="6"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Источники финансирования дефицита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1756">
                <a:tc>
                  <a:txBody>
                    <a:bodyPr/>
                    <a:lstStyle/>
                    <a:p>
                      <a:pPr algn="l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Иные источники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17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Изменение остатков средств</a:t>
                      </a:r>
                      <a:endParaRPr kumimoji="0" lang="ru-RU" sz="16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</a:rPr>
              <a:t>Межбюджетные трансферты</a:t>
            </a:r>
            <a:r>
              <a:rPr lang="ru-RU" sz="2800" smtClean="0">
                <a:latin typeface="Times New Roman" pitchFamily="18" charset="0"/>
              </a:rPr>
              <a:t> – помощь, передаваемая бюджету другого уровня</a:t>
            </a:r>
          </a:p>
        </p:txBody>
      </p:sp>
      <p:graphicFrame>
        <p:nvGraphicFramePr>
          <p:cNvPr id="98327" name="Group 23"/>
          <p:cNvGraphicFramePr>
            <a:graphicFrameLocks noGrp="1"/>
          </p:cNvGraphicFramePr>
          <p:nvPr>
            <p:ph type="tbl" idx="1"/>
          </p:nvPr>
        </p:nvGraphicFramePr>
        <p:xfrm>
          <a:off x="457200" y="2276475"/>
          <a:ext cx="8229600" cy="3397251"/>
        </p:xfrm>
        <a:graphic>
          <a:graphicData uri="http://schemas.openxmlformats.org/drawingml/2006/table">
            <a:tbl>
              <a:tblPr/>
              <a:tblGrid>
                <a:gridCol w="2890838"/>
                <a:gridCol w="5338762"/>
              </a:tblGrid>
              <a:tr h="436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Межбюджетный трансферт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Характеристика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9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Дотации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latin typeface="Times New Roman" pitchFamily="18" charset="0"/>
                        </a:rPr>
                        <a:t>без целевого назначения</a:t>
                      </a: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(в качестве финансовой помощи)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6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в случаях и в порядке, предусмотренных бюджетным законодательством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22395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Межбюджетные трансферты, передаваемые из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 сельским поселениям:</a:t>
            </a:r>
          </a:p>
        </p:txBody>
      </p:sp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571472" y="2057400"/>
          <a:ext cx="8143932" cy="4229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</a:rPr>
              <a:t>Программный бюджет в Большеберезниковском районе</a:t>
            </a:r>
          </a:p>
        </p:txBody>
      </p:sp>
      <p:sp>
        <p:nvSpPr>
          <p:cNvPr id="101379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   </a:t>
            </a:r>
            <a:r>
              <a:rPr lang="ru-RU" sz="1400" dirty="0" smtClean="0">
                <a:latin typeface="Times New Roman" pitchFamily="18" charset="0"/>
              </a:rPr>
              <a:t>Муниципальная программа – стратегический документ, определяющий цель, задачи, результаты, основные направления и инструменты муниципальной политики, направленные на достижение целей и реализацию муниципальных приоритетов. 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Решением сессии о бюджете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2020-2022 годы предусмотрено реализация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6 муниципальных программ</a:t>
            </a:r>
            <a:endParaRPr lang="ru-RU" sz="1400" dirty="0" smtClean="0">
              <a:latin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00034" y="3786190"/>
          <a:ext cx="8143932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3725"/>
                <a:gridCol w="1203861"/>
                <a:gridCol w="928694"/>
                <a:gridCol w="1000132"/>
                <a:gridCol w="928694"/>
                <a:gridCol w="928694"/>
                <a:gridCol w="100013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Показатель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</a:t>
                      </a:r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</a:t>
                      </a:r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</a:t>
                      </a:r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</a:t>
                      </a:r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765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Расходы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252 369,3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161 467,1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172 550,7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158 682,4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174 992,6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292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том числе в рамках муниципальных программ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203 231,8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116 864,9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125 963,2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117 089,5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132 916,3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муниципальных программ в общих расходах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80,5 %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72,4 %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73,0 %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73,8 %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76,0 %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714488"/>
            <a:ext cx="8229600" cy="2786082"/>
          </a:xfrm>
        </p:spPr>
        <p:txBody>
          <a:bodyPr/>
          <a:lstStyle/>
          <a:p>
            <a:pPr algn="ctr"/>
            <a:r>
              <a:rPr lang="ru-RU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Доходы бюджета </a:t>
            </a:r>
            <a:r>
              <a:rPr lang="ru-RU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253055"/>
          </a:xfrm>
        </p:spPr>
        <p:txBody>
          <a:bodyPr/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Доходная часть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Структура налоговых доходов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Структура неналоговых доходов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93820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Доходная часть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endParaRPr lang="ru-RU" sz="2800" b="1" dirty="0" smtClean="0"/>
          </a:p>
        </p:txBody>
      </p:sp>
      <p:graphicFrame>
        <p:nvGraphicFramePr>
          <p:cNvPr id="4" name="Диаграмма 3"/>
          <p:cNvGraphicFramePr>
            <a:graphicFrameLocks/>
          </p:cNvGraphicFramePr>
          <p:nvPr/>
        </p:nvGraphicFramePr>
        <p:xfrm>
          <a:off x="571472" y="1785926"/>
          <a:ext cx="8001056" cy="45005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42876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налоговых доходов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района </a:t>
            </a:r>
            <a:endParaRPr lang="ru-RU" sz="2800" b="1" dirty="0"/>
          </a:p>
        </p:txBody>
      </p:sp>
      <p:graphicFrame>
        <p:nvGraphicFramePr>
          <p:cNvPr id="5" name="Диаграмма 4"/>
          <p:cNvGraphicFramePr>
            <a:graphicFrameLocks/>
          </p:cNvGraphicFramePr>
          <p:nvPr/>
        </p:nvGraphicFramePr>
        <p:xfrm>
          <a:off x="214282" y="1928802"/>
          <a:ext cx="8786874" cy="45720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14300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неналоговых доходов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endParaRPr lang="ru-RU" sz="2800" b="1" dirty="0"/>
          </a:p>
        </p:txBody>
      </p:sp>
      <p:graphicFrame>
        <p:nvGraphicFramePr>
          <p:cNvPr id="5" name="Диаграмма 4"/>
          <p:cNvGraphicFramePr>
            <a:graphicFrameLocks/>
          </p:cNvGraphicFramePr>
          <p:nvPr/>
        </p:nvGraphicFramePr>
        <p:xfrm>
          <a:off x="428596" y="1785926"/>
          <a:ext cx="8358246" cy="47863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170770" y="1785926"/>
            <a:ext cx="53732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18,7</a:t>
            </a:r>
            <a:r>
              <a:rPr lang="en-US" sz="1000" b="1" dirty="0" smtClean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1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46928" y="4572008"/>
            <a:ext cx="69762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     0,3 %</a:t>
            </a:r>
            <a:endParaRPr lang="ru-RU" sz="1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14414" y="5072074"/>
            <a:ext cx="750099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2018 год                           2019 год                            2020 год                       2021 год                            2022 год</a:t>
            </a:r>
            <a:endParaRPr lang="ru-RU" sz="120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4. Расходы бюджета </a:t>
            </a:r>
          </a:p>
          <a:p>
            <a:pPr algn="ctr">
              <a:buFont typeface="Wingdings 2" pitchFamily="18" charset="2"/>
              <a:buNone/>
            </a:pPr>
            <a:r>
              <a:rPr lang="ru-RU" sz="4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endParaRPr lang="ru-RU" sz="4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75"/>
          </a:xfrm>
        </p:spPr>
        <p:txBody>
          <a:bodyPr/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</a:p>
        </p:txBody>
      </p:sp>
      <p:sp>
        <p:nvSpPr>
          <p:cNvPr id="4813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Группировка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Функциональная структура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Программная структура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Структура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по видам расходов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714375"/>
          </a:xfrm>
        </p:spPr>
        <p:txBody>
          <a:bodyPr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бюджете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расходы предоставлены тремя способами: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88"/>
            <a:ext cx="8329613" cy="5786437"/>
          </a:xfrm>
        </p:spPr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1. Функциональная структура – по направлениям расходования средств (разделам бюджетной классификации)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17 знаков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2. Ведомственная структура – по министерствам (ведомствам), осуществляющим расходы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20 знаков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3. Программная структура – по реализуемым муниципальным программам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20 знаков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00063" y="1428750"/>
          <a:ext cx="8293242" cy="9553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194"/>
                <a:gridCol w="214314"/>
                <a:gridCol w="459103"/>
                <a:gridCol w="326715"/>
                <a:gridCol w="601979"/>
                <a:gridCol w="541029"/>
                <a:gridCol w="1022667"/>
                <a:gridCol w="458746"/>
                <a:gridCol w="612824"/>
                <a:gridCol w="345286"/>
                <a:gridCol w="479055"/>
                <a:gridCol w="479055"/>
                <a:gridCol w="479055"/>
                <a:gridCol w="676916"/>
                <a:gridCol w="428628"/>
                <a:gridCol w="428628"/>
                <a:gridCol w="382048"/>
              </a:tblGrid>
              <a:tr h="263547"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8264">
                <a:tc gridSpan="2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3547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Левая фигурная скобка 5"/>
          <p:cNvSpPr/>
          <p:nvPr/>
        </p:nvSpPr>
        <p:spPr>
          <a:xfrm rot="5400000" flipH="1">
            <a:off x="4429125" y="-1714500"/>
            <a:ext cx="357188" cy="8358188"/>
          </a:xfrm>
          <a:prstGeom prst="leftBrace">
            <a:avLst>
              <a:gd name="adj1" fmla="val 8333"/>
              <a:gd name="adj2" fmla="val 5010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500063" y="3143250"/>
          <a:ext cx="8286820" cy="11364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1"/>
                <a:gridCol w="414341"/>
                <a:gridCol w="314328"/>
                <a:gridCol w="357190"/>
                <a:gridCol w="214314"/>
                <a:gridCol w="357190"/>
                <a:gridCol w="500066"/>
                <a:gridCol w="500066"/>
                <a:gridCol w="500066"/>
                <a:gridCol w="777569"/>
                <a:gridCol w="436877"/>
                <a:gridCol w="357190"/>
                <a:gridCol w="357190"/>
                <a:gridCol w="428628"/>
                <a:gridCol w="428628"/>
                <a:gridCol w="357190"/>
                <a:gridCol w="357190"/>
                <a:gridCol w="357190"/>
                <a:gridCol w="442925"/>
                <a:gridCol w="414341"/>
              </a:tblGrid>
              <a:tr h="293927"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Администратор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3717">
                <a:tc gridSpan="3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3927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Левая фигурная скобка 9"/>
          <p:cNvSpPr/>
          <p:nvPr/>
        </p:nvSpPr>
        <p:spPr>
          <a:xfrm rot="16200000">
            <a:off x="4429125" y="285751"/>
            <a:ext cx="357187" cy="821531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500063" y="5143500"/>
          <a:ext cx="8286820" cy="11487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1"/>
                <a:gridCol w="514353"/>
                <a:gridCol w="785818"/>
                <a:gridCol w="642942"/>
                <a:gridCol w="357190"/>
                <a:gridCol w="285752"/>
                <a:gridCol w="285752"/>
                <a:gridCol w="357190"/>
                <a:gridCol w="285752"/>
                <a:gridCol w="428628"/>
                <a:gridCol w="357190"/>
                <a:gridCol w="357190"/>
                <a:gridCol w="357190"/>
                <a:gridCol w="371486"/>
                <a:gridCol w="485770"/>
                <a:gridCol w="342912"/>
                <a:gridCol w="514344"/>
                <a:gridCol w="314338"/>
                <a:gridCol w="414341"/>
                <a:gridCol w="414341"/>
              </a:tblGrid>
              <a:tr h="291448"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Администратор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65809"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1448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Левая фигурная скобка 12"/>
          <p:cNvSpPr/>
          <p:nvPr/>
        </p:nvSpPr>
        <p:spPr>
          <a:xfrm rot="16200000">
            <a:off x="4393406" y="2107407"/>
            <a:ext cx="500063" cy="828675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000131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Функциональная структура расходов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500063" y="1643063"/>
          <a:ext cx="8229599" cy="48416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56"/>
                <a:gridCol w="2643206"/>
                <a:gridCol w="1000132"/>
                <a:gridCol w="928694"/>
                <a:gridCol w="857256"/>
                <a:gridCol w="1000132"/>
                <a:gridCol w="942923"/>
              </a:tblGrid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Номер раздела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раздела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</a:t>
                      </a:r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</a:t>
                      </a:r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</a:t>
                      </a:r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</a:t>
                      </a:r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расходов,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тыс. рублей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252 369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161 467,1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172 550,7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158 682,4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174 992,6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34 035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25 506,7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24 299,1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22 883,1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23 073,7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70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2 489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2 060,8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2 053,3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2 063,3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2 077,4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6 480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5 989,6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5 763,3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6 444,5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6 806,3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5 297,2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4 383,7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225,1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22 013,1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5859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134 383,4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98 817,7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95 185,9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84 265,4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85 836,0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55 885,4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18 122,6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18 377,7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2 427,6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8 453,2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503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12 087,7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9 256,8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15 966,4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16 415,7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442,3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646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128,3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104,6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106,7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110,7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115,1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1789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 муниципального долга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82,0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4 814,6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условно утвержденные расходы 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4 232,4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8 560,9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Заголовок 1"/>
          <p:cNvSpPr>
            <a:spLocks noGrp="1"/>
          </p:cNvSpPr>
          <p:nvPr>
            <p:ph type="title"/>
          </p:nvPr>
        </p:nvSpPr>
        <p:spPr>
          <a:xfrm>
            <a:off x="457200" y="142853"/>
            <a:ext cx="8229600" cy="78581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«Общегосударственные вопросы»</a:t>
            </a:r>
          </a:p>
        </p:txBody>
      </p:sp>
      <p:sp>
        <p:nvSpPr>
          <p:cNvPr id="4" name="Блок-схема: узел 3"/>
          <p:cNvSpPr/>
          <p:nvPr/>
        </p:nvSpPr>
        <p:spPr>
          <a:xfrm>
            <a:off x="3000375" y="1785938"/>
            <a:ext cx="2428875" cy="2286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03" name="TextBox 4"/>
          <p:cNvSpPr txBox="1">
            <a:spLocks noChangeArrowheads="1"/>
          </p:cNvSpPr>
          <p:nvPr/>
        </p:nvSpPr>
        <p:spPr bwMode="auto">
          <a:xfrm>
            <a:off x="3143240" y="2571750"/>
            <a:ext cx="2214577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01 «Общегосударственные вопросы»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214313" y="1357313"/>
            <a:ext cx="2071687" cy="192881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357188" y="3786188"/>
            <a:ext cx="1928812" cy="18573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6357937" y="3071810"/>
            <a:ext cx="2786063" cy="27146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01 04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</a:r>
          </a:p>
        </p:txBody>
      </p:sp>
      <p:sp>
        <p:nvSpPr>
          <p:cNvPr id="9" name="Блок-схема: узел 8"/>
          <p:cNvSpPr/>
          <p:nvPr/>
        </p:nvSpPr>
        <p:spPr>
          <a:xfrm>
            <a:off x="2285984" y="4572008"/>
            <a:ext cx="2286000" cy="21431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08" name="TextBox 9"/>
          <p:cNvSpPr txBox="1">
            <a:spLocks noChangeArrowheads="1"/>
          </p:cNvSpPr>
          <p:nvPr/>
        </p:nvSpPr>
        <p:spPr bwMode="auto">
          <a:xfrm>
            <a:off x="214313" y="1785938"/>
            <a:ext cx="2071687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01 13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Другие общегосударственные вопросы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  <p:sp>
        <p:nvSpPr>
          <p:cNvPr id="51209" name="TextBox 10"/>
          <p:cNvSpPr txBox="1">
            <a:spLocks noChangeArrowheads="1"/>
          </p:cNvSpPr>
          <p:nvPr/>
        </p:nvSpPr>
        <p:spPr bwMode="auto">
          <a:xfrm>
            <a:off x="2428860" y="4714884"/>
            <a:ext cx="2071687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01 06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Обеспечение деятельности финансовых, налоговых и таможенных органов и органов финансового (финансово-бюджетного надзора)</a:t>
            </a:r>
          </a:p>
        </p:txBody>
      </p:sp>
      <p:sp>
        <p:nvSpPr>
          <p:cNvPr id="51210" name="TextBox 11"/>
          <p:cNvSpPr txBox="1">
            <a:spLocks noChangeArrowheads="1"/>
          </p:cNvSpPr>
          <p:nvPr/>
        </p:nvSpPr>
        <p:spPr bwMode="auto">
          <a:xfrm>
            <a:off x="571500" y="4429125"/>
            <a:ext cx="142875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01 11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Резервные фонды</a:t>
            </a:r>
          </a:p>
        </p:txBody>
      </p:sp>
      <p:sp>
        <p:nvSpPr>
          <p:cNvPr id="13" name="Стрелка влево 12"/>
          <p:cNvSpPr/>
          <p:nvPr/>
        </p:nvSpPr>
        <p:spPr>
          <a:xfrm rot="916751">
            <a:off x="2352675" y="2344738"/>
            <a:ext cx="523875" cy="5715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трелка влево 13"/>
          <p:cNvSpPr/>
          <p:nvPr/>
        </p:nvSpPr>
        <p:spPr>
          <a:xfrm rot="19775118">
            <a:off x="2325688" y="3657600"/>
            <a:ext cx="493712" cy="5715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1486214">
            <a:off x="5662279" y="3394523"/>
            <a:ext cx="642937" cy="571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3305776">
            <a:off x="4800116" y="3996594"/>
            <a:ext cx="500062" cy="6429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>
            <a:off x="4786314" y="4786322"/>
            <a:ext cx="1785937" cy="178593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16" name="TextBox 17"/>
          <p:cNvSpPr txBox="1">
            <a:spLocks noChangeArrowheads="1"/>
          </p:cNvSpPr>
          <p:nvPr/>
        </p:nvSpPr>
        <p:spPr bwMode="auto">
          <a:xfrm>
            <a:off x="5214942" y="5214950"/>
            <a:ext cx="92868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01 05 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Судебная система</a:t>
            </a:r>
          </a:p>
        </p:txBody>
      </p:sp>
      <p:sp>
        <p:nvSpPr>
          <p:cNvPr id="19" name="Стрелка влево 18"/>
          <p:cNvSpPr/>
          <p:nvPr/>
        </p:nvSpPr>
        <p:spPr>
          <a:xfrm rot="16675013">
            <a:off x="3524112" y="4165592"/>
            <a:ext cx="357188" cy="3587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Блок-схема: узел 19"/>
          <p:cNvSpPr/>
          <p:nvPr/>
        </p:nvSpPr>
        <p:spPr>
          <a:xfrm>
            <a:off x="6000760" y="928670"/>
            <a:ext cx="2143140" cy="207170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01 02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Функционирование высшего должностного лица субъекта Российской Федерации и муниципального образования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трелка вправо 20"/>
          <p:cNvSpPr/>
          <p:nvPr/>
        </p:nvSpPr>
        <p:spPr>
          <a:xfrm rot="20387539">
            <a:off x="5473369" y="2278675"/>
            <a:ext cx="451597" cy="5000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75"/>
            <a:ext cx="8229600" cy="114300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01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«Общегосударственные вопросы» в 201</a:t>
            </a: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-20</a:t>
            </a: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22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гг. (тыс. рублей)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228" name="TextBox 5"/>
          <p:cNvSpPr txBox="1">
            <a:spLocks noChangeArrowheads="1"/>
          </p:cNvSpPr>
          <p:nvPr/>
        </p:nvSpPr>
        <p:spPr bwMode="auto">
          <a:xfrm>
            <a:off x="3357554" y="1285860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2229" name="TextBox 6"/>
          <p:cNvSpPr txBox="1">
            <a:spLocks noChangeArrowheads="1"/>
          </p:cNvSpPr>
          <p:nvPr/>
        </p:nvSpPr>
        <p:spPr bwMode="auto">
          <a:xfrm>
            <a:off x="3500430" y="4143380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10" name="Диаграмма 9"/>
          <p:cNvGraphicFramePr>
            <a:graphicFrameLocks/>
          </p:cNvGraphicFramePr>
          <p:nvPr/>
        </p:nvGraphicFramePr>
        <p:xfrm>
          <a:off x="500034" y="4714884"/>
          <a:ext cx="8215370" cy="1500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428596" y="1643050"/>
          <a:ext cx="8215370" cy="2286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2714612" y="5214950"/>
            <a:ext cx="107157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3 327,8</a:t>
            </a:r>
            <a:endParaRPr lang="ru-RU" sz="1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Box 4"/>
          <p:cNvSpPr txBox="1">
            <a:spLocks noChangeArrowheads="1"/>
          </p:cNvSpPr>
          <p:nvPr/>
        </p:nvSpPr>
        <p:spPr bwMode="auto">
          <a:xfrm>
            <a:off x="3714744" y="0"/>
            <a:ext cx="1643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3252" name="TextBox 6"/>
          <p:cNvSpPr txBox="1">
            <a:spLocks noChangeArrowheads="1"/>
          </p:cNvSpPr>
          <p:nvPr/>
        </p:nvSpPr>
        <p:spPr bwMode="auto">
          <a:xfrm>
            <a:off x="3714744" y="2428868"/>
            <a:ext cx="1571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3254" name="TextBox 8"/>
          <p:cNvSpPr txBox="1">
            <a:spLocks noChangeArrowheads="1"/>
          </p:cNvSpPr>
          <p:nvPr/>
        </p:nvSpPr>
        <p:spPr bwMode="auto">
          <a:xfrm>
            <a:off x="3428992" y="4500570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285720" y="357166"/>
          <a:ext cx="8572560" cy="20717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extBox 4"/>
          <p:cNvSpPr txBox="1">
            <a:spLocks noChangeArrowheads="1"/>
          </p:cNvSpPr>
          <p:nvPr/>
        </p:nvSpPr>
        <p:spPr bwMode="auto">
          <a:xfrm>
            <a:off x="5929322" y="1714488"/>
            <a:ext cx="1643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60,0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Диаграмма 10"/>
          <p:cNvGraphicFramePr>
            <a:graphicFrameLocks/>
          </p:cNvGraphicFramePr>
          <p:nvPr/>
        </p:nvGraphicFramePr>
        <p:xfrm>
          <a:off x="285720" y="2571744"/>
          <a:ext cx="8286808" cy="18573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7" name="Диаграмма 16"/>
          <p:cNvGraphicFramePr>
            <a:graphicFrameLocks/>
          </p:cNvGraphicFramePr>
          <p:nvPr/>
        </p:nvGraphicFramePr>
        <p:xfrm>
          <a:off x="428596" y="4786322"/>
          <a:ext cx="8286808" cy="18573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35732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03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безопасность и правоохранительная деятельность»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428992" y="2000240"/>
            <a:ext cx="2000250" cy="185737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>
            <a:off x="6429374" y="3143250"/>
            <a:ext cx="1643087" cy="157163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Блок-схема: узел 5"/>
          <p:cNvSpPr/>
          <p:nvPr/>
        </p:nvSpPr>
        <p:spPr>
          <a:xfrm>
            <a:off x="428596" y="3286124"/>
            <a:ext cx="2357438" cy="2214563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277" name="TextBox 6"/>
          <p:cNvSpPr txBox="1">
            <a:spLocks noChangeArrowheads="1"/>
          </p:cNvSpPr>
          <p:nvPr/>
        </p:nvSpPr>
        <p:spPr bwMode="auto">
          <a:xfrm>
            <a:off x="3500430" y="2285992"/>
            <a:ext cx="1857375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03 «Национальная безопасность и правоохранительная деятельность»</a:t>
            </a:r>
          </a:p>
        </p:txBody>
      </p:sp>
      <p:sp>
        <p:nvSpPr>
          <p:cNvPr id="54278" name="TextBox 7"/>
          <p:cNvSpPr txBox="1">
            <a:spLocks noChangeArrowheads="1"/>
          </p:cNvSpPr>
          <p:nvPr/>
        </p:nvSpPr>
        <p:spPr bwMode="auto">
          <a:xfrm>
            <a:off x="6786563" y="3571875"/>
            <a:ext cx="85725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03 04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Органы юстиции</a:t>
            </a:r>
          </a:p>
        </p:txBody>
      </p:sp>
      <p:sp>
        <p:nvSpPr>
          <p:cNvPr id="54279" name="TextBox 8"/>
          <p:cNvSpPr txBox="1">
            <a:spLocks noChangeArrowheads="1"/>
          </p:cNvSpPr>
          <p:nvPr/>
        </p:nvSpPr>
        <p:spPr bwMode="auto">
          <a:xfrm>
            <a:off x="571472" y="3357562"/>
            <a:ext cx="200025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03 09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Защита населения и территории от чрезвычайных ситуаций природного и техногенного характера, гражданская оборона</a:t>
            </a:r>
          </a:p>
        </p:txBody>
      </p:sp>
      <p:sp>
        <p:nvSpPr>
          <p:cNvPr id="10" name="Стрелка вправо 9"/>
          <p:cNvSpPr/>
          <p:nvPr/>
        </p:nvSpPr>
        <p:spPr>
          <a:xfrm rot="8785335">
            <a:off x="2947586" y="3490648"/>
            <a:ext cx="407988" cy="5191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1477061">
            <a:off x="5601490" y="3051482"/>
            <a:ext cx="728663" cy="642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Заголовок 1"/>
          <p:cNvSpPr>
            <a:spLocks noGrp="1"/>
          </p:cNvSpPr>
          <p:nvPr>
            <p:ph type="title"/>
          </p:nvPr>
        </p:nvSpPr>
        <p:spPr>
          <a:xfrm>
            <a:off x="428625" y="500063"/>
            <a:ext cx="8229600" cy="164306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03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безопасность и правоохранительная деятельность» в 201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-20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22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гг. (тыс. рублей)</a:t>
            </a:r>
          </a:p>
        </p:txBody>
      </p:sp>
      <p:sp>
        <p:nvSpPr>
          <p:cNvPr id="55299" name="TextBox 4"/>
          <p:cNvSpPr txBox="1">
            <a:spLocks noChangeArrowheads="1"/>
          </p:cNvSpPr>
          <p:nvPr/>
        </p:nvSpPr>
        <p:spPr bwMode="auto">
          <a:xfrm>
            <a:off x="3571875" y="2214563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5301" name="TextBox 6"/>
          <p:cNvSpPr txBox="1">
            <a:spLocks noChangeArrowheads="1"/>
          </p:cNvSpPr>
          <p:nvPr/>
        </p:nvSpPr>
        <p:spPr bwMode="auto">
          <a:xfrm>
            <a:off x="3643313" y="4286250"/>
            <a:ext cx="20716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642910" y="2643182"/>
          <a:ext cx="8072494" cy="1428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/>
        </p:nvGraphicFramePr>
        <p:xfrm>
          <a:off x="714348" y="4643446"/>
          <a:ext cx="7929618" cy="16430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Box 4"/>
          <p:cNvSpPr txBox="1">
            <a:spLocks noChangeArrowheads="1"/>
          </p:cNvSpPr>
          <p:nvPr/>
        </p:nvSpPr>
        <p:spPr bwMode="auto">
          <a:xfrm>
            <a:off x="3714744" y="64291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6324" name="TextBox 6"/>
          <p:cNvSpPr txBox="1">
            <a:spLocks noChangeArrowheads="1"/>
          </p:cNvSpPr>
          <p:nvPr/>
        </p:nvSpPr>
        <p:spPr bwMode="auto">
          <a:xfrm>
            <a:off x="3714744" y="2643182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6326" name="TextBox 8"/>
          <p:cNvSpPr txBox="1">
            <a:spLocks noChangeArrowheads="1"/>
          </p:cNvSpPr>
          <p:nvPr/>
        </p:nvSpPr>
        <p:spPr bwMode="auto">
          <a:xfrm>
            <a:off x="3643306" y="4500570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22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11" name="Диаграмма 10"/>
          <p:cNvGraphicFramePr>
            <a:graphicFrameLocks/>
          </p:cNvGraphicFramePr>
          <p:nvPr/>
        </p:nvGraphicFramePr>
        <p:xfrm>
          <a:off x="571472" y="4857760"/>
          <a:ext cx="8143932" cy="1409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642910" y="1142984"/>
          <a:ext cx="8072494" cy="1485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Диаграмма 11"/>
          <p:cNvGraphicFramePr>
            <a:graphicFrameLocks/>
          </p:cNvGraphicFramePr>
          <p:nvPr/>
        </p:nvGraphicFramePr>
        <p:xfrm>
          <a:off x="714348" y="3000372"/>
          <a:ext cx="8143932" cy="1409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Заголовок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1143000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04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«Национальная экономика»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357563" y="2214563"/>
            <a:ext cx="2071687" cy="200025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47" name="TextBox 4"/>
          <p:cNvSpPr txBox="1">
            <a:spLocks noChangeArrowheads="1"/>
          </p:cNvSpPr>
          <p:nvPr/>
        </p:nvSpPr>
        <p:spPr bwMode="auto">
          <a:xfrm>
            <a:off x="3571868" y="2857500"/>
            <a:ext cx="1643074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04 «Национальная экономика»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6929438" y="1928813"/>
            <a:ext cx="1714500" cy="16430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04 05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Сельское хозяйство и рыболовство</a:t>
            </a:r>
          </a:p>
        </p:txBody>
      </p:sp>
      <p:sp>
        <p:nvSpPr>
          <p:cNvPr id="8" name="Блок-схема: узел 7"/>
          <p:cNvSpPr/>
          <p:nvPr/>
        </p:nvSpPr>
        <p:spPr>
          <a:xfrm>
            <a:off x="428625" y="2214563"/>
            <a:ext cx="1785938" cy="17859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52" name="TextBox 9"/>
          <p:cNvSpPr txBox="1">
            <a:spLocks noChangeArrowheads="1"/>
          </p:cNvSpPr>
          <p:nvPr/>
        </p:nvSpPr>
        <p:spPr bwMode="auto">
          <a:xfrm>
            <a:off x="500063" y="2714625"/>
            <a:ext cx="1643062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04 09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Дорожное хозяйство (дорожные фонды)</a:t>
            </a:r>
          </a:p>
        </p:txBody>
      </p:sp>
      <p:sp>
        <p:nvSpPr>
          <p:cNvPr id="11" name="Стрелка вправо 10"/>
          <p:cNvSpPr/>
          <p:nvPr/>
        </p:nvSpPr>
        <p:spPr>
          <a:xfrm rot="11000783">
            <a:off x="2525713" y="3141663"/>
            <a:ext cx="622300" cy="465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 rot="20993619">
            <a:off x="6000750" y="2786063"/>
            <a:ext cx="642938" cy="5000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223963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экономика» в 2018-20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 гг. (тыс. рублей)</a:t>
            </a:r>
          </a:p>
        </p:txBody>
      </p:sp>
      <p:sp>
        <p:nvSpPr>
          <p:cNvPr id="58371" name="TextBox 3"/>
          <p:cNvSpPr txBox="1">
            <a:spLocks noChangeArrowheads="1"/>
          </p:cNvSpPr>
          <p:nvPr/>
        </p:nvSpPr>
        <p:spPr bwMode="auto">
          <a:xfrm>
            <a:off x="3429000" y="2071688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8373" name="TextBox 5"/>
          <p:cNvSpPr txBox="1">
            <a:spLocks noChangeArrowheads="1"/>
          </p:cNvSpPr>
          <p:nvPr/>
        </p:nvSpPr>
        <p:spPr bwMode="auto">
          <a:xfrm>
            <a:off x="3214678" y="4286256"/>
            <a:ext cx="2857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2019 год</a:t>
            </a:r>
            <a:endParaRPr lang="ru-RU" sz="1400" b="1" dirty="0">
              <a:solidFill>
                <a:srgbClr val="B808A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714348" y="2500306"/>
          <a:ext cx="7929618" cy="19288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/>
        </p:nvGraphicFramePr>
        <p:xfrm>
          <a:off x="500034" y="4786322"/>
          <a:ext cx="8215370" cy="1571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Box 4"/>
          <p:cNvSpPr txBox="1">
            <a:spLocks noChangeArrowheads="1"/>
          </p:cNvSpPr>
          <p:nvPr/>
        </p:nvSpPr>
        <p:spPr bwMode="auto">
          <a:xfrm>
            <a:off x="3357554" y="714356"/>
            <a:ext cx="19288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9396" name="TextBox 6"/>
          <p:cNvSpPr txBox="1">
            <a:spLocks noChangeArrowheads="1"/>
          </p:cNvSpPr>
          <p:nvPr/>
        </p:nvSpPr>
        <p:spPr bwMode="auto">
          <a:xfrm>
            <a:off x="3571868" y="2714620"/>
            <a:ext cx="1643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500034" y="1071546"/>
          <a:ext cx="8215370" cy="1571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500034" y="3071810"/>
          <a:ext cx="8143932" cy="1409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571472" y="5143512"/>
          <a:ext cx="8001056" cy="1485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929058" y="4643446"/>
            <a:ext cx="1428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  <a:endParaRPr lang="ru-RU" sz="1400" b="1" dirty="0">
              <a:solidFill>
                <a:srgbClr val="B808A3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Заголовок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114300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экономика»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357563" y="2214563"/>
            <a:ext cx="2071687" cy="200025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47" name="TextBox 4"/>
          <p:cNvSpPr txBox="1">
            <a:spLocks noChangeArrowheads="1"/>
          </p:cNvSpPr>
          <p:nvPr/>
        </p:nvSpPr>
        <p:spPr bwMode="auto">
          <a:xfrm>
            <a:off x="3571868" y="2857500"/>
            <a:ext cx="164307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05 «Жилищно-коммунальное хозяйство»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6715140" y="1928812"/>
            <a:ext cx="1928798" cy="185737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05 02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Коммунальное хозяйство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лок-схема: узел 7"/>
          <p:cNvSpPr/>
          <p:nvPr/>
        </p:nvSpPr>
        <p:spPr>
          <a:xfrm>
            <a:off x="428625" y="2214563"/>
            <a:ext cx="1785938" cy="17859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52" name="TextBox 9"/>
          <p:cNvSpPr txBox="1">
            <a:spLocks noChangeArrowheads="1"/>
          </p:cNvSpPr>
          <p:nvPr/>
        </p:nvSpPr>
        <p:spPr bwMode="auto">
          <a:xfrm>
            <a:off x="500063" y="2714625"/>
            <a:ext cx="16430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05 03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Благоустройство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трелка вправо 10"/>
          <p:cNvSpPr/>
          <p:nvPr/>
        </p:nvSpPr>
        <p:spPr>
          <a:xfrm rot="11000783">
            <a:off x="2525713" y="3141663"/>
            <a:ext cx="622300" cy="465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 rot="20993619">
            <a:off x="6000750" y="2786063"/>
            <a:ext cx="642938" cy="5000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223963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«Жилищно-коммунальное хозяйство»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 2018-2019 гг. (тыс. рублей)</a:t>
            </a:r>
          </a:p>
        </p:txBody>
      </p:sp>
      <p:sp>
        <p:nvSpPr>
          <p:cNvPr id="58371" name="TextBox 3"/>
          <p:cNvSpPr txBox="1">
            <a:spLocks noChangeArrowheads="1"/>
          </p:cNvSpPr>
          <p:nvPr/>
        </p:nvSpPr>
        <p:spPr bwMode="auto">
          <a:xfrm>
            <a:off x="3429000" y="2071688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7" name="Диаграмма 6"/>
          <p:cNvGraphicFramePr/>
          <p:nvPr/>
        </p:nvGraphicFramePr>
        <p:xfrm>
          <a:off x="571472" y="2571744"/>
          <a:ext cx="8001056" cy="1733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4265979" y="2714620"/>
            <a:ext cx="64633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5 297,2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TextBox 3"/>
          <p:cNvSpPr txBox="1">
            <a:spLocks noChangeArrowheads="1"/>
          </p:cNvSpPr>
          <p:nvPr/>
        </p:nvSpPr>
        <p:spPr bwMode="auto">
          <a:xfrm>
            <a:off x="3571868" y="2285992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21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7" name="Диаграмма 6"/>
          <p:cNvGraphicFramePr/>
          <p:nvPr/>
        </p:nvGraphicFramePr>
        <p:xfrm>
          <a:off x="428596" y="500042"/>
          <a:ext cx="8001056" cy="1571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4143372" y="642918"/>
            <a:ext cx="64633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4 383,7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500034" y="2643182"/>
          <a:ext cx="8001056" cy="1733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TextBox 3"/>
          <p:cNvSpPr txBox="1">
            <a:spLocks noChangeArrowheads="1"/>
          </p:cNvSpPr>
          <p:nvPr/>
        </p:nvSpPr>
        <p:spPr bwMode="auto">
          <a:xfrm>
            <a:off x="3581392" y="366690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214810" y="2786058"/>
            <a:ext cx="64633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8 225,1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Диаграмма 10"/>
          <p:cNvGraphicFramePr/>
          <p:nvPr/>
        </p:nvGraphicFramePr>
        <p:xfrm>
          <a:off x="571472" y="4786322"/>
          <a:ext cx="8001056" cy="1733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TextBox 3"/>
          <p:cNvSpPr txBox="1">
            <a:spLocks noChangeArrowheads="1"/>
          </p:cNvSpPr>
          <p:nvPr/>
        </p:nvSpPr>
        <p:spPr bwMode="auto">
          <a:xfrm>
            <a:off x="3714744" y="4357694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22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357686" y="4929198"/>
            <a:ext cx="72327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22 013,1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928687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07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«Образование»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143240" y="1785926"/>
            <a:ext cx="1857375" cy="17859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491" name="TextBox 4"/>
          <p:cNvSpPr txBox="1">
            <a:spLocks noChangeArrowheads="1"/>
          </p:cNvSpPr>
          <p:nvPr/>
        </p:nvSpPr>
        <p:spPr bwMode="auto">
          <a:xfrm>
            <a:off x="3357554" y="2285992"/>
            <a:ext cx="14287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07 «Образование»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5929313" y="1357313"/>
            <a:ext cx="1643062" cy="16430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07 01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Дошкольное образование</a:t>
            </a:r>
          </a:p>
        </p:txBody>
      </p:sp>
      <p:sp>
        <p:nvSpPr>
          <p:cNvPr id="7" name="Блок-схема: узел 6"/>
          <p:cNvSpPr/>
          <p:nvPr/>
        </p:nvSpPr>
        <p:spPr>
          <a:xfrm>
            <a:off x="6000750" y="4286250"/>
            <a:ext cx="1714500" cy="17145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85813" y="4429125"/>
            <a:ext cx="1857375" cy="178593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Блок-схема: узел 8"/>
          <p:cNvSpPr/>
          <p:nvPr/>
        </p:nvSpPr>
        <p:spPr>
          <a:xfrm>
            <a:off x="500063" y="1428750"/>
            <a:ext cx="1785937" cy="18573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496" name="TextBox 9"/>
          <p:cNvSpPr txBox="1">
            <a:spLocks noChangeArrowheads="1"/>
          </p:cNvSpPr>
          <p:nvPr/>
        </p:nvSpPr>
        <p:spPr bwMode="auto">
          <a:xfrm>
            <a:off x="6215063" y="4786313"/>
            <a:ext cx="128587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07 02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Общее образование</a:t>
            </a:r>
          </a:p>
        </p:txBody>
      </p:sp>
      <p:sp>
        <p:nvSpPr>
          <p:cNvPr id="63497" name="TextBox 10"/>
          <p:cNvSpPr txBox="1">
            <a:spLocks noChangeArrowheads="1"/>
          </p:cNvSpPr>
          <p:nvPr/>
        </p:nvSpPr>
        <p:spPr bwMode="auto">
          <a:xfrm>
            <a:off x="1000125" y="4929188"/>
            <a:ext cx="1500188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07 07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Молодежная политика</a:t>
            </a:r>
          </a:p>
        </p:txBody>
      </p:sp>
      <p:sp>
        <p:nvSpPr>
          <p:cNvPr id="63498" name="TextBox 11"/>
          <p:cNvSpPr txBox="1">
            <a:spLocks noChangeArrowheads="1"/>
          </p:cNvSpPr>
          <p:nvPr/>
        </p:nvSpPr>
        <p:spPr bwMode="auto">
          <a:xfrm>
            <a:off x="571500" y="1928813"/>
            <a:ext cx="15716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07 09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Другие вопросы в области образования</a:t>
            </a:r>
          </a:p>
        </p:txBody>
      </p:sp>
      <p:sp>
        <p:nvSpPr>
          <p:cNvPr id="13" name="Стрелка вправо 12"/>
          <p:cNvSpPr/>
          <p:nvPr/>
        </p:nvSpPr>
        <p:spPr>
          <a:xfrm rot="20372200">
            <a:off x="5211583" y="2305892"/>
            <a:ext cx="612775" cy="500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 rot="2440693">
            <a:off x="5099972" y="3443050"/>
            <a:ext cx="785813" cy="6064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7957534">
            <a:off x="2535235" y="3550484"/>
            <a:ext cx="806450" cy="642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10800000">
            <a:off x="2357422" y="2214554"/>
            <a:ext cx="668622" cy="592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>
            <a:off x="3286116" y="4786322"/>
            <a:ext cx="2071702" cy="18573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07 03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Дополнительное образование детей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трелка вниз 17"/>
          <p:cNvSpPr/>
          <p:nvPr/>
        </p:nvSpPr>
        <p:spPr>
          <a:xfrm>
            <a:off x="4000496" y="3857628"/>
            <a:ext cx="571504" cy="6429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07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«Образование» в 2018-2022 гг.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516" name="TextBox 5"/>
          <p:cNvSpPr txBox="1">
            <a:spLocks noChangeArrowheads="1"/>
          </p:cNvSpPr>
          <p:nvPr/>
        </p:nvSpPr>
        <p:spPr bwMode="auto">
          <a:xfrm>
            <a:off x="3857625" y="2071688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4517" name="TextBox 6"/>
          <p:cNvSpPr txBox="1">
            <a:spLocks noChangeArrowheads="1"/>
          </p:cNvSpPr>
          <p:nvPr/>
        </p:nvSpPr>
        <p:spPr bwMode="auto">
          <a:xfrm>
            <a:off x="3857625" y="435768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571472" y="2357430"/>
          <a:ext cx="8286808" cy="19288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642910" y="4572008"/>
          <a:ext cx="8286808" cy="20717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3857620" y="2071678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928926" y="4572008"/>
            <a:ext cx="72327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71 746,7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Box 4"/>
          <p:cNvSpPr txBox="1">
            <a:spLocks noChangeArrowheads="1"/>
          </p:cNvSpPr>
          <p:nvPr/>
        </p:nvSpPr>
        <p:spPr bwMode="auto">
          <a:xfrm>
            <a:off x="3571868" y="142852"/>
            <a:ext cx="17859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5540" name="TextBox 6"/>
          <p:cNvSpPr txBox="1">
            <a:spLocks noChangeArrowheads="1"/>
          </p:cNvSpPr>
          <p:nvPr/>
        </p:nvSpPr>
        <p:spPr bwMode="auto">
          <a:xfrm>
            <a:off x="3571868" y="2357430"/>
            <a:ext cx="15001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5542" name="TextBox 8"/>
          <p:cNvSpPr txBox="1">
            <a:spLocks noChangeArrowheads="1"/>
          </p:cNvSpPr>
          <p:nvPr/>
        </p:nvSpPr>
        <p:spPr bwMode="auto">
          <a:xfrm>
            <a:off x="3786182" y="4357694"/>
            <a:ext cx="1143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357158" y="428604"/>
          <a:ext cx="8286808" cy="19288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Диаграмма 10"/>
          <p:cNvGraphicFramePr>
            <a:graphicFrameLocks/>
          </p:cNvGraphicFramePr>
          <p:nvPr/>
        </p:nvGraphicFramePr>
        <p:xfrm>
          <a:off x="428596" y="2643182"/>
          <a:ext cx="8358246" cy="1785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Диаграмма 12"/>
          <p:cNvGraphicFramePr>
            <a:graphicFrameLocks/>
          </p:cNvGraphicFramePr>
          <p:nvPr/>
        </p:nvGraphicFramePr>
        <p:xfrm>
          <a:off x="500034" y="4714884"/>
          <a:ext cx="8358246" cy="1785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938213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08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«Культура, кинематография»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286116" y="1857364"/>
            <a:ext cx="2214562" cy="214312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>
            <a:off x="357158" y="2714620"/>
            <a:ext cx="1857375" cy="17145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6564" name="TextBox 6"/>
          <p:cNvSpPr txBox="1">
            <a:spLocks noChangeArrowheads="1"/>
          </p:cNvSpPr>
          <p:nvPr/>
        </p:nvSpPr>
        <p:spPr bwMode="auto">
          <a:xfrm>
            <a:off x="3500430" y="2571744"/>
            <a:ext cx="185737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08 </a:t>
            </a: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«Культура, кинематография»</a:t>
            </a:r>
          </a:p>
        </p:txBody>
      </p:sp>
      <p:sp>
        <p:nvSpPr>
          <p:cNvPr id="66565" name="TextBox 7"/>
          <p:cNvSpPr txBox="1">
            <a:spLocks noChangeArrowheads="1"/>
          </p:cNvSpPr>
          <p:nvPr/>
        </p:nvSpPr>
        <p:spPr bwMode="auto">
          <a:xfrm>
            <a:off x="500034" y="3286124"/>
            <a:ext cx="15716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08 01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Культура</a:t>
            </a:r>
          </a:p>
        </p:txBody>
      </p:sp>
      <p:sp>
        <p:nvSpPr>
          <p:cNvPr id="9" name="Стрелка вправо 8"/>
          <p:cNvSpPr/>
          <p:nvPr/>
        </p:nvSpPr>
        <p:spPr>
          <a:xfrm rot="9597822">
            <a:off x="2364017" y="2977195"/>
            <a:ext cx="804300" cy="5975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6286512" y="3357562"/>
            <a:ext cx="2143140" cy="18573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08 04 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Другие вопросы в области культуры, кинематографии</a:t>
            </a:r>
          </a:p>
        </p:txBody>
      </p:sp>
      <p:sp>
        <p:nvSpPr>
          <p:cNvPr id="10" name="Стрелка вправо 9"/>
          <p:cNvSpPr/>
          <p:nvPr/>
        </p:nvSpPr>
        <p:spPr>
          <a:xfrm rot="1420566">
            <a:off x="5586833" y="3279587"/>
            <a:ext cx="804300" cy="5975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127635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08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«Культура, кинематография»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 2018-2022 гг. (тыс. рублей)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43306" y="2071678"/>
            <a:ext cx="18573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57554" y="4286256"/>
            <a:ext cx="23574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2019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Диаграмма 7"/>
          <p:cNvGraphicFramePr/>
          <p:nvPr/>
        </p:nvGraphicFramePr>
        <p:xfrm>
          <a:off x="571472" y="4643446"/>
          <a:ext cx="8143932" cy="16430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1"/>
          <p:cNvSpPr txBox="1"/>
          <p:nvPr/>
        </p:nvSpPr>
        <p:spPr>
          <a:xfrm>
            <a:off x="2500298" y="6072206"/>
            <a:ext cx="1428749" cy="285759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08 01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1"/>
          <p:cNvSpPr txBox="1"/>
          <p:nvPr/>
        </p:nvSpPr>
        <p:spPr>
          <a:xfrm>
            <a:off x="6500826" y="6143644"/>
            <a:ext cx="1428749" cy="285759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08 0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Диаграмма 10"/>
          <p:cNvGraphicFramePr/>
          <p:nvPr/>
        </p:nvGraphicFramePr>
        <p:xfrm>
          <a:off x="642910" y="2500306"/>
          <a:ext cx="8143932" cy="16430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6929454" y="3857628"/>
            <a:ext cx="58862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08 0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/>
        </p:nvGraphicFramePr>
        <p:xfrm>
          <a:off x="500034" y="857232"/>
          <a:ext cx="8143932" cy="16430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428992" y="571480"/>
            <a:ext cx="2214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2020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500034" y="2928934"/>
          <a:ext cx="8072494" cy="1695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929058" y="2571744"/>
            <a:ext cx="15716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2021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Диаграмма 7"/>
          <p:cNvGraphicFramePr/>
          <p:nvPr/>
        </p:nvGraphicFramePr>
        <p:xfrm>
          <a:off x="428596" y="4857760"/>
          <a:ext cx="8215370" cy="1885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4000496" y="4500570"/>
            <a:ext cx="15001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2022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772848" y="4429132"/>
            <a:ext cx="58862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08 0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786578" y="2143116"/>
            <a:ext cx="58862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08 0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858016" y="6581001"/>
            <a:ext cx="53091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200" b="1" dirty="0" smtClean="0">
                <a:latin typeface="Times New Roman" pitchFamily="18" charset="0"/>
                <a:cs typeface="Times New Roman" pitchFamily="18" charset="0"/>
              </a:rPr>
              <a:t>08 0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857488" y="4429132"/>
            <a:ext cx="58862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08 0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786050" y="6550223"/>
            <a:ext cx="58862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08 0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1000125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«Социальная политика»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500063" y="1571625"/>
            <a:ext cx="1928812" cy="200025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611" name="TextBox 4"/>
          <p:cNvSpPr txBox="1">
            <a:spLocks noChangeArrowheads="1"/>
          </p:cNvSpPr>
          <p:nvPr/>
        </p:nvSpPr>
        <p:spPr bwMode="auto">
          <a:xfrm>
            <a:off x="642938" y="2143125"/>
            <a:ext cx="164306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10 «Социальная политика»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5000625" y="1857375"/>
            <a:ext cx="1571625" cy="15716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4929188" y="3929063"/>
            <a:ext cx="1928812" cy="200025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1071563" y="4500563"/>
            <a:ext cx="1928812" cy="18573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615" name="TextBox 9"/>
          <p:cNvSpPr txBox="1">
            <a:spLocks noChangeArrowheads="1"/>
          </p:cNvSpPr>
          <p:nvPr/>
        </p:nvSpPr>
        <p:spPr bwMode="auto">
          <a:xfrm>
            <a:off x="5143500" y="2286000"/>
            <a:ext cx="1357313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10 01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Пенсионное обеспечение</a:t>
            </a:r>
          </a:p>
        </p:txBody>
      </p:sp>
      <p:sp>
        <p:nvSpPr>
          <p:cNvPr id="68616" name="TextBox 10"/>
          <p:cNvSpPr txBox="1">
            <a:spLocks noChangeArrowheads="1"/>
          </p:cNvSpPr>
          <p:nvPr/>
        </p:nvSpPr>
        <p:spPr bwMode="auto">
          <a:xfrm>
            <a:off x="5143500" y="4500563"/>
            <a:ext cx="150018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10 03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Социальное обеспечение населения</a:t>
            </a:r>
          </a:p>
        </p:txBody>
      </p:sp>
      <p:sp>
        <p:nvSpPr>
          <p:cNvPr id="68617" name="TextBox 11"/>
          <p:cNvSpPr txBox="1">
            <a:spLocks noChangeArrowheads="1"/>
          </p:cNvSpPr>
          <p:nvPr/>
        </p:nvSpPr>
        <p:spPr bwMode="auto">
          <a:xfrm>
            <a:off x="1214438" y="5072063"/>
            <a:ext cx="150018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10 04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Охрана семьи и детства</a:t>
            </a:r>
          </a:p>
        </p:txBody>
      </p:sp>
      <p:sp>
        <p:nvSpPr>
          <p:cNvPr id="14" name="Стрелка вправо 13"/>
          <p:cNvSpPr/>
          <p:nvPr/>
        </p:nvSpPr>
        <p:spPr>
          <a:xfrm>
            <a:off x="3143250" y="2143125"/>
            <a:ext cx="1214438" cy="500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1495033">
            <a:off x="2601913" y="3160713"/>
            <a:ext cx="2335212" cy="10001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4759197">
            <a:off x="1515269" y="3671094"/>
            <a:ext cx="649287" cy="7143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«Социальная политика» в 2018-2022 гг. (тыс. рублей)</a:t>
            </a:r>
          </a:p>
        </p:txBody>
      </p:sp>
      <p:sp>
        <p:nvSpPr>
          <p:cNvPr id="69636" name="TextBox 7"/>
          <p:cNvSpPr txBox="1">
            <a:spLocks noChangeArrowheads="1"/>
          </p:cNvSpPr>
          <p:nvPr/>
        </p:nvSpPr>
        <p:spPr bwMode="auto">
          <a:xfrm>
            <a:off x="3500438" y="2143125"/>
            <a:ext cx="23574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9637" name="TextBox 8"/>
          <p:cNvSpPr txBox="1">
            <a:spLocks noChangeArrowheads="1"/>
          </p:cNvSpPr>
          <p:nvPr/>
        </p:nvSpPr>
        <p:spPr bwMode="auto">
          <a:xfrm>
            <a:off x="3714750" y="407193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500034" y="4643446"/>
          <a:ext cx="8072494" cy="1428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571472" y="2643182"/>
          <a:ext cx="8072494" cy="1428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7"/>
          <p:cNvSpPr txBox="1">
            <a:spLocks noChangeArrowheads="1"/>
          </p:cNvSpPr>
          <p:nvPr/>
        </p:nvSpPr>
        <p:spPr bwMode="auto">
          <a:xfrm>
            <a:off x="3500430" y="2143116"/>
            <a:ext cx="23574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TextBox 6"/>
          <p:cNvSpPr txBox="1">
            <a:spLocks noChangeArrowheads="1"/>
          </p:cNvSpPr>
          <p:nvPr/>
        </p:nvSpPr>
        <p:spPr bwMode="auto">
          <a:xfrm>
            <a:off x="3500438" y="642938"/>
            <a:ext cx="2000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70661" name="TextBox 7"/>
          <p:cNvSpPr txBox="1">
            <a:spLocks noChangeArrowheads="1"/>
          </p:cNvSpPr>
          <p:nvPr/>
        </p:nvSpPr>
        <p:spPr bwMode="auto">
          <a:xfrm>
            <a:off x="3714750" y="2500313"/>
            <a:ext cx="1571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70662" name="TextBox 8"/>
          <p:cNvSpPr txBox="1">
            <a:spLocks noChangeArrowheads="1"/>
          </p:cNvSpPr>
          <p:nvPr/>
        </p:nvSpPr>
        <p:spPr bwMode="auto">
          <a:xfrm>
            <a:off x="3786188" y="4357688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500034" y="1000108"/>
          <a:ext cx="8072494" cy="1500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571472" y="2857496"/>
          <a:ext cx="7929617" cy="16430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/>
        </p:nvGraphicFramePr>
        <p:xfrm>
          <a:off x="642910" y="4786322"/>
          <a:ext cx="7929618" cy="1409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3643306" y="3429000"/>
            <a:ext cx="1785950" cy="78581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714744" y="5286388"/>
            <a:ext cx="1785950" cy="78581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75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«Физическая культура и спорт»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5286375" y="2000250"/>
            <a:ext cx="2286000" cy="2214563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683" name="TextBox 4"/>
          <p:cNvSpPr txBox="1">
            <a:spLocks noChangeArrowheads="1"/>
          </p:cNvSpPr>
          <p:nvPr/>
        </p:nvSpPr>
        <p:spPr bwMode="auto">
          <a:xfrm>
            <a:off x="5643563" y="2571750"/>
            <a:ext cx="171450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11 </a:t>
            </a: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«Физическая культура и спорт»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785813" y="3929063"/>
            <a:ext cx="1928812" cy="17859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685" name="TextBox 6"/>
          <p:cNvSpPr txBox="1">
            <a:spLocks noChangeArrowheads="1"/>
          </p:cNvSpPr>
          <p:nvPr/>
        </p:nvSpPr>
        <p:spPr bwMode="auto">
          <a:xfrm>
            <a:off x="1214438" y="4357688"/>
            <a:ext cx="1143000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11 01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Физическая культура</a:t>
            </a:r>
          </a:p>
        </p:txBody>
      </p:sp>
      <p:sp>
        <p:nvSpPr>
          <p:cNvPr id="8" name="Стрелка вправо 7"/>
          <p:cNvSpPr/>
          <p:nvPr/>
        </p:nvSpPr>
        <p:spPr>
          <a:xfrm rot="9370098">
            <a:off x="3155950" y="3676650"/>
            <a:ext cx="2087563" cy="8572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75"/>
            <a:ext cx="8229600" cy="1214438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«Физическая культура и спорт» в 2018-2022 гг.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/>
        </p:nvGraphicFramePr>
        <p:xfrm>
          <a:off x="785786" y="2057400"/>
          <a:ext cx="7929618" cy="41576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6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«Средства массовой информации» </a:t>
            </a:r>
            <a:endParaRPr lang="ru-RU" sz="2800" dirty="0"/>
          </a:p>
        </p:txBody>
      </p:sp>
      <p:sp>
        <p:nvSpPr>
          <p:cNvPr id="4" name="Блок-схема: узел 3"/>
          <p:cNvSpPr/>
          <p:nvPr/>
        </p:nvSpPr>
        <p:spPr>
          <a:xfrm>
            <a:off x="571472" y="1857364"/>
            <a:ext cx="2571768" cy="250033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Раздел 12 «Средства массовой информации»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право 4"/>
          <p:cNvSpPr/>
          <p:nvPr/>
        </p:nvSpPr>
        <p:spPr>
          <a:xfrm rot="1411259">
            <a:off x="3540112" y="3603917"/>
            <a:ext cx="1785950" cy="9286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лок-схема: узел 5"/>
          <p:cNvSpPr/>
          <p:nvPr/>
        </p:nvSpPr>
        <p:spPr>
          <a:xfrm>
            <a:off x="5643570" y="3857628"/>
            <a:ext cx="2000264" cy="200026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12 02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Периодическая печать и издательства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500198"/>
          </a:xfrm>
        </p:spPr>
        <p:txBody>
          <a:bodyPr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РАСХОДЫ БОЛЬШЕБЕРЕЗНИКОВСКОГО БЮДЖЕТА ПО РАЗДЕЛУ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«СРЕДСТВА МАССОВОЙ ИНФОРМАЦИИ В 2018-2022 ГГ. (ТЫС.РУБЛЕЙ)</a:t>
            </a:r>
            <a:endParaRPr lang="ru-RU" sz="2400" dirty="0"/>
          </a:p>
        </p:txBody>
      </p:sp>
      <p:graphicFrame>
        <p:nvGraphicFramePr>
          <p:cNvPr id="4" name="Диаграмма 3"/>
          <p:cNvGraphicFramePr>
            <a:graphicFrameLocks/>
          </p:cNvGraphicFramePr>
          <p:nvPr/>
        </p:nvGraphicFramePr>
        <p:xfrm>
          <a:off x="642910" y="2057400"/>
          <a:ext cx="7715304" cy="43005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366838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«Обслуживание государственного и  муниципального долга»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6000750" y="2500313"/>
            <a:ext cx="2286000" cy="23574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1" name="TextBox 4"/>
          <p:cNvSpPr txBox="1">
            <a:spLocks noChangeArrowheads="1"/>
          </p:cNvSpPr>
          <p:nvPr/>
        </p:nvSpPr>
        <p:spPr bwMode="auto">
          <a:xfrm>
            <a:off x="6215063" y="3214688"/>
            <a:ext cx="1928812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13</a:t>
            </a: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«Обслуживание государственного и муниципального долга»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642938" y="2643188"/>
            <a:ext cx="2357437" cy="23574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3" name="TextBox 6"/>
          <p:cNvSpPr txBox="1">
            <a:spLocks noChangeArrowheads="1"/>
          </p:cNvSpPr>
          <p:nvPr/>
        </p:nvSpPr>
        <p:spPr bwMode="auto">
          <a:xfrm>
            <a:off x="928688" y="3286125"/>
            <a:ext cx="17145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13 01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Обслуживание государственного внутреннего и муниципального долга</a:t>
            </a:r>
          </a:p>
        </p:txBody>
      </p:sp>
      <p:sp>
        <p:nvSpPr>
          <p:cNvPr id="8" name="Стрелка влево 7"/>
          <p:cNvSpPr/>
          <p:nvPr/>
        </p:nvSpPr>
        <p:spPr>
          <a:xfrm>
            <a:off x="3571875" y="3429000"/>
            <a:ext cx="1785938" cy="7143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121443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«Обслуживание государственного и муниципального долга в 2018-2022 гг.</a:t>
            </a:r>
          </a:p>
        </p:txBody>
      </p:sp>
      <p:sp>
        <p:nvSpPr>
          <p:cNvPr id="74755" name="TextBox 4"/>
          <p:cNvSpPr txBox="1">
            <a:spLocks noChangeArrowheads="1"/>
          </p:cNvSpPr>
          <p:nvPr/>
        </p:nvSpPr>
        <p:spPr bwMode="auto">
          <a:xfrm>
            <a:off x="500063" y="1857375"/>
            <a:ext cx="807243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i="1" dirty="0">
                <a:latin typeface="Times New Roman" pitchFamily="18" charset="0"/>
                <a:cs typeface="Times New Roman" pitchFamily="18" charset="0"/>
              </a:rPr>
              <a:t>(Подраздел 13 01 «Обслуживание государственного внутреннего и 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муниципального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долга», тыс. рублей)</a:t>
            </a:r>
          </a:p>
        </p:txBody>
      </p:sp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428596" y="2428868"/>
          <a:ext cx="8143932" cy="4286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36683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«Межбюджетные трансферты общего характера»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6000750" y="2500313"/>
            <a:ext cx="2286000" cy="23574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1" name="TextBox 4"/>
          <p:cNvSpPr txBox="1">
            <a:spLocks noChangeArrowheads="1"/>
          </p:cNvSpPr>
          <p:nvPr/>
        </p:nvSpPr>
        <p:spPr bwMode="auto">
          <a:xfrm>
            <a:off x="6215063" y="3214688"/>
            <a:ext cx="192881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14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«Межбюджетные трансферты общего характера»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642938" y="2643188"/>
            <a:ext cx="2357437" cy="23574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3" name="TextBox 6"/>
          <p:cNvSpPr txBox="1">
            <a:spLocks noChangeArrowheads="1"/>
          </p:cNvSpPr>
          <p:nvPr/>
        </p:nvSpPr>
        <p:spPr bwMode="auto">
          <a:xfrm>
            <a:off x="928688" y="3286125"/>
            <a:ext cx="171450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14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Дотации на выравнивание бюджетной обеспеченности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трелка влево 7"/>
          <p:cNvSpPr/>
          <p:nvPr/>
        </p:nvSpPr>
        <p:spPr>
          <a:xfrm>
            <a:off x="3571875" y="3429000"/>
            <a:ext cx="1785938" cy="7143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Блок-схема: узел 8"/>
          <p:cNvSpPr/>
          <p:nvPr/>
        </p:nvSpPr>
        <p:spPr>
          <a:xfrm>
            <a:off x="3286116" y="4071942"/>
            <a:ext cx="2357437" cy="23574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Стрелка влево 9"/>
          <p:cNvSpPr/>
          <p:nvPr/>
        </p:nvSpPr>
        <p:spPr>
          <a:xfrm>
            <a:off x="5429256" y="4071942"/>
            <a:ext cx="633411" cy="57150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3571868" y="4643446"/>
            <a:ext cx="171450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14 03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Прочие межбюджетные трансферты общего характера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121443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«Межбюджетные трансферты общего характера»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/>
        </p:nvGraphicFramePr>
        <p:xfrm>
          <a:off x="571472" y="2285992"/>
          <a:ext cx="7858180" cy="19288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7"/>
          <p:cNvSpPr txBox="1">
            <a:spLocks noChangeArrowheads="1"/>
          </p:cNvSpPr>
          <p:nvPr/>
        </p:nvSpPr>
        <p:spPr bwMode="auto">
          <a:xfrm>
            <a:off x="3500430" y="1857364"/>
            <a:ext cx="23574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286116" y="4143380"/>
            <a:ext cx="23574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10" name="Диаграмма 9"/>
          <p:cNvGraphicFramePr>
            <a:graphicFrameLocks/>
          </p:cNvGraphicFramePr>
          <p:nvPr/>
        </p:nvGraphicFramePr>
        <p:xfrm>
          <a:off x="714348" y="4500570"/>
          <a:ext cx="7858180" cy="20717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Box 7"/>
          <p:cNvSpPr txBox="1">
            <a:spLocks noChangeArrowheads="1"/>
          </p:cNvSpPr>
          <p:nvPr/>
        </p:nvSpPr>
        <p:spPr bwMode="auto">
          <a:xfrm>
            <a:off x="1928794" y="4286256"/>
            <a:ext cx="2357437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4 800,0</a:t>
            </a:r>
            <a:endParaRPr lang="ru-RU" sz="1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121443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«Межбюджетные трансферты общего характера»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/>
        </p:nvGraphicFramePr>
        <p:xfrm>
          <a:off x="571472" y="2143116"/>
          <a:ext cx="7858180" cy="20717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7"/>
          <p:cNvSpPr txBox="1">
            <a:spLocks noChangeArrowheads="1"/>
          </p:cNvSpPr>
          <p:nvPr/>
        </p:nvSpPr>
        <p:spPr bwMode="auto">
          <a:xfrm>
            <a:off x="3500430" y="1857364"/>
            <a:ext cx="23574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286116" y="4143380"/>
            <a:ext cx="23574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10" name="Диаграмма 9"/>
          <p:cNvGraphicFramePr>
            <a:graphicFrameLocks/>
          </p:cNvGraphicFramePr>
          <p:nvPr/>
        </p:nvGraphicFramePr>
        <p:xfrm>
          <a:off x="714348" y="4500570"/>
          <a:ext cx="7858180" cy="20717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714380"/>
          </a:xfrm>
        </p:spPr>
        <p:txBody>
          <a:bodyPr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 по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Большеберезниковскому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муниципальному району на 20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202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годы</a:t>
            </a:r>
            <a:endParaRPr lang="ru-RU" sz="2400" dirty="0"/>
          </a:p>
        </p:txBody>
      </p:sp>
      <p:graphicFrame>
        <p:nvGraphicFramePr>
          <p:cNvPr id="6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1000108"/>
          <a:ext cx="8429683" cy="55526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3802"/>
                <a:gridCol w="3668348"/>
                <a:gridCol w="1197828"/>
                <a:gridCol w="1422420"/>
                <a:gridCol w="1497285"/>
              </a:tblGrid>
              <a:tr h="387397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Код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программы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год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202</a:t>
                      </a:r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год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202</a:t>
                      </a:r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год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7397"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социальной сферы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9747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образования в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 Республики Мордовия на 2019-2015 годы"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85 935,7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75 118,2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76 272,8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9747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 программа "Развитие культуры и туризма 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2019-2024 годы"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26 237,5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24 414,9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25 183,0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9747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физической культуры и спорта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Республики Мордовия  на 2018-2024 годы»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106,7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110,7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115,1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39887"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экономики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8236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 программа "Комплексное развитие сельских территорий"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4 593,7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8 347,5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22 243,1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2109"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инфраструктуры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289395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по мероприятию по обеспечению жильем молодых семей ведомственной целевой программы  "Оказание государственной поддержки гражданам в обеспечении жильем и оплате жилищно-коммунальных услуг" государственной программы Российской Федерации "Обеспечение доступным и комфортным жильем и коммунальными услугами граждан Российской Федерации" по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Большеберезниковскому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 муниципальному району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6 026,8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6 031,6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6 031,6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54727">
                <a:tc gridSpan="5">
                  <a:txBody>
                    <a:bodyPr/>
                    <a:lstStyle/>
                    <a:p>
                      <a:pPr algn="ctr"/>
                      <a:r>
                        <a:rPr kumimoji="0" lang="ru-RU" sz="10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Муниципальные программы, направленные на развитие муниципальных функций и услуг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32339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 "Повышение эффективности управления муниципальными финансами  в </a:t>
                      </a:r>
                      <a:r>
                        <a:rPr lang="ru-RU" sz="1000" b="0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Большеберезниковском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муниципальном районе на 2020-2024 годы"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3 062,8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3 066,6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3 070,7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928694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расходов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по видам расходов 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2910" y="5072074"/>
            <a:ext cx="807249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Виды расходов 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являются последним детализирующим элементом кода бюджетной классификации расходов и имеют следующие коды: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100 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– Расходы на выплаты персоналу в целях обеспечения выполнения функций государственными (муниципальными) органами, казенными учреждениями, органами управления государственными внебюджетными фондами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200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Закупка товаров, работ и услуг для обеспечения государственных (муниципальных) нужд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300 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– Социальное обеспечение и иные выплаты населению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400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Капитальные вложения в объекты государственной (муниципальной) собственности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500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Межбюджетные трансферты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600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Предоставление субсидий бюджетным, автономным учреждениям и иным некоммерческим организациям 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700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Обслуживание государственного (муниципального) долга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800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Иные бюджетные ассигнования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571472" y="1357298"/>
          <a:ext cx="8072494" cy="35861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57364"/>
            <a:ext cx="8229600" cy="2071702"/>
          </a:xfrm>
        </p:spPr>
        <p:txBody>
          <a:bodyPr/>
          <a:lstStyle/>
          <a:p>
            <a:pPr algn="ctr"/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5. Взаимодействие с общественностью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50957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1.  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Грантовая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поддержка местных инициатив граждан, проживающих в сельской местности</a:t>
            </a:r>
          </a:p>
          <a:p>
            <a:pPr marL="514350" indent="-51435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Публичные слушания</a:t>
            </a:r>
          </a:p>
          <a:p>
            <a:pPr marL="514350" indent="-51435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Грантовая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поддержка местных инициатив граждан, проживающих в сельской местности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Блок-схема: узел 3"/>
          <p:cNvSpPr/>
          <p:nvPr/>
        </p:nvSpPr>
        <p:spPr>
          <a:xfrm>
            <a:off x="2357422" y="4429132"/>
            <a:ext cx="2000264" cy="1928826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571736" y="5072074"/>
            <a:ext cx="1571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Грант предоставляется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714348" y="2071678"/>
            <a:ext cx="2000264" cy="192882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000100" y="2571744"/>
            <a:ext cx="150019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Бюджетам сельских поселений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лок-схема: узел 7"/>
          <p:cNvSpPr/>
          <p:nvPr/>
        </p:nvSpPr>
        <p:spPr>
          <a:xfrm>
            <a:off x="5357818" y="2428868"/>
            <a:ext cx="3071834" cy="292895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5786446" y="3429000"/>
            <a:ext cx="23574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00"/>
                </a:solidFill>
                <a:latin typeface="Times New Roman"/>
              </a:rPr>
              <a:t>Муниципальная  программа </a:t>
            </a:r>
          </a:p>
          <a:p>
            <a:pPr algn="ctr"/>
            <a:r>
              <a:rPr lang="ru-RU" sz="1400" b="1" dirty="0" smtClean="0">
                <a:solidFill>
                  <a:srgbClr val="000000"/>
                </a:solidFill>
                <a:latin typeface="Times New Roman"/>
              </a:rPr>
              <a:t>"Комплексное развитие сельских территорий»</a:t>
            </a:r>
          </a:p>
        </p:txBody>
      </p:sp>
      <p:sp>
        <p:nvSpPr>
          <p:cNvPr id="10" name="Стрелка вправо 9"/>
          <p:cNvSpPr/>
          <p:nvPr/>
        </p:nvSpPr>
        <p:spPr>
          <a:xfrm rot="20387629">
            <a:off x="4427807" y="4429055"/>
            <a:ext cx="928694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14323134">
            <a:off x="2101974" y="3907573"/>
            <a:ext cx="785818" cy="68014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27637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Публичные слушания</a:t>
            </a:r>
            <a: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4" name="Блок-схема: узел 3"/>
          <p:cNvSpPr/>
          <p:nvPr/>
        </p:nvSpPr>
        <p:spPr>
          <a:xfrm>
            <a:off x="6429388" y="1357298"/>
            <a:ext cx="1643074" cy="1571636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6643702" y="1785926"/>
            <a:ext cx="12858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Публичные слушания проводятся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5929322" y="3786190"/>
            <a:ext cx="2643206" cy="242889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6000760" y="4357694"/>
            <a:ext cx="25717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Подробная информация о сроках и порядке проведения публичных слушаний размещена на официальном сайте  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http://bberezniki.e-mordovia.ru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лок-схема: узел 7"/>
          <p:cNvSpPr/>
          <p:nvPr/>
        </p:nvSpPr>
        <p:spPr>
          <a:xfrm>
            <a:off x="1500166" y="3571876"/>
            <a:ext cx="3214710" cy="307183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785918" y="3857628"/>
            <a:ext cx="271464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* по проекту бюджета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«О бюджете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очередной финансовый год и на плановый период»</a:t>
            </a:r>
          </a:p>
          <a:p>
            <a:pPr algn="ctr">
              <a:buFont typeface="Arial" charset="0"/>
              <a:buChar char="•"/>
            </a:pPr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* по годовому отчету об исполнении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отчетный финансовый год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Блок-схема: узел 9"/>
          <p:cNvSpPr/>
          <p:nvPr/>
        </p:nvSpPr>
        <p:spPr>
          <a:xfrm>
            <a:off x="714348" y="1214422"/>
            <a:ext cx="2286016" cy="207170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857224" y="1428736"/>
            <a:ext cx="200026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В соответствии с Решением сессии </a:t>
            </a:r>
            <a:r>
              <a:rPr lang="ru-RU" sz="1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от 18.11.2016 г. № 23 «Об утверждении Положения о бюджетном процессе в </a:t>
            </a:r>
            <a:r>
              <a:rPr lang="ru-RU" sz="1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муниципальном районе </a:t>
            </a:r>
          </a:p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Республики Мордовия»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трелка вверх 11"/>
          <p:cNvSpPr/>
          <p:nvPr/>
        </p:nvSpPr>
        <p:spPr>
          <a:xfrm rot="14301113">
            <a:off x="4635104" y="2104908"/>
            <a:ext cx="964283" cy="201681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лево 12"/>
          <p:cNvSpPr/>
          <p:nvPr/>
        </p:nvSpPr>
        <p:spPr>
          <a:xfrm>
            <a:off x="4000496" y="1643050"/>
            <a:ext cx="2143140" cy="57150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лево 13"/>
          <p:cNvSpPr/>
          <p:nvPr/>
        </p:nvSpPr>
        <p:spPr>
          <a:xfrm rot="16200000">
            <a:off x="7000892" y="3143248"/>
            <a:ext cx="571504" cy="42862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b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1714488"/>
            <a:ext cx="807249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Телефон 8 (83436) 2-30-87 - Заместитель Главы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 района – начальник управления финансов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Факс 8 (83436) 2-30-85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E-mail </a:t>
            </a:r>
            <a: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bolshieberezniki@mail.ru</a:t>
            </a:r>
            <a:endParaRPr lang="en-US" sz="28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Адрес: 431750, Российская Федерация, Республика Мордовия,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район, с. Большие Березники, ул. Ульяновская, дом 14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Поток">
    <a:majorFont>
      <a:latin typeface="Calibri"/>
      <a:ea typeface=""/>
      <a:cs typeface=""/>
      <a:font script="Jpan" typeface="ＭＳ Ｐゴシック"/>
      <a:font script="Hang" typeface="HY중고딕"/>
      <a:font script="Hans" typeface="隶书"/>
      <a:font script="Hant" typeface="微軟正黑體"/>
      <a:font script="Arab" typeface="Traditional Arabic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ajorFont>
    <a:minorFont>
      <a:latin typeface="Constantia"/>
      <a:ea typeface=""/>
      <a:cs typeface=""/>
      <a:font script="Jpan" typeface="HGP明朝E"/>
      <a:font script="Hang" typeface="HY신명조"/>
      <a:font script="Hans" typeface="宋体"/>
      <a:font script="Hant" typeface="新細明體"/>
      <a:font script="Arab" typeface="Majalla UI"/>
      <a:font script="Hebr" typeface="David"/>
      <a:font script="Thai" typeface="Browalli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Поток">
    <a:fillStyleLst>
      <a:solidFill>
        <a:schemeClr val="phClr"/>
      </a:solidFill>
      <a:gradFill rotWithShape="1">
        <a:gsLst>
          <a:gs pos="0">
            <a:schemeClr val="phClr">
              <a:tint val="70000"/>
              <a:satMod val="130000"/>
            </a:schemeClr>
          </a:gs>
          <a:gs pos="43000">
            <a:schemeClr val="phClr">
              <a:tint val="44000"/>
              <a:satMod val="165000"/>
            </a:schemeClr>
          </a:gs>
          <a:gs pos="93000">
            <a:schemeClr val="phClr">
              <a:tint val="15000"/>
              <a:satMod val="165000"/>
            </a:schemeClr>
          </a:gs>
          <a:gs pos="100000">
            <a:schemeClr val="phClr">
              <a:tint val="5000"/>
              <a:satMod val="250000"/>
            </a:schemeClr>
          </a:gs>
        </a:gsLst>
        <a:path path="circle">
          <a:fillToRect l="50000" t="130000" r="50000" b="-30000"/>
        </a:path>
      </a:gradFill>
      <a:gradFill rotWithShape="1">
        <a:gsLst>
          <a:gs pos="0">
            <a:schemeClr val="phClr">
              <a:tint val="98000"/>
              <a:shade val="25000"/>
              <a:satMod val="250000"/>
            </a:schemeClr>
          </a:gs>
          <a:gs pos="68000">
            <a:schemeClr val="phClr">
              <a:tint val="86000"/>
              <a:satMod val="115000"/>
            </a:schemeClr>
          </a:gs>
          <a:gs pos="100000">
            <a:schemeClr val="phClr">
              <a:tint val="50000"/>
              <a:satMod val="150000"/>
            </a:schemeClr>
          </a:gs>
        </a:gsLst>
        <a:path path="circle">
          <a:fillToRect l="50000" t="130000" r="50000" b="-30000"/>
        </a:path>
      </a:gradFill>
    </a:fillStyleLst>
    <a:lnStyleLst>
      <a:ln w="9525" cap="flat" cmpd="sng" algn="ctr">
        <a:solidFill>
          <a:schemeClr val="phClr">
            <a:shade val="50000"/>
            <a:satMod val="103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80000"/>
              <a:satMod val="400000"/>
            </a:schemeClr>
          </a:gs>
          <a:gs pos="25000">
            <a:schemeClr val="phClr">
              <a:tint val="83000"/>
              <a:satMod val="320000"/>
            </a:schemeClr>
          </a:gs>
          <a:gs pos="100000">
            <a:schemeClr val="phClr">
              <a:shade val="15000"/>
              <a:satMod val="320000"/>
            </a:schemeClr>
          </a:gs>
        </a:gsLst>
        <a:path path="circle">
          <a:fillToRect l="10000" t="110000" r="10000" b="100000"/>
        </a:path>
      </a:gradFill>
      <a:blipFill>
        <a:blip xmlns:r="http://schemas.openxmlformats.org/officeDocument/2006/relationships" r:embed="rId1">
          <a:duotone>
            <a:schemeClr val="phClr">
              <a:shade val="90000"/>
              <a:satMod val="150000"/>
            </a:schemeClr>
            <a:schemeClr val="phClr">
              <a:tint val="88000"/>
              <a:satMod val="150000"/>
            </a:schemeClr>
          </a:duotone>
        </a:blip>
        <a:tile tx="0" ty="0" sx="65000" sy="65000" flip="none" algn="tl"/>
      </a:blip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Поток">
    <a:majorFont>
      <a:latin typeface="Calibri"/>
      <a:ea typeface=""/>
      <a:cs typeface=""/>
      <a:font script="Jpan" typeface="ＭＳ Ｐゴシック"/>
      <a:font script="Hang" typeface="HY중고딕"/>
      <a:font script="Hans" typeface="隶书"/>
      <a:font script="Hant" typeface="微軟正黑體"/>
      <a:font script="Arab" typeface="Traditional Arabic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ajorFont>
    <a:minorFont>
      <a:latin typeface="Constantia"/>
      <a:ea typeface=""/>
      <a:cs typeface=""/>
      <a:font script="Jpan" typeface="HGP明朝E"/>
      <a:font script="Hang" typeface="HY신명조"/>
      <a:font script="Hans" typeface="宋体"/>
      <a:font script="Hant" typeface="新細明體"/>
      <a:font script="Arab" typeface="Majalla UI"/>
      <a:font script="Hebr" typeface="David"/>
      <a:font script="Thai" typeface="Browalli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Поток">
    <a:fillStyleLst>
      <a:solidFill>
        <a:schemeClr val="phClr"/>
      </a:solidFill>
      <a:gradFill rotWithShape="1">
        <a:gsLst>
          <a:gs pos="0">
            <a:schemeClr val="phClr">
              <a:tint val="70000"/>
              <a:satMod val="130000"/>
            </a:schemeClr>
          </a:gs>
          <a:gs pos="43000">
            <a:schemeClr val="phClr">
              <a:tint val="44000"/>
              <a:satMod val="165000"/>
            </a:schemeClr>
          </a:gs>
          <a:gs pos="93000">
            <a:schemeClr val="phClr">
              <a:tint val="15000"/>
              <a:satMod val="165000"/>
            </a:schemeClr>
          </a:gs>
          <a:gs pos="100000">
            <a:schemeClr val="phClr">
              <a:tint val="5000"/>
              <a:satMod val="250000"/>
            </a:schemeClr>
          </a:gs>
        </a:gsLst>
        <a:path path="circle">
          <a:fillToRect l="50000" t="130000" r="50000" b="-30000"/>
        </a:path>
      </a:gradFill>
      <a:gradFill rotWithShape="1">
        <a:gsLst>
          <a:gs pos="0">
            <a:schemeClr val="phClr">
              <a:tint val="98000"/>
              <a:shade val="25000"/>
              <a:satMod val="250000"/>
            </a:schemeClr>
          </a:gs>
          <a:gs pos="68000">
            <a:schemeClr val="phClr">
              <a:tint val="86000"/>
              <a:satMod val="115000"/>
            </a:schemeClr>
          </a:gs>
          <a:gs pos="100000">
            <a:schemeClr val="phClr">
              <a:tint val="50000"/>
              <a:satMod val="150000"/>
            </a:schemeClr>
          </a:gs>
        </a:gsLst>
        <a:path path="circle">
          <a:fillToRect l="50000" t="130000" r="50000" b="-30000"/>
        </a:path>
      </a:gradFill>
    </a:fillStyleLst>
    <a:lnStyleLst>
      <a:ln w="9525" cap="flat" cmpd="sng" algn="ctr">
        <a:solidFill>
          <a:schemeClr val="phClr">
            <a:shade val="50000"/>
            <a:satMod val="103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80000"/>
              <a:satMod val="400000"/>
            </a:schemeClr>
          </a:gs>
          <a:gs pos="25000">
            <a:schemeClr val="phClr">
              <a:tint val="83000"/>
              <a:satMod val="320000"/>
            </a:schemeClr>
          </a:gs>
          <a:gs pos="100000">
            <a:schemeClr val="phClr">
              <a:shade val="15000"/>
              <a:satMod val="320000"/>
            </a:schemeClr>
          </a:gs>
        </a:gsLst>
        <a:path path="circle">
          <a:fillToRect l="10000" t="110000" r="10000" b="100000"/>
        </a:path>
      </a:gradFill>
      <a:blipFill>
        <a:blip xmlns:r="http://schemas.openxmlformats.org/officeDocument/2006/relationships" r:embed="rId1">
          <a:duotone>
            <a:schemeClr val="phClr">
              <a:shade val="90000"/>
              <a:satMod val="150000"/>
            </a:schemeClr>
            <a:schemeClr val="phClr">
              <a:tint val="88000"/>
              <a:satMod val="150000"/>
            </a:schemeClr>
          </a:duotone>
        </a:blip>
        <a:tile tx="0" ty="0" sx="65000" sy="65000" flip="none" algn="tl"/>
      </a:blip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Поток">
    <a:majorFont>
      <a:latin typeface="Calibri"/>
      <a:ea typeface=""/>
      <a:cs typeface=""/>
      <a:font script="Jpan" typeface="ＭＳ Ｐゴシック"/>
      <a:font script="Hang" typeface="HY중고딕"/>
      <a:font script="Hans" typeface="隶书"/>
      <a:font script="Hant" typeface="微軟正黑體"/>
      <a:font script="Arab" typeface="Traditional Arabic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ajorFont>
    <a:minorFont>
      <a:latin typeface="Constantia"/>
      <a:ea typeface=""/>
      <a:cs typeface=""/>
      <a:font script="Jpan" typeface="HGP明朝E"/>
      <a:font script="Hang" typeface="HY신명조"/>
      <a:font script="Hans" typeface="宋体"/>
      <a:font script="Hant" typeface="新細明體"/>
      <a:font script="Arab" typeface="Majalla UI"/>
      <a:font script="Hebr" typeface="David"/>
      <a:font script="Thai" typeface="Browalli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Поток">
    <a:fillStyleLst>
      <a:solidFill>
        <a:schemeClr val="phClr"/>
      </a:solidFill>
      <a:gradFill rotWithShape="1">
        <a:gsLst>
          <a:gs pos="0">
            <a:schemeClr val="phClr">
              <a:tint val="70000"/>
              <a:satMod val="130000"/>
            </a:schemeClr>
          </a:gs>
          <a:gs pos="43000">
            <a:schemeClr val="phClr">
              <a:tint val="44000"/>
              <a:satMod val="165000"/>
            </a:schemeClr>
          </a:gs>
          <a:gs pos="93000">
            <a:schemeClr val="phClr">
              <a:tint val="15000"/>
              <a:satMod val="165000"/>
            </a:schemeClr>
          </a:gs>
          <a:gs pos="100000">
            <a:schemeClr val="phClr">
              <a:tint val="5000"/>
              <a:satMod val="250000"/>
            </a:schemeClr>
          </a:gs>
        </a:gsLst>
        <a:path path="circle">
          <a:fillToRect l="50000" t="130000" r="50000" b="-30000"/>
        </a:path>
      </a:gradFill>
      <a:gradFill rotWithShape="1">
        <a:gsLst>
          <a:gs pos="0">
            <a:schemeClr val="phClr">
              <a:tint val="98000"/>
              <a:shade val="25000"/>
              <a:satMod val="250000"/>
            </a:schemeClr>
          </a:gs>
          <a:gs pos="68000">
            <a:schemeClr val="phClr">
              <a:tint val="86000"/>
              <a:satMod val="115000"/>
            </a:schemeClr>
          </a:gs>
          <a:gs pos="100000">
            <a:schemeClr val="phClr">
              <a:tint val="50000"/>
              <a:satMod val="150000"/>
            </a:schemeClr>
          </a:gs>
        </a:gsLst>
        <a:path path="circle">
          <a:fillToRect l="50000" t="130000" r="50000" b="-30000"/>
        </a:path>
      </a:gradFill>
    </a:fillStyleLst>
    <a:lnStyleLst>
      <a:ln w="9525" cap="flat" cmpd="sng" algn="ctr">
        <a:solidFill>
          <a:schemeClr val="phClr">
            <a:shade val="50000"/>
            <a:satMod val="103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80000"/>
              <a:satMod val="400000"/>
            </a:schemeClr>
          </a:gs>
          <a:gs pos="25000">
            <a:schemeClr val="phClr">
              <a:tint val="83000"/>
              <a:satMod val="320000"/>
            </a:schemeClr>
          </a:gs>
          <a:gs pos="100000">
            <a:schemeClr val="phClr">
              <a:shade val="15000"/>
              <a:satMod val="320000"/>
            </a:schemeClr>
          </a:gs>
        </a:gsLst>
        <a:path path="circle">
          <a:fillToRect l="10000" t="110000" r="10000" b="100000"/>
        </a:path>
      </a:gradFill>
      <a:blipFill>
        <a:blip xmlns:r="http://schemas.openxmlformats.org/officeDocument/2006/relationships" r:embed="rId1">
          <a:duotone>
            <a:schemeClr val="phClr">
              <a:shade val="90000"/>
              <a:satMod val="150000"/>
            </a:schemeClr>
            <a:schemeClr val="phClr">
              <a:tint val="88000"/>
              <a:satMod val="150000"/>
            </a:schemeClr>
          </a:duotone>
        </a:blip>
        <a:tile tx="0" ty="0" sx="65000" sy="65000" flip="none" algn="tl"/>
      </a:blip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Поток">
    <a:majorFont>
      <a:latin typeface="Calibri"/>
      <a:ea typeface=""/>
      <a:cs typeface=""/>
      <a:font script="Jpan" typeface="ＭＳ Ｐゴシック"/>
      <a:font script="Hang" typeface="HY중고딕"/>
      <a:font script="Hans" typeface="隶书"/>
      <a:font script="Hant" typeface="微軟正黑體"/>
      <a:font script="Arab" typeface="Traditional Arabic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ajorFont>
    <a:minorFont>
      <a:latin typeface="Constantia"/>
      <a:ea typeface=""/>
      <a:cs typeface=""/>
      <a:font script="Jpan" typeface="HGP明朝E"/>
      <a:font script="Hang" typeface="HY신명조"/>
      <a:font script="Hans" typeface="宋体"/>
      <a:font script="Hant" typeface="新細明體"/>
      <a:font script="Arab" typeface="Majalla UI"/>
      <a:font script="Hebr" typeface="David"/>
      <a:font script="Thai" typeface="Browalli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Поток">
    <a:fillStyleLst>
      <a:solidFill>
        <a:schemeClr val="phClr"/>
      </a:solidFill>
      <a:gradFill rotWithShape="1">
        <a:gsLst>
          <a:gs pos="0">
            <a:schemeClr val="phClr">
              <a:tint val="70000"/>
              <a:satMod val="130000"/>
            </a:schemeClr>
          </a:gs>
          <a:gs pos="43000">
            <a:schemeClr val="phClr">
              <a:tint val="44000"/>
              <a:satMod val="165000"/>
            </a:schemeClr>
          </a:gs>
          <a:gs pos="93000">
            <a:schemeClr val="phClr">
              <a:tint val="15000"/>
              <a:satMod val="165000"/>
            </a:schemeClr>
          </a:gs>
          <a:gs pos="100000">
            <a:schemeClr val="phClr">
              <a:tint val="5000"/>
              <a:satMod val="250000"/>
            </a:schemeClr>
          </a:gs>
        </a:gsLst>
        <a:path path="circle">
          <a:fillToRect l="50000" t="130000" r="50000" b="-30000"/>
        </a:path>
      </a:gradFill>
      <a:gradFill rotWithShape="1">
        <a:gsLst>
          <a:gs pos="0">
            <a:schemeClr val="phClr">
              <a:tint val="98000"/>
              <a:shade val="25000"/>
              <a:satMod val="250000"/>
            </a:schemeClr>
          </a:gs>
          <a:gs pos="68000">
            <a:schemeClr val="phClr">
              <a:tint val="86000"/>
              <a:satMod val="115000"/>
            </a:schemeClr>
          </a:gs>
          <a:gs pos="100000">
            <a:schemeClr val="phClr">
              <a:tint val="50000"/>
              <a:satMod val="150000"/>
            </a:schemeClr>
          </a:gs>
        </a:gsLst>
        <a:path path="circle">
          <a:fillToRect l="50000" t="130000" r="50000" b="-30000"/>
        </a:path>
      </a:gradFill>
    </a:fillStyleLst>
    <a:lnStyleLst>
      <a:ln w="9525" cap="flat" cmpd="sng" algn="ctr">
        <a:solidFill>
          <a:schemeClr val="phClr">
            <a:shade val="50000"/>
            <a:satMod val="103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80000"/>
              <a:satMod val="400000"/>
            </a:schemeClr>
          </a:gs>
          <a:gs pos="25000">
            <a:schemeClr val="phClr">
              <a:tint val="83000"/>
              <a:satMod val="320000"/>
            </a:schemeClr>
          </a:gs>
          <a:gs pos="100000">
            <a:schemeClr val="phClr">
              <a:shade val="15000"/>
              <a:satMod val="320000"/>
            </a:schemeClr>
          </a:gs>
        </a:gsLst>
        <a:path path="circle">
          <a:fillToRect l="10000" t="110000" r="10000" b="100000"/>
        </a:path>
      </a:gradFill>
      <a:blipFill>
        <a:blip xmlns:r="http://schemas.openxmlformats.org/officeDocument/2006/relationships" r:embed="rId1">
          <a:duotone>
            <a:schemeClr val="phClr">
              <a:shade val="90000"/>
              <a:satMod val="150000"/>
            </a:schemeClr>
            <a:schemeClr val="phClr">
              <a:tint val="88000"/>
              <a:satMod val="150000"/>
            </a:schemeClr>
          </a:duotone>
        </a:blip>
        <a:tile tx="0" ty="0" sx="65000" sy="65000" flip="none" algn="tl"/>
      </a:blip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6671</TotalTime>
  <Words>3837</Words>
  <Application>Microsoft Office PowerPoint</Application>
  <PresentationFormat>Экран (4:3)</PresentationFormat>
  <Paragraphs>962</Paragraphs>
  <Slides>70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70</vt:i4>
      </vt:variant>
    </vt:vector>
  </HeadingPairs>
  <TitlesOfParts>
    <vt:vector size="71" baseType="lpstr">
      <vt:lpstr>Поток</vt:lpstr>
      <vt:lpstr>Слайд 1</vt:lpstr>
      <vt:lpstr>Уважаемые жители Большеберезниковского района</vt:lpstr>
      <vt:lpstr>Обращение Заместителя Главы Большеберезниковского муниципального района – начальника управления финансов</vt:lpstr>
      <vt:lpstr>Оглавление</vt:lpstr>
      <vt:lpstr>Слайд 5</vt:lpstr>
      <vt:lpstr>Оглавление раздела</vt:lpstr>
      <vt:lpstr>Административно-территориальное деление Большеберезниковского муниципального района Республики Мордовия  по состоянию на 01.10.2019 года</vt:lpstr>
      <vt:lpstr>Основные социально-экономические показатели Большеберезниковского муниципального района Республики Мордовия за 2018 год и прогноз до 2022 года</vt:lpstr>
      <vt:lpstr>Глоссарий</vt:lpstr>
      <vt:lpstr>Слайд 10</vt:lpstr>
      <vt:lpstr>Бюджетный процесс – ежегодное формирование и исполнение бюджета</vt:lpstr>
      <vt:lpstr>Бюджетный процесс в Большеберезниковском муниципальном районе (на примере 2019 года)</vt:lpstr>
      <vt:lpstr>Составление бюджета основывается на</vt:lpstr>
      <vt:lpstr>Основные направления бюджетной политики Большеберезниковского муниципального района Республики Мордовия на 2020 год и на плановый период 2021 и 2022 годов</vt:lpstr>
      <vt:lpstr>Слайд 15</vt:lpstr>
      <vt:lpstr>Оглавление раздела</vt:lpstr>
      <vt:lpstr>Исполнение консолидированных бюджетов Большеберезниковского муниципального района на 01.01.2019 г., тыс. рублей</vt:lpstr>
      <vt:lpstr>Исполнение консолидированных бюджетов Большеберезниковского муниципального района на 01.10.2019 г., тыс. рублей</vt:lpstr>
      <vt:lpstr>Основные характеристики консолидированного бюджета Большеберезниковского муниципального района</vt:lpstr>
      <vt:lpstr>Основные характеристики бюджета Большеберезниковского муниципального района</vt:lpstr>
      <vt:lpstr>Дефицит бюджета Большеберезниковского муниципального района</vt:lpstr>
      <vt:lpstr>Межбюджетные трансферты – помощь, передаваемая бюджету другого уровня</vt:lpstr>
      <vt:lpstr>Межбюджетные трансферты, передаваемые из бюджета Большеберезниковского муниципального района сельским поселениям:</vt:lpstr>
      <vt:lpstr>Программный бюджет в Большеберезниковском районе</vt:lpstr>
      <vt:lpstr>3. Доходы бюджета Большеберезниковского муниципального района</vt:lpstr>
      <vt:lpstr>Слайд 26</vt:lpstr>
      <vt:lpstr>Доходная часть бюджета Большеберезниковского муниципального района </vt:lpstr>
      <vt:lpstr>Структура налоговых доходов бюджета Большеберезниковского муниципального  района </vt:lpstr>
      <vt:lpstr>Структура неналоговых доходов бюджета Большеберезниковского муниципального района </vt:lpstr>
      <vt:lpstr>Слайд 30</vt:lpstr>
      <vt:lpstr>Оглавление раздела</vt:lpstr>
      <vt:lpstr>В бюджете Большеберезниковского муниципального района расходы предоставлены тремя способами:</vt:lpstr>
      <vt:lpstr>Функциональная структура расходов бюджета Большеберезниковского муниципального района</vt:lpstr>
      <vt:lpstr>Подразделы раздела 01  «Общегосударственные вопросы»</vt:lpstr>
      <vt:lpstr>Расходы Большеберезниковского бюджета по разделу 01 «Общегосударственные вопросы» в 2018-2022 гг. (тыс. рублей)</vt:lpstr>
      <vt:lpstr>Слайд 36</vt:lpstr>
      <vt:lpstr>Подразделы раздела 03 «Национальная безопасность и правоохранительная деятельность»</vt:lpstr>
      <vt:lpstr>Расходы Большеберезниковского бюджета по разделу 03 «Национальная безопасность и правоохранительная деятельность» в 2018-2022 гг. (тыс. рублей)</vt:lpstr>
      <vt:lpstr>Слайд 39</vt:lpstr>
      <vt:lpstr>Подразделы раздела 04  «Национальная экономика»</vt:lpstr>
      <vt:lpstr>Расходы Большеберезниковского бюджета по разделу 04 «Национальная экономика» в 2018-2022 гг. (тыс. рублей)</vt:lpstr>
      <vt:lpstr>Слайд 42</vt:lpstr>
      <vt:lpstr>Подразделы раздела 05  «Национальная экономика»</vt:lpstr>
      <vt:lpstr>Расходы Большеберезниковского бюджета по разделу 05 «Жилищно-коммунальное хозяйство»  в 2018-2019 гг. (тыс. рублей)</vt:lpstr>
      <vt:lpstr>Слайд 45</vt:lpstr>
      <vt:lpstr>Подразделы раздела 07  «Образование»</vt:lpstr>
      <vt:lpstr>Расходы Большеберезниковского бюджета по разделу  07 «Образование» в 2018-2022 гг.  (тыс. рублей)</vt:lpstr>
      <vt:lpstr>Слайд 48</vt:lpstr>
      <vt:lpstr>Подразделы раздела 08  «Культура, кинематография»</vt:lpstr>
      <vt:lpstr>Расходы Большеберезниковского бюджета по разделу 08 «Культура, кинематография»  в 2018-2022 гг. (тыс. рублей)</vt:lpstr>
      <vt:lpstr>Слайд 51</vt:lpstr>
      <vt:lpstr>Подразделы раздела 10  «Социальная политика»</vt:lpstr>
      <vt:lpstr>Расходы Большеберезниковского бюджета по разделу 10 «Социальная политика» в 2018-2022 гг. (тыс. рублей)</vt:lpstr>
      <vt:lpstr>Слайд 54</vt:lpstr>
      <vt:lpstr>Подразделы раздела 11  «Физическая культура и спорт»</vt:lpstr>
      <vt:lpstr>Расходы Большеберезниковского бюджета по разделу 11 «Физическая культура и спорт» в 2018-2022 гг.  (тыс. рублей)</vt:lpstr>
      <vt:lpstr>Подразделы раздела 12«Средства массовой информации» </vt:lpstr>
      <vt:lpstr>РАСХОДЫ БОЛЬШЕБЕРЕЗНИКОВСКОГО БЮДЖЕТА ПО РАЗДЕЛУ 12 «СРЕДСТВА МАССОВОЙ ИНФОРМАЦИИ В 2018-2022 ГГ. (ТЫС.РУБЛЕЙ)</vt:lpstr>
      <vt:lpstr>Подразделы раздела 13  «Обслуживание государственного и  муниципального долга»</vt:lpstr>
      <vt:lpstr>Расходы Большеберезниковского бюджета по разделу 13 «Обслуживание государственного и муниципального долга в 2018-2022 гг.</vt:lpstr>
      <vt:lpstr>Подразделы раздела 14  «Межбюджетные трансферты общего характера»</vt:lpstr>
      <vt:lpstr>Расходы Большеберезниковского бюджета по разделу 14 «Межбюджетные трансферты общего характера»</vt:lpstr>
      <vt:lpstr>Расходы Большеберезниковского бюджета по разделу 14 «Межбюджетные трансферты общего характера»</vt:lpstr>
      <vt:lpstr>Муниципальные программы по Большеберезниковскому муниципальному району на 2020 – 2022 годы</vt:lpstr>
      <vt:lpstr>Структура расходов бюджета Большеберезниковского муниципального района по видам расходов (тыс. рублей)</vt:lpstr>
      <vt:lpstr>5. Взаимодействие с общественностью</vt:lpstr>
      <vt:lpstr>Оглавление раздела</vt:lpstr>
      <vt:lpstr>1. Грантовая поддержка местных инициатив граждан, проживающих в сельской местности</vt:lpstr>
      <vt:lpstr>     2.   Публичные слушания </vt:lpstr>
      <vt:lpstr>3.   Контактные данные  </vt:lpstr>
    </vt:vector>
  </TitlesOfParts>
  <Company>fu04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 на 2015 год и на плановый период 2016 и 2017 годов</dc:title>
  <dc:creator>Администратор</dc:creator>
  <cp:lastModifiedBy>Администратор</cp:lastModifiedBy>
  <cp:revision>1179</cp:revision>
  <dcterms:created xsi:type="dcterms:W3CDTF">2015-05-12T06:50:54Z</dcterms:created>
  <dcterms:modified xsi:type="dcterms:W3CDTF">2019-12-24T05:38:46Z</dcterms:modified>
</cp:coreProperties>
</file>