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chart39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charts/chart46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rawings/drawing17.xml" ContentType="application/vnd.openxmlformats-officedocument.drawingml.chartshapes+xml"/>
  <Override PartName="/ppt/drawings/drawing28.xml" ContentType="application/vnd.openxmlformats-officedocument.drawingml.chartshapes+xml"/>
  <Override PartName="/ppt/charts/chart42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rawings/drawing13.xml" ContentType="application/vnd.openxmlformats-officedocument.drawingml.chartshapes+xml"/>
  <Override PartName="/ppt/drawings/drawing24.xml" ContentType="application/vnd.openxmlformats-officedocument.drawingml.chartshapes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36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ppt/drawings/drawing18.xml" ContentType="application/vnd.openxmlformats-officedocument.drawingml.chartshapes+xml"/>
  <Override PartName="/ppt/charts/chart32.xml" ContentType="application/vnd.openxmlformats-officedocument.drawingml.chart+xml"/>
  <Override PartName="/ppt/charts/chart43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rawings/drawing25.xml" ContentType="application/vnd.openxmlformats-officedocument.drawingml.chartshapes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drawings/drawing21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Override3.xml" ContentType="application/vnd.openxmlformats-officedocument.themeOverride+xml"/>
  <Override PartName="/ppt/charts/chart26.xml" ContentType="application/vnd.openxmlformats-officedocument.drawingml.chart+xml"/>
  <Override PartName="/ppt/drawings/drawing19.xml" ContentType="application/vnd.openxmlformats-officedocument.drawingml.chartshapes+xml"/>
  <Override PartName="/ppt/charts/chart44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33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rawings/drawing15.xml" ContentType="application/vnd.openxmlformats-officedocument.drawingml.chartshapes+xml"/>
  <Override PartName="/ppt/drawings/drawing26.xml" ContentType="application/vnd.openxmlformats-officedocument.drawingml.chartshapes+xml"/>
  <Override PartName="/ppt/charts/chart40.xml" ContentType="application/vnd.openxmlformats-officedocument.drawingml.chart+xml"/>
  <Override PartName="/ppt/drawings/drawing9.xml" ContentType="application/vnd.openxmlformats-officedocument.drawingml.chartshapes+xml"/>
  <Override PartName="/ppt/drawings/drawing22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charts/chart16.xml" ContentType="application/vnd.openxmlformats-officedocument.drawingml.chart+xml"/>
  <Override PartName="/ppt/charts/chart34.xml" ContentType="application/vnd.openxmlformats-officedocument.drawingml.chart+xml"/>
  <Override PartName="/ppt/charts/chart45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drawings/drawing27.xml" ContentType="application/vnd.openxmlformats-officedocument.drawingml.chartshape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30.xml" ContentType="application/vnd.openxmlformats-officedocument.drawingml.chart+xml"/>
  <Override PartName="/ppt/charts/chart41.xml" ContentType="application/vnd.openxmlformats-officedocument.drawingml.chart+xml"/>
  <Override PartName="/ppt/charts/chart6.xml" ContentType="application/vnd.openxmlformats-officedocument.drawingml.chart+xml"/>
  <Override PartName="/ppt/drawings/drawing23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70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10" r:id="rId26"/>
    <p:sldId id="362" r:id="rId27"/>
    <p:sldId id="363" r:id="rId28"/>
    <p:sldId id="411" r:id="rId29"/>
    <p:sldId id="412" r:id="rId30"/>
    <p:sldId id="364" r:id="rId31"/>
    <p:sldId id="365" r:id="rId32"/>
    <p:sldId id="366" r:id="rId33"/>
    <p:sldId id="367" r:id="rId34"/>
    <p:sldId id="368" r:id="rId35"/>
    <p:sldId id="369" r:id="rId36"/>
    <p:sldId id="393" r:id="rId37"/>
    <p:sldId id="370" r:id="rId38"/>
    <p:sldId id="371" r:id="rId39"/>
    <p:sldId id="392" r:id="rId40"/>
    <p:sldId id="372" r:id="rId41"/>
    <p:sldId id="373" r:id="rId42"/>
    <p:sldId id="390" r:id="rId43"/>
    <p:sldId id="425" r:id="rId44"/>
    <p:sldId id="426" r:id="rId45"/>
    <p:sldId id="376" r:id="rId46"/>
    <p:sldId id="377" r:id="rId47"/>
    <p:sldId id="389" r:id="rId48"/>
    <p:sldId id="378" r:id="rId49"/>
    <p:sldId id="379" r:id="rId50"/>
    <p:sldId id="424" r:id="rId51"/>
    <p:sldId id="380" r:id="rId52"/>
    <p:sldId id="381" r:id="rId53"/>
    <p:sldId id="388" r:id="rId54"/>
    <p:sldId id="382" r:id="rId55"/>
    <p:sldId id="383" r:id="rId56"/>
    <p:sldId id="422" r:id="rId57"/>
    <p:sldId id="423" r:id="rId58"/>
    <p:sldId id="384" r:id="rId59"/>
    <p:sldId id="385" r:id="rId60"/>
    <p:sldId id="427" r:id="rId61"/>
    <p:sldId id="428" r:id="rId62"/>
    <p:sldId id="420" r:id="rId63"/>
    <p:sldId id="413" r:id="rId64"/>
    <p:sldId id="414" r:id="rId65"/>
    <p:sldId id="415" r:id="rId66"/>
    <p:sldId id="416" r:id="rId67"/>
    <p:sldId id="417" r:id="rId68"/>
    <p:sldId id="418" r:id="rId6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4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5.xml"/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55;&#1088;&#1086;&#1077;&#1082;&#1090;%20&#1041;&#1102;&#1076;&#1078;&#1077;&#1090;&#1072;%20&#1076;&#1083;&#1103;%20&#1075;&#1088;&#1072;&#1078;&#1076;&#1072;&#1085;\&#1076;&#1083;&#1103;%20&#1087;&#1088;&#1077;&#1079;&#1080;&#1085;%202018-2020%20&#1075;&#1075;.xls" TargetMode="External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0.51337221005269051"/>
          <c:y val="0.11065134099616859"/>
          <c:w val="0.43276399825021888"/>
          <c:h val="0.79288888888888964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01.01.2017г.'!$B$4</c:f>
              <c:strCache>
                <c:ptCount val="1"/>
                <c:pt idx="0">
                  <c:v>Доходы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01.01.2017г.'!$A$5:$A$20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01.01.2017г.'!$B$5:$B$20</c:f>
              <c:numCache>
                <c:formatCode>General</c:formatCode>
                <c:ptCount val="16"/>
                <c:pt idx="0">
                  <c:v>248888.9</c:v>
                </c:pt>
                <c:pt idx="1">
                  <c:v>13162.999999999978</c:v>
                </c:pt>
                <c:pt idx="2">
                  <c:v>2464.4999999999995</c:v>
                </c:pt>
                <c:pt idx="3">
                  <c:v>967.6</c:v>
                </c:pt>
                <c:pt idx="4">
                  <c:v>2831</c:v>
                </c:pt>
                <c:pt idx="5">
                  <c:v>2697</c:v>
                </c:pt>
                <c:pt idx="6">
                  <c:v>3749.7000000000003</c:v>
                </c:pt>
                <c:pt idx="7">
                  <c:v>1939.1</c:v>
                </c:pt>
                <c:pt idx="8">
                  <c:v>1028.7</c:v>
                </c:pt>
                <c:pt idx="9">
                  <c:v>1403.5</c:v>
                </c:pt>
                <c:pt idx="10">
                  <c:v>2282.2000000000003</c:v>
                </c:pt>
                <c:pt idx="11">
                  <c:v>1356.8</c:v>
                </c:pt>
                <c:pt idx="12">
                  <c:v>3375</c:v>
                </c:pt>
                <c:pt idx="13">
                  <c:v>1049.3</c:v>
                </c:pt>
                <c:pt idx="14">
                  <c:v>944.69999999999982</c:v>
                </c:pt>
                <c:pt idx="15">
                  <c:v>1896.7000000000003</c:v>
                </c:pt>
              </c:numCache>
            </c:numRef>
          </c:val>
        </c:ser>
        <c:axId val="41785216"/>
        <c:axId val="41786752"/>
      </c:barChart>
      <c:catAx>
        <c:axId val="4178521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0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786752"/>
        <c:crosses val="autoZero"/>
        <c:auto val="1"/>
        <c:lblAlgn val="ctr"/>
        <c:lblOffset val="100"/>
      </c:catAx>
      <c:valAx>
        <c:axId val="41786752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785216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6.323396567299007E-2"/>
          <c:y val="0.11538205606672725"/>
          <c:w val="0.85727190605239512"/>
          <c:h val="0.79336391437308873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01.01.2017г.'!$C$4</c:f>
              <c:strCache>
                <c:ptCount val="1"/>
                <c:pt idx="0">
                  <c:v>Расходы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01.01.2017г.'!$C$5:$C$20</c:f>
              <c:numCache>
                <c:formatCode>General</c:formatCode>
                <c:ptCount val="16"/>
                <c:pt idx="0">
                  <c:v>252369.3</c:v>
                </c:pt>
                <c:pt idx="1">
                  <c:v>10765.8</c:v>
                </c:pt>
                <c:pt idx="2">
                  <c:v>1796.5000000000002</c:v>
                </c:pt>
                <c:pt idx="3">
                  <c:v>941.7000000000005</c:v>
                </c:pt>
                <c:pt idx="4">
                  <c:v>1700.8</c:v>
                </c:pt>
                <c:pt idx="5">
                  <c:v>2657.4</c:v>
                </c:pt>
                <c:pt idx="6">
                  <c:v>2063.7000000000003</c:v>
                </c:pt>
                <c:pt idx="7">
                  <c:v>1861.7</c:v>
                </c:pt>
                <c:pt idx="8">
                  <c:v>998.5</c:v>
                </c:pt>
                <c:pt idx="9">
                  <c:v>1035.5999999999999</c:v>
                </c:pt>
                <c:pt idx="10">
                  <c:v>1610.5</c:v>
                </c:pt>
                <c:pt idx="11">
                  <c:v>883.2</c:v>
                </c:pt>
                <c:pt idx="12">
                  <c:v>2111.5</c:v>
                </c:pt>
                <c:pt idx="13">
                  <c:v>1025.8999999999999</c:v>
                </c:pt>
                <c:pt idx="14">
                  <c:v>945.90000000000009</c:v>
                </c:pt>
                <c:pt idx="15">
                  <c:v>1562.6</c:v>
                </c:pt>
              </c:numCache>
            </c:numRef>
          </c:val>
        </c:ser>
        <c:axId val="41802752"/>
        <c:axId val="65610496"/>
      </c:barChart>
      <c:catAx>
        <c:axId val="41802752"/>
        <c:scaling>
          <c:orientation val="minMax"/>
        </c:scaling>
        <c:delete val="1"/>
        <c:axPos val="l"/>
        <c:tickLblPos val="none"/>
        <c:crossAx val="65610496"/>
        <c:crosses val="autoZero"/>
        <c:auto val="1"/>
        <c:lblAlgn val="ctr"/>
        <c:lblOffset val="100"/>
      </c:catAx>
      <c:valAx>
        <c:axId val="6561049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1802752"/>
        <c:crosses val="autoZero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01.10.2017г.'!$B$5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01.10.2017г.'!$A$6:$A$21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01.10.2017г.'!$B$6:$B$21</c:f>
              <c:numCache>
                <c:formatCode>General</c:formatCode>
                <c:ptCount val="16"/>
                <c:pt idx="0">
                  <c:v>243616.8</c:v>
                </c:pt>
                <c:pt idx="1">
                  <c:v>12608.400000000001</c:v>
                </c:pt>
                <c:pt idx="2" formatCode="0.0">
                  <c:v>863</c:v>
                </c:pt>
                <c:pt idx="3">
                  <c:v>718.4</c:v>
                </c:pt>
                <c:pt idx="4">
                  <c:v>565.29999999999995</c:v>
                </c:pt>
                <c:pt idx="5" formatCode="0.0">
                  <c:v>1287.5999999999999</c:v>
                </c:pt>
                <c:pt idx="6">
                  <c:v>985.5</c:v>
                </c:pt>
                <c:pt idx="7">
                  <c:v>938.90000000000009</c:v>
                </c:pt>
                <c:pt idx="8">
                  <c:v>857.99999999999989</c:v>
                </c:pt>
                <c:pt idx="9">
                  <c:v>625.30000000000007</c:v>
                </c:pt>
                <c:pt idx="10">
                  <c:v>826.5</c:v>
                </c:pt>
                <c:pt idx="11" formatCode="0.0">
                  <c:v>835.59999999999991</c:v>
                </c:pt>
                <c:pt idx="12">
                  <c:v>1076.8999999999999</c:v>
                </c:pt>
                <c:pt idx="13">
                  <c:v>731.7</c:v>
                </c:pt>
                <c:pt idx="15">
                  <c:v>715.90000000000009</c:v>
                </c:pt>
              </c:numCache>
            </c:numRef>
          </c:val>
        </c:ser>
        <c:axId val="65622784"/>
        <c:axId val="65624320"/>
      </c:barChart>
      <c:catAx>
        <c:axId val="65622784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0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24320"/>
        <c:crosses val="autoZero"/>
        <c:auto val="1"/>
        <c:lblAlgn val="ctr"/>
        <c:lblOffset val="100"/>
      </c:catAx>
      <c:valAx>
        <c:axId val="65624320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22784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01.10.2017г.'!$C$5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01.10.2017г.'!$C$6:$C$21</c:f>
              <c:numCache>
                <c:formatCode>General</c:formatCode>
                <c:ptCount val="16"/>
                <c:pt idx="0">
                  <c:v>239267.7</c:v>
                </c:pt>
                <c:pt idx="1">
                  <c:v>14313.900000000001</c:v>
                </c:pt>
                <c:pt idx="2" formatCode="0.0">
                  <c:v>988.2</c:v>
                </c:pt>
                <c:pt idx="3">
                  <c:v>598.4</c:v>
                </c:pt>
                <c:pt idx="4">
                  <c:v>568.6</c:v>
                </c:pt>
                <c:pt idx="5">
                  <c:v>800.9</c:v>
                </c:pt>
                <c:pt idx="6" formatCode="0.0">
                  <c:v>1146.2</c:v>
                </c:pt>
                <c:pt idx="7" formatCode="0.0">
                  <c:v>762</c:v>
                </c:pt>
                <c:pt idx="8">
                  <c:v>839.6</c:v>
                </c:pt>
                <c:pt idx="9">
                  <c:v>723.3</c:v>
                </c:pt>
                <c:pt idx="10">
                  <c:v>1045.4000000000001</c:v>
                </c:pt>
                <c:pt idx="11">
                  <c:v>879.59999999999991</c:v>
                </c:pt>
                <c:pt idx="12">
                  <c:v>1037.3</c:v>
                </c:pt>
                <c:pt idx="13">
                  <c:v>693</c:v>
                </c:pt>
                <c:pt idx="15" formatCode="0.0">
                  <c:v>876.59999999999991</c:v>
                </c:pt>
              </c:numCache>
            </c:numRef>
          </c:val>
        </c:ser>
        <c:axId val="65648512"/>
        <c:axId val="65650048"/>
      </c:barChart>
      <c:catAx>
        <c:axId val="65648512"/>
        <c:scaling>
          <c:orientation val="minMax"/>
        </c:scaling>
        <c:delete val="1"/>
        <c:axPos val="l"/>
        <c:tickLblPos val="none"/>
        <c:crossAx val="65650048"/>
        <c:crosses val="autoZero"/>
        <c:auto val="1"/>
        <c:lblAlgn val="ctr"/>
        <c:lblOffset val="100"/>
      </c:catAx>
      <c:valAx>
        <c:axId val="65650048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48512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0284592846967368E-2"/>
                  <c:y val="-3.1372329440749171E-2"/>
                </c:manualLayout>
              </c:layout>
              <c:showVal val="1"/>
            </c:dLbl>
            <c:dLbl>
              <c:idx val="1"/>
              <c:layout>
                <c:manualLayout>
                  <c:x val="-4.4077983359089258E-3"/>
                  <c:y val="-2.440070067613820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219 </a:t>
                    </a:r>
                    <a:r>
                      <a:rPr lang="ru-RU" dirty="0" smtClean="0"/>
                      <a:t>118,3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0"/>
                  <c:y val="-2.091488629383273E-2"/>
                </c:manualLayout>
              </c:layout>
              <c:showVal val="1"/>
            </c:dLbl>
            <c:dLbl>
              <c:idx val="3"/>
              <c:layout>
                <c:manualLayout>
                  <c:x val="-8.8153652974005976E-3"/>
                  <c:y val="-3.1372329440749178E-2"/>
                </c:manualLayout>
              </c:layout>
              <c:showVal val="1"/>
            </c:dLbl>
            <c:dLbl>
              <c:idx val="4"/>
              <c:layout>
                <c:manualLayout>
                  <c:x val="-1.1753820396534253E-2"/>
                  <c:y val="-2.788651505844376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0.0</c:formatCode>
                <c:ptCount val="5"/>
                <c:pt idx="0" formatCode="General">
                  <c:v>290037.59999999998</c:v>
                </c:pt>
                <c:pt idx="1">
                  <c:v>301815.59999999998</c:v>
                </c:pt>
                <c:pt idx="2" formatCode="General">
                  <c:v>187231.3</c:v>
                </c:pt>
                <c:pt idx="3" formatCode="General">
                  <c:v>181804.5</c:v>
                </c:pt>
                <c:pt idx="4" formatCode="General">
                  <c:v>183198.5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3.0853778540902075E-2"/>
                  <c:y val="-2.4400700676138191E-2"/>
                </c:manualLayout>
              </c:layout>
              <c:showVal val="1"/>
            </c:dLbl>
            <c:dLbl>
              <c:idx val="1"/>
              <c:layout>
                <c:manualLayout>
                  <c:x val="3.6730688739169091E-2"/>
                  <c:y val="-2.78865150584437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227 550,6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2.9384550991335197E-2"/>
                  <c:y val="-2.0914886293832681E-2"/>
                </c:manualLayout>
              </c:layout>
              <c:showVal val="1"/>
            </c:dLbl>
            <c:dLbl>
              <c:idx val="3"/>
              <c:layout>
                <c:manualLayout>
                  <c:x val="3.2323006090468794E-2"/>
                  <c:y val="-3.1372329440749178E-2"/>
                </c:manualLayout>
              </c:layout>
              <c:showVal val="1"/>
            </c:dLbl>
            <c:dLbl>
              <c:idx val="4"/>
              <c:layout>
                <c:manualLayout>
                  <c:x val="3.8199916288735834E-2"/>
                  <c:y val="-2.788651505844372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0.0</c:formatCode>
                <c:ptCount val="5"/>
                <c:pt idx="0" formatCode="General">
                  <c:v>284330.59999999998</c:v>
                </c:pt>
                <c:pt idx="1">
                  <c:v>297425</c:v>
                </c:pt>
                <c:pt idx="2" formatCode="General">
                  <c:v>187664</c:v>
                </c:pt>
                <c:pt idx="3" formatCode="General">
                  <c:v>182364.1</c:v>
                </c:pt>
                <c:pt idx="4" formatCode="General">
                  <c:v>184446.5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8 432,3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0.0</c:formatCode>
                <c:ptCount val="5"/>
                <c:pt idx="0">
                  <c:v>5707</c:v>
                </c:pt>
                <c:pt idx="1">
                  <c:v>4390.5999999999867</c:v>
                </c:pt>
                <c:pt idx="2">
                  <c:v>-432.7000000000117</c:v>
                </c:pt>
                <c:pt idx="3">
                  <c:v>-559.60000000000582</c:v>
                </c:pt>
                <c:pt idx="4">
                  <c:v>-1248</c:v>
                </c:pt>
              </c:numCache>
            </c:numRef>
          </c:val>
        </c:ser>
        <c:shape val="box"/>
        <c:axId val="65706240"/>
        <c:axId val="65728512"/>
        <c:axId val="0"/>
      </c:bar3DChart>
      <c:catAx>
        <c:axId val="65706240"/>
        <c:scaling>
          <c:orientation val="minMax"/>
        </c:scaling>
        <c:delete val="1"/>
        <c:axPos val="b"/>
        <c:tickLblPos val="none"/>
        <c:crossAx val="65728512"/>
        <c:crosses val="autoZero"/>
        <c:auto val="1"/>
        <c:lblAlgn val="ctr"/>
        <c:lblOffset val="100"/>
      </c:catAx>
      <c:valAx>
        <c:axId val="6572851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706240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1"/>
              <c:layout>
                <c:manualLayout>
                  <c:x val="-5.349028441520054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160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757,1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4.8770553437388744E-2"/>
                  <c:y val="1.234563100755902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dirty="0" smtClean="0"/>
                      <a:t>174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707,0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4.405082245957692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dirty="0" smtClean="0"/>
                      <a:t>169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306,1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-4.7197309778118139E-2"/>
                  <c:y val="4.1152103358530097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171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229,4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General</c:formatCode>
                <c:ptCount val="5"/>
                <c:pt idx="0">
                  <c:v>248888.9</c:v>
                </c:pt>
                <c:pt idx="1">
                  <c:v>160757.1</c:v>
                </c:pt>
                <c:pt idx="2" formatCode="0.0">
                  <c:v>174707</c:v>
                </c:pt>
                <c:pt idx="3">
                  <c:v>169306.1</c:v>
                </c:pt>
                <c:pt idx="4">
                  <c:v>171229.4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4.0904335141035725E-2"/>
                  <c:y val="-1.2345631007559027E-2"/>
                </c:manualLayout>
              </c:layout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161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467,1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174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696,6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169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295,1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171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217,9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0.0</c:formatCode>
                <c:ptCount val="5"/>
                <c:pt idx="0">
                  <c:v>252369.3</c:v>
                </c:pt>
                <c:pt idx="1">
                  <c:v>161467.1</c:v>
                </c:pt>
                <c:pt idx="2">
                  <c:v>174696.6</c:v>
                </c:pt>
                <c:pt idx="3" formatCode="General">
                  <c:v>169295.1</c:v>
                </c:pt>
                <c:pt idx="4" formatCode="General">
                  <c:v>171217.9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11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General</c:formatCode>
                <c:ptCount val="5"/>
                <c:pt idx="0">
                  <c:v>-3480.3999999999942</c:v>
                </c:pt>
                <c:pt idx="1">
                  <c:v>-710</c:v>
                </c:pt>
                <c:pt idx="2">
                  <c:v>10.399999999994179</c:v>
                </c:pt>
                <c:pt idx="3">
                  <c:v>11</c:v>
                </c:pt>
                <c:pt idx="4">
                  <c:v>11.5</c:v>
                </c:pt>
              </c:numCache>
            </c:numRef>
          </c:val>
        </c:ser>
        <c:axId val="65788160"/>
        <c:axId val="65822720"/>
      </c:barChart>
      <c:catAx>
        <c:axId val="65788160"/>
        <c:scaling>
          <c:orientation val="minMax"/>
        </c:scaling>
        <c:delete val="1"/>
        <c:axPos val="b"/>
        <c:tickLblPos val="none"/>
        <c:crossAx val="65822720"/>
        <c:crosses val="autoZero"/>
        <c:auto val="1"/>
        <c:lblAlgn val="ctr"/>
        <c:lblOffset val="100"/>
      </c:catAx>
      <c:valAx>
        <c:axId val="658227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8816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2022год</c:v>
                </c:pt>
              </c:strCache>
            </c:strRef>
          </c:cat>
          <c:val>
            <c:numRef>
              <c:f>меж.транс.!$B$4:$F$4</c:f>
              <c:numCache>
                <c:formatCode>0.0</c:formatCode>
                <c:ptCount val="5"/>
                <c:pt idx="0" formatCode="General">
                  <c:v>4049.7</c:v>
                </c:pt>
                <c:pt idx="1">
                  <c:v>4291.9000000000005</c:v>
                </c:pt>
                <c:pt idx="2">
                  <c:v>4248</c:v>
                </c:pt>
                <c:pt idx="3">
                  <c:v>4725.3</c:v>
                </c:pt>
                <c:pt idx="4">
                  <c:v>4804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2633744855967097E-2"/>
                  <c:y val="-5.5555555555555566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2.0576138495173188E-2"/>
                  <c:y val="8.8010097934377862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3.2323006090468789E-3"/>
                  <c:y val="6.4146319992726727E-2"/>
                </c:manualLayout>
              </c:layout>
              <c:showVal val="1"/>
            </c:dLbl>
            <c:dLbl>
              <c:idx val="3"/>
              <c:layout>
                <c:manualLayout>
                  <c:x val="-6.4646012180937578E-3"/>
                  <c:y val="7.9419253324328323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8.858301332328928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2022год</c:v>
                </c:pt>
              </c:strCache>
            </c:strRef>
          </c:cat>
          <c:val>
            <c:numRef>
              <c:f>меж.транс.!$B$5:$F$5</c:f>
              <c:numCache>
                <c:formatCode>0.0</c:formatCode>
                <c:ptCount val="5"/>
                <c:pt idx="1">
                  <c:v>8.3000000000000007</c:v>
                </c:pt>
                <c:pt idx="2">
                  <c:v>6.9</c:v>
                </c:pt>
                <c:pt idx="3">
                  <c:v>6.9</c:v>
                </c:pt>
                <c:pt idx="4">
                  <c:v>6.9</c:v>
                </c:pt>
              </c:numCache>
            </c:numRef>
          </c:val>
        </c:ser>
        <c:marker val="1"/>
        <c:axId val="65929984"/>
        <c:axId val="65931520"/>
      </c:lineChart>
      <c:catAx>
        <c:axId val="659299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931520"/>
        <c:crosses val="autoZero"/>
        <c:auto val="1"/>
        <c:lblAlgn val="ctr"/>
        <c:lblOffset val="100"/>
      </c:catAx>
      <c:valAx>
        <c:axId val="659315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92998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'доходная часть'!$B$4:$F$4</c:f>
              <c:numCache>
                <c:formatCode>0.0</c:formatCode>
                <c:ptCount val="5"/>
                <c:pt idx="0" formatCode="General">
                  <c:v>27033.3</c:v>
                </c:pt>
                <c:pt idx="1">
                  <c:v>26982.6</c:v>
                </c:pt>
                <c:pt idx="2" formatCode="General">
                  <c:v>26969.200000000001</c:v>
                </c:pt>
                <c:pt idx="3">
                  <c:v>26366.5</c:v>
                </c:pt>
                <c:pt idx="4">
                  <c:v>26376.6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'доходная часть'!$B$5:$F$5</c:f>
              <c:numCache>
                <c:formatCode>0.0</c:formatCode>
                <c:ptCount val="5"/>
                <c:pt idx="0" formatCode="General">
                  <c:v>5591.3</c:v>
                </c:pt>
                <c:pt idx="1">
                  <c:v>4660.3</c:v>
                </c:pt>
                <c:pt idx="2" formatCode="General">
                  <c:v>7690.6</c:v>
                </c:pt>
                <c:pt idx="3">
                  <c:v>7993.7</c:v>
                </c:pt>
                <c:pt idx="4">
                  <c:v>8308.9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'доходная часть'!$B$6:$F$6</c:f>
              <c:numCache>
                <c:formatCode>General</c:formatCode>
                <c:ptCount val="5"/>
                <c:pt idx="0">
                  <c:v>216264.3</c:v>
                </c:pt>
                <c:pt idx="1">
                  <c:v>129114.2</c:v>
                </c:pt>
                <c:pt idx="2">
                  <c:v>140047.20000000001</c:v>
                </c:pt>
                <c:pt idx="3">
                  <c:v>134945.9</c:v>
                </c:pt>
                <c:pt idx="4">
                  <c:v>136543.9</c:v>
                </c:pt>
              </c:numCache>
            </c:numRef>
          </c:val>
        </c:ser>
        <c:axId val="65967232"/>
        <c:axId val="65968768"/>
      </c:barChart>
      <c:catAx>
        <c:axId val="6596723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968768"/>
        <c:crosses val="autoZero"/>
        <c:auto val="1"/>
        <c:lblAlgn val="ctr"/>
        <c:lblOffset val="100"/>
      </c:catAx>
      <c:valAx>
        <c:axId val="6596876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96723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58.3</c:v>
                </c:pt>
                <c:pt idx="1">
                  <c:v>57.1</c:v>
                </c:pt>
                <c:pt idx="2">
                  <c:v>54.2</c:v>
                </c:pt>
                <c:pt idx="3">
                  <c:v>56.9</c:v>
                </c:pt>
                <c:pt idx="4">
                  <c:v>58.6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12.4</c:v>
                </c:pt>
                <c:pt idx="1">
                  <c:v>13.6</c:v>
                </c:pt>
                <c:pt idx="2">
                  <c:v>12.3</c:v>
                </c:pt>
                <c:pt idx="3">
                  <c:v>13.8</c:v>
                </c:pt>
                <c:pt idx="4">
                  <c:v>13.9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2.7777777777777863E-2"/>
                  <c:y val="2.7777777777777832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9.1</c:v>
                </c:pt>
                <c:pt idx="1">
                  <c:v>11.6</c:v>
                </c:pt>
                <c:pt idx="2">
                  <c:v>8.3000000000000007</c:v>
                </c:pt>
                <c:pt idx="3">
                  <c:v>2.9</c:v>
                </c:pt>
                <c:pt idx="4">
                  <c:v>0.4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8.3333333333333367E-3"/>
                  <c:y val="1.8518518518518535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8.3333333333333367E-3"/>
                  <c:y val="1.3888888888888907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8.3333333333333367E-3"/>
                  <c:y val="1.3888888888888907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8.3333333333332413E-3"/>
                  <c:y val="2.3148148148148147E-2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1.6666666666666684E-2"/>
                  <c:y val="1.3888888888888907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</c:v>
                </c:pt>
                <c:pt idx="1">
                  <c:v>3.1</c:v>
                </c:pt>
                <c:pt idx="2">
                  <c:v>3.1</c:v>
                </c:pt>
                <c:pt idx="3">
                  <c:v>3.2</c:v>
                </c:pt>
                <c:pt idx="4">
                  <c:v>3.2</c:v>
                </c:pt>
              </c:numCache>
            </c:numRef>
          </c:val>
        </c:ser>
        <c:axId val="66030208"/>
        <c:axId val="66048384"/>
      </c:barChart>
      <c:catAx>
        <c:axId val="660302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48384"/>
        <c:crosses val="autoZero"/>
        <c:auto val="1"/>
        <c:lblAlgn val="ctr"/>
        <c:lblOffset val="100"/>
      </c:catAx>
      <c:valAx>
        <c:axId val="66048384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30208"/>
        <c:crosses val="autoZero"/>
        <c:crossBetween val="between"/>
        <c:dispUnits>
          <c:builtInUnit val="hundreds"/>
        </c:dispUnits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4785731360383504E-2"/>
          <c:y val="1.5920286581872684E-2"/>
          <c:w val="0.91369481108835593"/>
          <c:h val="0.6596109015102547"/>
        </c:manualLayout>
      </c:layout>
      <c:barChart>
        <c:barDir val="col"/>
        <c:grouping val="clustered"/>
        <c:ser>
          <c:idx val="0"/>
          <c:order val="0"/>
          <c:tx>
            <c:strRef>
              <c:f>'структа неналогов.'!$A$15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3,3</a:t>
                    </a:r>
                    <a:r>
                      <a:rPr lang="ru-RU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3,4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,8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неналогов.'!$B$15:$F$15</c:f>
              <c:numCache>
                <c:formatCode>0.0</c:formatCode>
                <c:ptCount val="5"/>
                <c:pt idx="0">
                  <c:v>4.3977693566445621</c:v>
                </c:pt>
                <c:pt idx="1">
                  <c:v>3.4523880299496028</c:v>
                </c:pt>
                <c:pt idx="2">
                  <c:v>3.3697578972271844</c:v>
                </c:pt>
                <c:pt idx="3">
                  <c:v>3.402657903548997</c:v>
                </c:pt>
                <c:pt idx="4">
                  <c:v>3.4302136911585568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неналогов.'!$A$16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,2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0.77225619383917565</c:v>
                </c:pt>
                <c:pt idx="1">
                  <c:v>0.30774933816406541</c:v>
                </c:pt>
                <c:pt idx="2">
                  <c:v>0.61717177604893536</c:v>
                </c:pt>
                <c:pt idx="3">
                  <c:v>0.61842625608484236</c:v>
                </c:pt>
                <c:pt idx="4">
                  <c:v>0.59774545352436292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неналогов.'!$A$17</c:f>
              <c:strCache>
                <c:ptCount val="1"/>
                <c:pt idx="0">
                  <c:v>Доходы от оказания платных услуг (работ) и компенсации затрат государства</c:v>
                </c:pt>
              </c:strCache>
            </c:strRef>
          </c:tx>
          <c:dLbls>
            <c:dLbl>
              <c:idx val="0"/>
              <c:layout>
                <c:manualLayout>
                  <c:x val="6.1443932411674156E-3"/>
                  <c:y val="2.6016266824471453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  <c:dLblPos val="outEnd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General</c:formatCode>
                <c:ptCount val="5"/>
                <c:pt idx="0" formatCode="0.0">
                  <c:v>0.37285045789911897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неналогов.'!$A$18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12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,0</a:t>
                    </a:r>
                    <a:r>
                      <a:rPr lang="ru-RU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General</c:formatCode>
                <c:ptCount val="5"/>
                <c:pt idx="0" formatCode="0.0">
                  <c:v>7.6525851922027934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неналогов.'!$A$19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layout>
                <c:manualLayout>
                  <c:x val="1.5194575512613547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>
                <c:manualLayout>
                  <c:x val="-3.0389151025227079E-3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1,1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>
                <c:manualLayout>
                  <c:x val="-1.5194575512613547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1,1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>
                <c:manualLayout>
                  <c:x val="-1.0636202858829462E-2"/>
                  <c:y val="2.6533810969787837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1,2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1,2 %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1.2703470846610987</c:v>
                </c:pt>
                <c:pt idx="1">
                  <c:v>1.2544282681755712</c:v>
                </c:pt>
                <c:pt idx="2">
                  <c:v>0.87604104878057243</c:v>
                </c:pt>
                <c:pt idx="3">
                  <c:v>0.88457418821742251</c:v>
                </c:pt>
                <c:pt idx="4">
                  <c:v>0.89175783281543664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ru-RU" dirty="0" smtClean="0"/>
                      <a:t>13,9 %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5194575512613548E-3"/>
                  <c:y val="-2.1227048775830256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5,0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>
                <c:manualLayout>
                  <c:x val="1.0636202858829462E-2"/>
                  <c:y val="-0.2122704877583026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17,1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>
                <c:manualLayout>
                  <c:x val="0"/>
                  <c:y val="-0.2547245853099635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18,0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>
                <c:manualLayout>
                  <c:x val="4.6257312838124173E-3"/>
                  <c:y val="-0.2839117773767297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18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1">
                  <c:v>2.1916648889479551</c:v>
                </c:pt>
                <c:pt idx="2">
                  <c:v>4.6332456720829214</c:v>
                </c:pt>
                <c:pt idx="3">
                  <c:v>4.4640993581594355</c:v>
                </c:pt>
                <c:pt idx="4">
                  <c:v>4.3148153383946051</c:v>
                </c:pt>
              </c:numCache>
            </c:numRef>
          </c:val>
        </c:ser>
        <c:axId val="66275968"/>
        <c:axId val="66306432"/>
      </c:barChart>
      <c:catAx>
        <c:axId val="66275968"/>
        <c:scaling>
          <c:orientation val="minMax"/>
        </c:scaling>
        <c:delete val="1"/>
        <c:axPos val="b"/>
        <c:numFmt formatCode="General" sourceLinked="1"/>
        <c:tickLblPos val="none"/>
        <c:crossAx val="66306432"/>
        <c:crosses val="autoZero"/>
        <c:auto val="1"/>
        <c:lblAlgn val="ctr"/>
        <c:lblOffset val="100"/>
      </c:catAx>
      <c:valAx>
        <c:axId val="66306432"/>
        <c:scaling>
          <c:orientation val="minMax"/>
        </c:scaling>
        <c:delete val="1"/>
        <c:axPos val="l"/>
        <c:majorGridlines/>
        <c:numFmt formatCode="0.0%" sourceLinked="0"/>
        <c:tickLblPos val="none"/>
        <c:crossAx val="66275968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0.13548811556874493"/>
          <c:y val="0.80711381918482283"/>
          <c:w val="0.76048635084442351"/>
          <c:h val="0.19288618081517728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2752973998736568E-3"/>
          <c:y val="5.0793295285022466E-2"/>
          <c:w val="0.96599057620046425"/>
          <c:h val="0.813757917288251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1 093,7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9 871,8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60,0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11 153,4</a:t>
                    </a:r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366464"/>
        <c:axId val="66376448"/>
      </c:barChart>
      <c:catAx>
        <c:axId val="66366464"/>
        <c:scaling>
          <c:orientation val="minMax"/>
        </c:scaling>
        <c:delete val="1"/>
        <c:axPos val="b"/>
        <c:tickLblPos val="none"/>
        <c:crossAx val="66376448"/>
        <c:crosses val="autoZero"/>
        <c:auto val="1"/>
        <c:lblAlgn val="ctr"/>
        <c:lblOffset val="100"/>
      </c:catAx>
      <c:valAx>
        <c:axId val="6637644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3664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834,0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12 778,</a:t>
                    </a:r>
                    <a:r>
                      <a:rPr lang="en-US" dirty="0" smtClean="0"/>
                      <a:t>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391294609981048E-2"/>
                  <c:y val="-4.4179480808533407E-2"/>
                </c:manualLayout>
              </c:layout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4 568,</a:t>
                    </a:r>
                    <a:r>
                      <a:rPr lang="en-US" dirty="0" smtClean="0"/>
                      <a:t>4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15 830,0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529152"/>
        <c:axId val="66530688"/>
      </c:barChart>
      <c:catAx>
        <c:axId val="66529152"/>
        <c:scaling>
          <c:orientation val="minMax"/>
        </c:scaling>
        <c:delete val="1"/>
        <c:axPos val="b"/>
        <c:tickLblPos val="none"/>
        <c:crossAx val="66530688"/>
        <c:crosses val="autoZero"/>
        <c:auto val="1"/>
        <c:lblAlgn val="ctr"/>
        <c:lblOffset val="100"/>
      </c:catAx>
      <c:valAx>
        <c:axId val="6653068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529152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"/>
          <c:y val="0"/>
          <c:w val="0.96599057620046425"/>
          <c:h val="0.9369180042427947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</a:t>
                    </a:r>
                    <a:r>
                      <a:rPr lang="ru-RU" baseline="0" dirty="0" smtClean="0"/>
                      <a:t> 105,1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2 962,8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10 403,8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601344"/>
        <c:axId val="66602880"/>
      </c:barChart>
      <c:catAx>
        <c:axId val="66601344"/>
        <c:scaling>
          <c:orientation val="minMax"/>
        </c:scaling>
        <c:delete val="1"/>
        <c:axPos val="b"/>
        <c:tickLblPos val="none"/>
        <c:crossAx val="66602880"/>
        <c:crosses val="autoZero"/>
        <c:auto val="1"/>
        <c:lblAlgn val="ctr"/>
        <c:lblOffset val="100"/>
      </c:catAx>
      <c:valAx>
        <c:axId val="666028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601344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3.3716239111609682E-2"/>
          <c:y val="7.521314878743697E-2"/>
          <c:w val="0.9662837608883903"/>
          <c:h val="0.849573702425126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</a:t>
                    </a:r>
                    <a:r>
                      <a:rPr lang="ru-RU" baseline="0" dirty="0" smtClean="0"/>
                      <a:t> 504,3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2 966,6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8 960,5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674048"/>
        <c:axId val="66684032"/>
      </c:barChart>
      <c:catAx>
        <c:axId val="66674048"/>
        <c:scaling>
          <c:orientation val="minMax"/>
        </c:scaling>
        <c:delete val="1"/>
        <c:axPos val="b"/>
        <c:tickLblPos val="none"/>
        <c:crossAx val="66684032"/>
        <c:crosses val="autoZero"/>
        <c:auto val="1"/>
        <c:lblAlgn val="ctr"/>
        <c:lblOffset val="100"/>
      </c:catAx>
      <c:valAx>
        <c:axId val="6668403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674048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1.8390675879059827E-2"/>
          <c:y val="7.521314878743697E-2"/>
          <c:w val="0.9662837608883903"/>
          <c:h val="0.84957370242512664"/>
        </c:manualLayout>
      </c:layout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1 140,8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9 987,3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2 970,7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9 551,8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718336"/>
        <c:axId val="66765184"/>
      </c:barChart>
      <c:catAx>
        <c:axId val="66718336"/>
        <c:scaling>
          <c:orientation val="minMax"/>
        </c:scaling>
        <c:delete val="1"/>
        <c:axPos val="b"/>
        <c:tickLblPos val="none"/>
        <c:crossAx val="66765184"/>
        <c:crosses val="autoZero"/>
        <c:auto val="1"/>
        <c:lblAlgn val="ctr"/>
        <c:lblOffset val="100"/>
      </c:catAx>
      <c:valAx>
        <c:axId val="6676518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718336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1 409</a:t>
                    </a:r>
                    <a:r>
                      <a:rPr lang="ru-RU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1 080,8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'03'!$A$5:$C$5</c:f>
              <c:numCache>
                <c:formatCode>#,##0.0</c:formatCode>
                <c:ptCount val="3"/>
                <c:pt idx="0">
                  <c:v>948.9</c:v>
                </c:pt>
                <c:pt idx="1">
                  <c:v>801.2</c:v>
                </c:pt>
              </c:numCache>
            </c:numRef>
          </c:val>
        </c:ser>
        <c:axId val="66801664"/>
        <c:axId val="66803200"/>
      </c:barChart>
      <c:catAx>
        <c:axId val="66801664"/>
        <c:scaling>
          <c:orientation val="minMax"/>
        </c:scaling>
        <c:delete val="1"/>
        <c:axPos val="b"/>
        <c:tickLblPos val="none"/>
        <c:crossAx val="66803200"/>
        <c:crosses val="autoZero"/>
        <c:auto val="1"/>
        <c:lblAlgn val="ctr"/>
        <c:lblOffset val="100"/>
      </c:catAx>
      <c:valAx>
        <c:axId val="6680320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016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1 235,1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825,7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876.9</c:v>
                </c:pt>
                <c:pt idx="1">
                  <c:v>971.2</c:v>
                </c:pt>
              </c:numCache>
            </c:numRef>
          </c:val>
        </c:ser>
        <c:axId val="66839296"/>
        <c:axId val="66840832"/>
      </c:barChart>
      <c:catAx>
        <c:axId val="66839296"/>
        <c:scaling>
          <c:orientation val="minMax"/>
        </c:scaling>
        <c:delete val="1"/>
        <c:axPos val="b"/>
        <c:tickLblPos val="none"/>
        <c:crossAx val="66840832"/>
        <c:crosses val="autoZero"/>
        <c:auto val="1"/>
        <c:lblAlgn val="ctr"/>
        <c:lblOffset val="100"/>
      </c:catAx>
      <c:valAx>
        <c:axId val="6684083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392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978,1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4.6783298288836641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1 099,3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5914752"/>
        <c:axId val="65916288"/>
      </c:barChart>
      <c:catAx>
        <c:axId val="65914752"/>
        <c:scaling>
          <c:orientation val="minMax"/>
        </c:scaling>
        <c:delete val="1"/>
        <c:axPos val="b"/>
        <c:tickLblPos val="none"/>
        <c:crossAx val="65916288"/>
        <c:crosses val="autoZero"/>
        <c:auto val="1"/>
        <c:lblAlgn val="ctr"/>
        <c:lblOffset val="100"/>
      </c:catAx>
      <c:valAx>
        <c:axId val="6591628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591475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958,4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1 094,9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939.1</c:v>
                </c:pt>
                <c:pt idx="1">
                  <c:v>777.3</c:v>
                </c:pt>
              </c:numCache>
            </c:numRef>
          </c:val>
        </c:ser>
        <c:axId val="66931328"/>
        <c:axId val="66949504"/>
      </c:barChart>
      <c:catAx>
        <c:axId val="66931328"/>
        <c:scaling>
          <c:orientation val="minMax"/>
        </c:scaling>
        <c:delete val="1"/>
        <c:axPos val="b"/>
        <c:tickLblPos val="none"/>
        <c:crossAx val="66949504"/>
        <c:crosses val="autoZero"/>
        <c:auto val="1"/>
        <c:lblAlgn val="ctr"/>
        <c:lblOffset val="100"/>
      </c:catAx>
      <c:valAx>
        <c:axId val="6694950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9313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966,3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1097,0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6956672"/>
        <c:axId val="66970752"/>
      </c:barChart>
      <c:catAx>
        <c:axId val="66956672"/>
        <c:scaling>
          <c:orientation val="minMax"/>
        </c:scaling>
        <c:delete val="1"/>
        <c:axPos val="b"/>
        <c:tickLblPos val="none"/>
        <c:crossAx val="66970752"/>
        <c:crosses val="autoZero"/>
        <c:auto val="1"/>
        <c:lblAlgn val="ctr"/>
        <c:lblOffset val="100"/>
      </c:catAx>
      <c:valAx>
        <c:axId val="669707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95667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1 359,9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6 750,1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'04'!$A$5:$B$5</c:f>
              <c:numCache>
                <c:formatCode>#,##0.0</c:formatCode>
                <c:ptCount val="2"/>
                <c:pt idx="0">
                  <c:v>1294.7</c:v>
                </c:pt>
                <c:pt idx="1">
                  <c:v>3427.3</c:v>
                </c:pt>
              </c:numCache>
            </c:numRef>
          </c:val>
        </c:ser>
        <c:axId val="66888832"/>
        <c:axId val="66890368"/>
      </c:barChart>
      <c:catAx>
        <c:axId val="66888832"/>
        <c:scaling>
          <c:orientation val="minMax"/>
        </c:scaling>
        <c:delete val="1"/>
        <c:axPos val="b"/>
        <c:tickLblPos val="none"/>
        <c:crossAx val="66890368"/>
        <c:crosses val="autoZero"/>
        <c:auto val="1"/>
        <c:lblAlgn val="ctr"/>
        <c:lblOffset val="100"/>
      </c:catAx>
      <c:valAx>
        <c:axId val="6689036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888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spPr/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'04'!$A$5:$B$5</c:f>
              <c:numCache>
                <c:formatCode>#,##0.0</c:formatCode>
                <c:ptCount val="2"/>
                <c:pt idx="0">
                  <c:v>1697.7</c:v>
                </c:pt>
                <c:pt idx="1">
                  <c:v>4291.9000000000005</c:v>
                </c:pt>
              </c:numCache>
            </c:numRef>
          </c:val>
        </c:ser>
        <c:axId val="67045632"/>
        <c:axId val="67067904"/>
      </c:barChart>
      <c:catAx>
        <c:axId val="67045632"/>
        <c:scaling>
          <c:orientation val="minMax"/>
        </c:scaling>
        <c:delete val="1"/>
        <c:axPos val="b"/>
        <c:tickLblPos val="none"/>
        <c:crossAx val="67067904"/>
        <c:crosses val="autoZero"/>
        <c:auto val="1"/>
        <c:lblAlgn val="ctr"/>
        <c:lblOffset val="100"/>
      </c:catAx>
      <c:valAx>
        <c:axId val="6706790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45632"/>
        <c:crosses val="autoZero"/>
        <c:crossBetween val="between"/>
      </c:valAx>
    </c:plotArea>
    <c:plotVisOnly val="1"/>
    <c:dispBlanksAs val="gap"/>
  </c:chart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1 515,3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 </a:t>
                    </a:r>
                    <a:r>
                      <a:rPr lang="ru-RU" dirty="0" smtClean="0"/>
                      <a:t>248,0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67099648"/>
        <c:axId val="67105536"/>
      </c:barChart>
      <c:catAx>
        <c:axId val="67099648"/>
        <c:scaling>
          <c:orientation val="minMax"/>
        </c:scaling>
        <c:delete val="1"/>
        <c:axPos val="b"/>
        <c:tickLblPos val="none"/>
        <c:crossAx val="67105536"/>
        <c:crosses val="autoZero"/>
        <c:auto val="1"/>
        <c:lblAlgn val="ctr"/>
        <c:lblOffset val="100"/>
      </c:catAx>
      <c:valAx>
        <c:axId val="6710553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9964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200"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/>
                      <a:t>1 719,2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4 725,3</a:t>
                    </a:r>
                    <a:endParaRPr lang="en-US" b="1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1526.3</c:v>
                </c:pt>
                <c:pt idx="1">
                  <c:v>4227.8</c:v>
                </c:pt>
              </c:numCache>
            </c:numRef>
          </c:val>
        </c:ser>
        <c:axId val="67142016"/>
        <c:axId val="67143552"/>
      </c:barChart>
      <c:catAx>
        <c:axId val="67142016"/>
        <c:scaling>
          <c:orientation val="minMax"/>
        </c:scaling>
        <c:delete val="1"/>
        <c:axPos val="b"/>
        <c:tickLblPos val="none"/>
        <c:crossAx val="67143552"/>
        <c:crosses val="autoZero"/>
        <c:auto val="1"/>
        <c:lblAlgn val="ctr"/>
        <c:lblOffset val="100"/>
      </c:catAx>
      <c:valAx>
        <c:axId val="671435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14201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2 002,3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aseline="0" dirty="0" smtClean="0"/>
                      <a:t> 4 804,0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1967.3</c:v>
                </c:pt>
                <c:pt idx="1">
                  <c:v>4227.8</c:v>
                </c:pt>
              </c:numCache>
            </c:numRef>
          </c:val>
        </c:ser>
        <c:axId val="66978944"/>
        <c:axId val="66980480"/>
      </c:barChart>
      <c:catAx>
        <c:axId val="66978944"/>
        <c:scaling>
          <c:orientation val="minMax"/>
        </c:scaling>
        <c:delete val="1"/>
        <c:axPos val="b"/>
        <c:tickLblPos val="none"/>
        <c:crossAx val="66980480"/>
        <c:crosses val="autoZero"/>
        <c:auto val="1"/>
        <c:lblAlgn val="ctr"/>
        <c:lblOffset val="100"/>
      </c:catAx>
      <c:valAx>
        <c:axId val="669804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9789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67015808"/>
        <c:axId val="67017344"/>
      </c:barChart>
      <c:catAx>
        <c:axId val="67015808"/>
        <c:scaling>
          <c:orientation val="minMax"/>
        </c:scaling>
        <c:delete val="1"/>
        <c:axPos val="b"/>
        <c:tickLblPos val="none"/>
        <c:crossAx val="67017344"/>
        <c:crosses val="autoZero"/>
        <c:auto val="1"/>
        <c:lblAlgn val="ctr"/>
        <c:lblOffset val="100"/>
      </c:catAx>
      <c:valAx>
        <c:axId val="6701734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15808"/>
        <c:crosses val="autoZero"/>
        <c:crossBetween val="between"/>
      </c:valAx>
    </c:plotArea>
    <c:plotVisOnly val="1"/>
  </c:chart>
  <c:externalData r:id="rId1"/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119555804841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4411491757162127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77 619,2</a:t>
                    </a:r>
                    <a:endParaRPr lang="ru-RU" baseline="0" dirty="0" smtClean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85 491,3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68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13 598,0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767E-3"/>
                  <c:y val="-9.955485875864419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564,3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5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1 105,1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334528"/>
        <c:axId val="67336064"/>
      </c:barChart>
      <c:catAx>
        <c:axId val="67334528"/>
        <c:scaling>
          <c:orientation val="minMax"/>
        </c:scaling>
        <c:delete val="1"/>
        <c:axPos val="b"/>
        <c:tickLblPos val="none"/>
        <c:crossAx val="67336064"/>
        <c:crosses val="autoZero"/>
        <c:auto val="1"/>
        <c:lblAlgn val="ctr"/>
        <c:lblOffset val="100"/>
      </c:catAx>
      <c:valAx>
        <c:axId val="6733606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3345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119555804841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32921580277329332"/>
                </c:manualLayout>
              </c:layout>
              <c:tx>
                <c:rich>
                  <a:bodyPr/>
                  <a:lstStyle/>
                  <a:p>
                    <a:r>
                      <a:rPr lang="ru-RU" baseline="0" dirty="0" smtClean="0"/>
                      <a:t>12 682,6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71 746,7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73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13 443,5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788E-3"/>
                  <c:y val="-9.95548587586443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123,7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46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417600"/>
        <c:axId val="67419136"/>
      </c:barChart>
      <c:catAx>
        <c:axId val="67417600"/>
        <c:scaling>
          <c:orientation val="minMax"/>
        </c:scaling>
        <c:delete val="1"/>
        <c:axPos val="b"/>
        <c:tickLblPos val="none"/>
        <c:crossAx val="67419136"/>
        <c:crosses val="autoZero"/>
        <c:auto val="1"/>
        <c:lblAlgn val="ctr"/>
        <c:lblOffset val="100"/>
      </c:catAx>
      <c:valAx>
        <c:axId val="6741913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41760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119555804841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1909451656085100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19 677,2</a:t>
                    </a:r>
                    <a:endParaRPr lang="ru-RU" baseline="0" dirty="0" smtClean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77 701,7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73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13 425,7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788E-3"/>
                  <c:y val="-9.95548587586443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95,6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46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1 151,2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475328"/>
        <c:axId val="67476864"/>
      </c:barChart>
      <c:catAx>
        <c:axId val="67475328"/>
        <c:scaling>
          <c:orientation val="minMax"/>
        </c:scaling>
        <c:delete val="1"/>
        <c:axPos val="b"/>
        <c:tickLblPos val="none"/>
        <c:crossAx val="67476864"/>
        <c:crosses val="autoZero"/>
        <c:auto val="1"/>
        <c:lblAlgn val="ctr"/>
        <c:lblOffset val="100"/>
      </c:catAx>
      <c:valAx>
        <c:axId val="6747686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4753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119555804841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1909451656085100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19 246,0</a:t>
                    </a:r>
                    <a:endParaRPr lang="ru-RU" baseline="0" dirty="0" smtClean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76 261,4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77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12 507,6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806E-3"/>
                  <c:y val="-9.955485875864444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99,2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3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1 151,2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288064"/>
        <c:axId val="67293952"/>
      </c:barChart>
      <c:catAx>
        <c:axId val="67288064"/>
        <c:scaling>
          <c:orientation val="minMax"/>
        </c:scaling>
        <c:delete val="1"/>
        <c:axPos val="b"/>
        <c:tickLblPos val="none"/>
        <c:crossAx val="67293952"/>
        <c:crosses val="autoZero"/>
        <c:auto val="1"/>
        <c:lblAlgn val="ctr"/>
        <c:lblOffset val="100"/>
      </c:catAx>
      <c:valAx>
        <c:axId val="672939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880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858082425427537E-2"/>
          <c:y val="0"/>
          <c:w val="0.9662837608883903"/>
          <c:h val="0.84355665052213102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0.1909451656085100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18 476,1</a:t>
                    </a:r>
                    <a:endParaRPr lang="ru-RU" baseline="0" dirty="0" smtClean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76 842,6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5325563232549881E-3"/>
                  <c:y val="-0.1777765334975784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12 762,7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651126465099823E-3"/>
                  <c:y val="-9.955485875864457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103,1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0"/>
                  <c:y val="-9.244379741874031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1 151,2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18665.099999999897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539328"/>
        <c:axId val="67540864"/>
      </c:barChart>
      <c:catAx>
        <c:axId val="67539328"/>
        <c:scaling>
          <c:orientation val="minMax"/>
        </c:scaling>
        <c:delete val="1"/>
        <c:axPos val="b"/>
        <c:tickLblPos val="none"/>
        <c:crossAx val="67540864"/>
        <c:crosses val="autoZero"/>
        <c:auto val="1"/>
        <c:lblAlgn val="ctr"/>
        <c:lblOffset val="100"/>
      </c:catAx>
      <c:valAx>
        <c:axId val="6754086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5393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14 831,5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3 291,1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722624"/>
        <c:axId val="67736704"/>
      </c:barChart>
      <c:catAx>
        <c:axId val="67722624"/>
        <c:scaling>
          <c:orientation val="minMax"/>
        </c:scaling>
        <c:delete val="1"/>
        <c:axPos val="b"/>
        <c:tickLblPos val="none"/>
        <c:crossAx val="67736704"/>
        <c:crosses val="autoZero"/>
        <c:auto val="1"/>
        <c:lblAlgn val="ctr"/>
        <c:lblOffset val="100"/>
      </c:catAx>
      <c:valAx>
        <c:axId val="6773670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722624"/>
        <c:crosses val="autoZero"/>
        <c:crossBetween val="between"/>
      </c:valAx>
    </c:plotArea>
    <c:plotVisOnly val="1"/>
  </c:chart>
  <c:externalData r:id="rId1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7153876039240019E-2"/>
          <c:y val="4.637648699936834E-2"/>
          <c:w val="0.96569224792152064"/>
          <c:h val="0.82995288100231568"/>
        </c:manualLayout>
      </c:layout>
      <c:barChart>
        <c:barDir val="col"/>
        <c:grouping val="clustered"/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53 703</a:t>
                    </a:r>
                    <a:r>
                      <a:rPr lang="ru-RU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2 182,4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568384"/>
        <c:axId val="67569920"/>
      </c:barChart>
      <c:catAx>
        <c:axId val="67568384"/>
        <c:scaling>
          <c:orientation val="minMax"/>
        </c:scaling>
        <c:delete val="1"/>
        <c:axPos val="b"/>
        <c:tickLblPos val="none"/>
        <c:crossAx val="67569920"/>
        <c:crosses val="autoZero"/>
        <c:auto val="1"/>
        <c:lblAlgn val="ctr"/>
        <c:lblOffset val="100"/>
      </c:catAx>
      <c:valAx>
        <c:axId val="6756992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568384"/>
        <c:crosses val="autoZero"/>
        <c:crossBetween val="between"/>
      </c:valAx>
    </c:plotArea>
    <c:plotVisOnly val="1"/>
  </c:chart>
  <c:externalData r:id="rId1"/>
  <c:userShapes r:id="rId2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2.4951092420712792E-2"/>
          <c:y val="0"/>
          <c:w val="0.96569224792152064"/>
          <c:h val="0.82995288100231568"/>
        </c:manualLayout>
      </c:layout>
      <c:barChart>
        <c:barDir val="col"/>
        <c:grouping val="clustered"/>
        <c:ser>
          <c:idx val="2"/>
          <c:order val="2"/>
          <c:val>
            <c:numRef>
              <c:f>'08'!$A$7:$B$7</c:f>
            </c:numRef>
          </c:val>
        </c:ser>
        <c:ser>
          <c:idx val="3"/>
          <c:order val="3"/>
          <c:val>
            <c:numRef>
              <c:f>'08'!$A$8:$B$8</c:f>
            </c:numRef>
          </c:val>
        </c:ser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>
                <c:manualLayout>
                  <c:x val="4.6783298288836494E-3"/>
                  <c:y val="8.502355949884182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14 952,8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3424,9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755392"/>
        <c:axId val="67785856"/>
      </c:barChart>
      <c:catAx>
        <c:axId val="67755392"/>
        <c:scaling>
          <c:orientation val="minMax"/>
        </c:scaling>
        <c:delete val="1"/>
        <c:axPos val="b"/>
        <c:tickLblPos val="none"/>
        <c:crossAx val="67785856"/>
        <c:crosses val="autoZero"/>
        <c:auto val="1"/>
        <c:lblAlgn val="ctr"/>
        <c:lblOffset val="100"/>
      </c:catAx>
      <c:valAx>
        <c:axId val="6778585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755392"/>
        <c:crosses val="autoZero"/>
        <c:crossBetween val="between"/>
      </c:valAx>
      <c:spPr>
        <a:noFill/>
        <a:ln w="25400">
          <a:noFill/>
        </a:ln>
      </c:spPr>
    </c:plotArea>
    <c:plotVisOnly val="1"/>
  </c:chart>
  <c:externalData r:id="rId1"/>
  <c:userShapes r:id="rId2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'08'!$A$10:$B$10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13 734,2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2 925,8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'08'!$A$11:$B$11</c:f>
              <c:numCache>
                <c:formatCode>General</c:formatCode>
                <c:ptCount val="2"/>
                <c:pt idx="0" formatCode="#,##0.0">
                  <c:v>10767.6</c:v>
                </c:pt>
                <c:pt idx="1">
                  <c:v>2054.1</c:v>
                </c:pt>
              </c:numCache>
            </c:numRef>
          </c:val>
        </c:ser>
        <c:axId val="67963136"/>
        <c:axId val="67895296"/>
      </c:barChart>
      <c:catAx>
        <c:axId val="67963136"/>
        <c:scaling>
          <c:orientation val="minMax"/>
        </c:scaling>
        <c:delete val="1"/>
        <c:axPos val="b"/>
        <c:tickLblPos val="none"/>
        <c:crossAx val="67895296"/>
        <c:crosses val="autoZero"/>
        <c:auto val="1"/>
        <c:lblAlgn val="ctr"/>
        <c:lblOffset val="100"/>
      </c:catAx>
      <c:valAx>
        <c:axId val="6789529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963136"/>
        <c:crosses val="autoZero"/>
        <c:crossBetween val="between"/>
      </c:valAx>
    </c:plotArea>
    <c:plotVisOnly val="1"/>
  </c:chart>
  <c:externalData r:id="rId1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'08'!$A$13:$B$13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14 087,3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2 926,8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'08'!$A$14:$B$14</c:f>
              <c:numCache>
                <c:formatCode>General</c:formatCode>
                <c:ptCount val="2"/>
                <c:pt idx="0" formatCode="#,##0.0">
                  <c:v>11245.8</c:v>
                </c:pt>
                <c:pt idx="1">
                  <c:v>2054.5</c:v>
                </c:pt>
              </c:numCache>
            </c:numRef>
          </c:val>
        </c:ser>
        <c:axId val="67956736"/>
        <c:axId val="67958272"/>
      </c:barChart>
      <c:catAx>
        <c:axId val="67956736"/>
        <c:scaling>
          <c:orientation val="minMax"/>
        </c:scaling>
        <c:delete val="1"/>
        <c:axPos val="b"/>
        <c:tickLblPos val="none"/>
        <c:crossAx val="67958272"/>
        <c:crosses val="autoZero"/>
        <c:auto val="1"/>
        <c:lblAlgn val="ctr"/>
        <c:lblOffset val="100"/>
      </c:catAx>
      <c:valAx>
        <c:axId val="6795827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956736"/>
        <c:crosses val="autoZero"/>
        <c:crossBetween val="between"/>
      </c:valAx>
    </c:plotArea>
    <c:plotVisOnly val="1"/>
  </c:chart>
  <c:externalData r:id="rId1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1 456,8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3 402,3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7</a:t>
                    </a:r>
                    <a:r>
                      <a:rPr lang="ru-RU" baseline="0" smtClean="0"/>
                      <a:t> 228,6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68056576"/>
        <c:axId val="68058112"/>
      </c:barChart>
      <c:catAx>
        <c:axId val="68056576"/>
        <c:scaling>
          <c:orientation val="minMax"/>
        </c:scaling>
        <c:delete val="1"/>
        <c:axPos val="b"/>
        <c:numFmt formatCode="#,##0.0" sourceLinked="1"/>
        <c:tickLblPos val="none"/>
        <c:crossAx val="68058112"/>
        <c:crosses val="autoZero"/>
        <c:auto val="1"/>
        <c:lblAlgn val="ctr"/>
        <c:lblOffset val="100"/>
      </c:catAx>
      <c:valAx>
        <c:axId val="6805811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805657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7013.1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7013.1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1693.4</c:v>
                </c:pt>
                <c:pt idx="1">
                  <c:v>550.29999999999995</c:v>
                </c:pt>
                <c:pt idx="2">
                  <c:v>7013.1</c:v>
                </c:pt>
              </c:numCache>
            </c:numRef>
          </c:val>
        </c:ser>
        <c:axId val="68119936"/>
        <c:axId val="68125824"/>
      </c:barChart>
      <c:catAx>
        <c:axId val="68119936"/>
        <c:scaling>
          <c:orientation val="minMax"/>
        </c:scaling>
        <c:delete val="1"/>
        <c:axPos val="b"/>
        <c:numFmt formatCode="#,##0.0" sourceLinked="1"/>
        <c:tickLblPos val="none"/>
        <c:crossAx val="68125824"/>
        <c:crosses val="autoZero"/>
        <c:auto val="1"/>
        <c:lblAlgn val="ctr"/>
        <c:lblOffset val="100"/>
      </c:catAx>
      <c:valAx>
        <c:axId val="6812582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811993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1.7305680251976655E-2"/>
          <c:y val="0"/>
          <c:w val="0.9653886394960467"/>
          <c:h val="0.81375791728825164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1 772,8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1675.3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436,3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520.29999999999995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7 955,7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8254.2000000000007</c:v>
                </c:pt>
              </c:numCache>
            </c:numRef>
          </c:val>
        </c:ser>
        <c:axId val="68172800"/>
        <c:axId val="68182784"/>
      </c:barChart>
      <c:catAx>
        <c:axId val="68172800"/>
        <c:scaling>
          <c:orientation val="minMax"/>
        </c:scaling>
        <c:delete val="1"/>
        <c:axPos val="b"/>
        <c:tickLblPos val="none"/>
        <c:crossAx val="68182784"/>
        <c:crosses val="autoZero"/>
        <c:auto val="1"/>
        <c:lblAlgn val="ctr"/>
        <c:lblOffset val="100"/>
      </c:catAx>
      <c:valAx>
        <c:axId val="681827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17280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7617496532304138E-2"/>
          <c:y val="8.4655435712195741E-3"/>
          <c:w val="0.96476500693539236"/>
          <c:h val="0.81375804143317099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-1.761749653230413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1 807,5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1703.8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353,5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540.29999999999995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8 451,1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#,##0.0</c:formatCode>
                <c:ptCount val="1"/>
                <c:pt idx="0">
                  <c:v>7152.5</c:v>
                </c:pt>
              </c:numCache>
            </c:numRef>
          </c:val>
        </c:ser>
        <c:axId val="67832448"/>
        <c:axId val="67850624"/>
      </c:barChart>
      <c:catAx>
        <c:axId val="67832448"/>
        <c:scaling>
          <c:orientation val="minMax"/>
        </c:scaling>
        <c:delete val="1"/>
        <c:axPos val="b"/>
        <c:tickLblPos val="none"/>
        <c:crossAx val="67850624"/>
        <c:crosses val="autoZero"/>
        <c:auto val="1"/>
        <c:lblAlgn val="ctr"/>
        <c:lblOffset val="100"/>
      </c:catAx>
      <c:valAx>
        <c:axId val="6785062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83244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1 907,7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'10'!$A$18</c:f>
              <c:numCache>
                <c:formatCode>#,##0.0</c:formatCode>
                <c:ptCount val="1"/>
                <c:pt idx="0">
                  <c:v>1737.3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461,1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'10'!$B$18</c:f>
              <c:numCache>
                <c:formatCode>#,##0.0</c:formatCode>
                <c:ptCount val="1"/>
                <c:pt idx="0">
                  <c:v>560.29999999999995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>
                <c:manualLayout>
                  <c:x val="3.2031807837401573E-3"/>
                  <c:y val="3.60360360360360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ru-RU" baseline="0" dirty="0" smtClean="0"/>
                      <a:t> 271,9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'10'!$C$18</c:f>
              <c:numCache>
                <c:formatCode>#,##0.0</c:formatCode>
                <c:ptCount val="1"/>
                <c:pt idx="0">
                  <c:v>7104.9</c:v>
                </c:pt>
              </c:numCache>
            </c:numRef>
          </c:val>
        </c:ser>
        <c:axId val="68233088"/>
        <c:axId val="68234624"/>
      </c:barChart>
      <c:catAx>
        <c:axId val="68233088"/>
        <c:scaling>
          <c:orientation val="minMax"/>
        </c:scaling>
        <c:delete val="1"/>
        <c:axPos val="b"/>
        <c:tickLblPos val="none"/>
        <c:crossAx val="68234624"/>
        <c:crosses val="autoZero"/>
        <c:auto val="1"/>
        <c:lblAlgn val="ctr"/>
        <c:lblOffset val="100"/>
      </c:catAx>
      <c:valAx>
        <c:axId val="6823462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23308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'11'!$A$1:$E$1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128.30000000000001</c:v>
                </c:pt>
                <c:pt idx="1">
                  <c:v>104.6</c:v>
                </c:pt>
                <c:pt idx="2">
                  <c:v>106.7</c:v>
                </c:pt>
                <c:pt idx="3">
                  <c:v>110.7</c:v>
                </c:pt>
                <c:pt idx="4">
                  <c:v>115.1</c:v>
                </c:pt>
              </c:numCache>
            </c:numRef>
          </c:val>
        </c:ser>
        <c:axId val="68313472"/>
        <c:axId val="68315008"/>
      </c:barChart>
      <c:catAx>
        <c:axId val="683134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315008"/>
        <c:crosses val="autoZero"/>
        <c:auto val="1"/>
        <c:lblAlgn val="ctr"/>
        <c:lblOffset val="100"/>
      </c:catAx>
      <c:valAx>
        <c:axId val="6831500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313472"/>
        <c:crosses val="autoZero"/>
        <c:crossBetween val="between"/>
      </c:valAx>
    </c:plotArea>
    <c:plotVisOnly val="1"/>
    <c:dispBlanksAs val="gap"/>
  </c:chart>
  <c:externalData r:id="rId1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'12'!$A$1:$E$1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'12'!$A$2:$E$2</c:f>
              <c:numCache>
                <c:formatCode>#,##0.0</c:formatCode>
                <c:ptCount val="5"/>
                <c:pt idx="0">
                  <c:v>1500</c:v>
                </c:pt>
                <c:pt idx="1">
                  <c:v>1500</c:v>
                </c:pt>
                <c:pt idx="2">
                  <c:v>1400</c:v>
                </c:pt>
                <c:pt idx="3">
                  <c:v>1400</c:v>
                </c:pt>
                <c:pt idx="4">
                  <c:v>1400</c:v>
                </c:pt>
              </c:numCache>
            </c:numRef>
          </c:val>
        </c:ser>
        <c:axId val="68337024"/>
        <c:axId val="68351104"/>
      </c:barChart>
      <c:catAx>
        <c:axId val="68337024"/>
        <c:scaling>
          <c:orientation val="minMax"/>
        </c:scaling>
        <c:axPos val="b"/>
        <c:numFmt formatCode="General" sourceLinked="1"/>
        <c:tickLblPos val="nextTo"/>
        <c:crossAx val="68351104"/>
        <c:crosses val="autoZero"/>
        <c:auto val="1"/>
        <c:lblAlgn val="ctr"/>
        <c:lblOffset val="100"/>
      </c:catAx>
      <c:valAx>
        <c:axId val="6835110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337024"/>
        <c:crosses val="autoZero"/>
        <c:crossBetween val="between"/>
      </c:valAx>
    </c:plotArea>
    <c:plotVisOnly val="1"/>
    <c:dispBlanksAs val="gap"/>
  </c:chart>
  <c:externalData r:id="rId1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9.2592592592592952E-3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'13'!$A$1:$E$1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81.900000000000006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</c:ser>
        <c:axId val="68367872"/>
        <c:axId val="68369408"/>
      </c:barChart>
      <c:catAx>
        <c:axId val="683678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369408"/>
        <c:crosses val="autoZero"/>
        <c:auto val="1"/>
        <c:lblAlgn val="ctr"/>
        <c:lblOffset val="100"/>
      </c:catAx>
      <c:valAx>
        <c:axId val="6836940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8367872"/>
        <c:crosses val="autoZero"/>
        <c:crossBetween val="between"/>
      </c:valAx>
    </c:plotArea>
    <c:plotVisOnly val="1"/>
    <c:dispBlanksAs val="gap"/>
  </c:chart>
  <c:externalData r:id="rId1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'14'!$A$1:$E$1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'14'!$A$2:$E$2</c:f>
              <c:numCache>
                <c:formatCode>#,##0.0</c:formatCode>
                <c:ptCount val="5"/>
                <c:pt idx="1">
                  <c:v>8.3000000000000007</c:v>
                </c:pt>
                <c:pt idx="2">
                  <c:v>6.9</c:v>
                </c:pt>
                <c:pt idx="3">
                  <c:v>6.9</c:v>
                </c:pt>
                <c:pt idx="4">
                  <c:v>6.9</c:v>
                </c:pt>
              </c:numCache>
            </c:numRef>
          </c:val>
        </c:ser>
        <c:axId val="68402560"/>
        <c:axId val="68424832"/>
      </c:barChart>
      <c:catAx>
        <c:axId val="6840256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424832"/>
        <c:crosses val="autoZero"/>
        <c:auto val="1"/>
        <c:lblAlgn val="ctr"/>
        <c:lblOffset val="100"/>
      </c:catAx>
      <c:valAx>
        <c:axId val="6842483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8402560"/>
        <c:crosses val="autoZero"/>
        <c:crossBetween val="between"/>
      </c:valAx>
    </c:plotArea>
    <c:plotVisOnly val="1"/>
    <c:dispBlanksAs val="gap"/>
  </c:chart>
  <c:externalData r:id="rId1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2018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-0.14706967771163298"/>
                  <c:y val="1.0839780706334097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31244.7</c:v>
                </c:pt>
                <c:pt idx="1">
                  <c:v>6291.9</c:v>
                </c:pt>
                <c:pt idx="2">
                  <c:v>11601.3</c:v>
                </c:pt>
                <c:pt idx="3">
                  <c:v>49483</c:v>
                </c:pt>
                <c:pt idx="4">
                  <c:v>3213.5</c:v>
                </c:pt>
                <c:pt idx="5">
                  <c:v>149833.79999999999</c:v>
                </c:pt>
                <c:pt idx="6" formatCode="0.0">
                  <c:v>81.900000000000006</c:v>
                </c:pt>
                <c:pt idx="7">
                  <c:v>619.20000000000005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 formatCode="0.0">
                  <c:v>27279.9</c:v>
                </c:pt>
                <c:pt idx="1">
                  <c:v>3127.1</c:v>
                </c:pt>
                <c:pt idx="2">
                  <c:v>10650.8</c:v>
                </c:pt>
                <c:pt idx="4">
                  <c:v>4300.2</c:v>
                </c:pt>
                <c:pt idx="5">
                  <c:v>115795.8</c:v>
                </c:pt>
                <c:pt idx="6" formatCode="0.0">
                  <c:v>100</c:v>
                </c:pt>
                <c:pt idx="7">
                  <c:v>213.29999999999998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6.9494463094507894E-2"/>
                  <c:y val="7.2267101483211131E-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0.0</c:formatCode>
                <c:ptCount val="8"/>
                <c:pt idx="0" formatCode="General">
                  <c:v>27203.8</c:v>
                </c:pt>
                <c:pt idx="1">
                  <c:v>5561.7</c:v>
                </c:pt>
                <c:pt idx="2" formatCode="General">
                  <c:v>9946.9</c:v>
                </c:pt>
                <c:pt idx="3">
                  <c:v>1303.5</c:v>
                </c:pt>
                <c:pt idx="4">
                  <c:v>3139.9</c:v>
                </c:pt>
                <c:pt idx="5" formatCode="General">
                  <c:v>126836.5</c:v>
                </c:pt>
                <c:pt idx="6">
                  <c:v>100</c:v>
                </c:pt>
                <c:pt idx="7" formatCode="General">
                  <c:v>604.29999999999995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1.4545352740710954E-2"/>
                  <c:y val="-1.084006522248167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0.0</c:formatCode>
                <c:ptCount val="8"/>
                <c:pt idx="0" formatCode="General">
                  <c:v>25189.599999999999</c:v>
                </c:pt>
                <c:pt idx="1">
                  <c:v>5310.2</c:v>
                </c:pt>
                <c:pt idx="2" formatCode="General">
                  <c:v>10540.4</c:v>
                </c:pt>
                <c:pt idx="3">
                  <c:v>1303.5</c:v>
                </c:pt>
                <c:pt idx="4">
                  <c:v>3417.1</c:v>
                </c:pt>
                <c:pt idx="5" formatCode="General">
                  <c:v>118597.6</c:v>
                </c:pt>
                <c:pt idx="6">
                  <c:v>100</c:v>
                </c:pt>
                <c:pt idx="7" formatCode="General">
                  <c:v>4836.7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2022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26558</c:v>
                </c:pt>
                <c:pt idx="1">
                  <c:v>5271.2</c:v>
                </c:pt>
                <c:pt idx="2">
                  <c:v>10989.6</c:v>
                </c:pt>
                <c:pt idx="3" formatCode="0.0">
                  <c:v>1303.5</c:v>
                </c:pt>
                <c:pt idx="4" formatCode="0.0">
                  <c:v>3139.9</c:v>
                </c:pt>
                <c:pt idx="5">
                  <c:v>114690.5</c:v>
                </c:pt>
                <c:pt idx="6" formatCode="0.0">
                  <c:v>100</c:v>
                </c:pt>
                <c:pt idx="7">
                  <c:v>9165.2000000000007</c:v>
                </c:pt>
              </c:numCache>
            </c:numRef>
          </c:val>
        </c:ser>
        <c:marker val="1"/>
        <c:axId val="70845568"/>
        <c:axId val="70847488"/>
      </c:lineChart>
      <c:catAx>
        <c:axId val="708455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0847488"/>
        <c:crosses val="autoZero"/>
        <c:auto val="1"/>
        <c:lblAlgn val="ctr"/>
        <c:lblOffset val="100"/>
      </c:catAx>
      <c:valAx>
        <c:axId val="70847488"/>
        <c:scaling>
          <c:orientation val="minMax"/>
        </c:scaling>
        <c:delete val="1"/>
        <c:axPos val="l"/>
        <c:majorGridlines/>
        <c:numFmt formatCode="0%" sourceLinked="1"/>
        <c:tickLblPos val="none"/>
        <c:crossAx val="7084556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35868"/>
        <a:ext cx="2002657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57389" y="1285883"/>
        <a:ext cx="227740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9089" y="2286016"/>
        <a:ext cx="2004773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43602" y="3212424"/>
        <a:ext cx="2571326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0.33333</cdr:x>
      <cdr:y>0.04478</cdr:y>
    </cdr:from>
    <cdr:to>
      <cdr:x>0.36752</cdr:x>
      <cdr:y>0.67164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786082" y="214314"/>
          <a:ext cx="285752" cy="3000397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75000"/>
          </a:schemeClr>
        </a:solidFill>
        <a:ln xmlns:a="http://schemas.openxmlformats.org/drawingml/2006/main">
          <a:solidFill>
            <a:schemeClr val="accent4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0.22222</cdr:x>
      <cdr:y>0.64179</cdr:y>
    </cdr:from>
    <cdr:to>
      <cdr:x>0.24786</cdr:x>
      <cdr:y>0.67164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857388" y="3071834"/>
          <a:ext cx="214314" cy="14287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75000"/>
          </a:schemeClr>
        </a:solidFill>
        <a:ln xmlns:a="http://schemas.openxmlformats.org/drawingml/2006/main">
          <a:solidFill>
            <a:schemeClr val="accent6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0.58974</cdr:x>
      <cdr:y>0.13433</cdr:y>
    </cdr:from>
    <cdr:to>
      <cdr:x>0.62393</cdr:x>
      <cdr:y>0.67164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4929222" y="642942"/>
          <a:ext cx="285752" cy="2571768"/>
        </a:xfrm>
        <a:prstGeom xmlns:a="http://schemas.openxmlformats.org/drawingml/2006/main" prst="rect">
          <a:avLst/>
        </a:prstGeom>
        <a:solidFill xmlns:a="http://schemas.openxmlformats.org/drawingml/2006/main">
          <a:srgbClr val="F79646">
            <a:lumMod val="75000"/>
          </a:srgbClr>
        </a:solidFill>
        <a:ln xmlns:a="http://schemas.openxmlformats.org/drawingml/2006/main" w="25400" cap="flat" cmpd="sng" algn="ctr">
          <a:solidFill>
            <a:schemeClr val="accent6">
              <a:lumMod val="75000"/>
            </a:scheme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0.76923</cdr:x>
      <cdr:y>0.10448</cdr:y>
    </cdr:from>
    <cdr:to>
      <cdr:x>0.80342</cdr:x>
      <cdr:y>0.67164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429420" y="500066"/>
          <a:ext cx="285752" cy="271464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75000"/>
          </a:schemeClr>
        </a:solidFill>
        <a:ln xmlns:a="http://schemas.openxmlformats.org/drawingml/2006/main" w="25400" cap="flat" cmpd="sng" algn="ctr">
          <a:solidFill>
            <a:schemeClr val="accent6">
              <a:lumMod val="75000"/>
            </a:scheme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0.95726</cdr:x>
      <cdr:y>0.08955</cdr:y>
    </cdr:from>
    <cdr:to>
      <cdr:x>0.99145</cdr:x>
      <cdr:y>0.67164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8001056" y="428628"/>
          <a:ext cx="285768" cy="2786062"/>
        </a:xfrm>
        <a:prstGeom xmlns:a="http://schemas.openxmlformats.org/drawingml/2006/main" prst="rect">
          <a:avLst/>
        </a:prstGeom>
        <a:solidFill xmlns:a="http://schemas.openxmlformats.org/drawingml/2006/main">
          <a:srgbClr val="F79646">
            <a:lumMod val="75000"/>
          </a:srgbClr>
        </a:solidFill>
        <a:ln xmlns:a="http://schemas.openxmlformats.org/drawingml/2006/main" w="25400" cap="flat" cmpd="sng" algn="ctr">
          <a:solidFill>
            <a:schemeClr val="accent6">
              <a:lumMod val="75000"/>
            </a:scheme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0.01739</cdr:x>
      <cdr:y>0.85714</cdr:y>
    </cdr:from>
    <cdr:to>
      <cdr:x>0.94294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" y="1357322"/>
          <a:ext cx="760373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0.05217</cdr:x>
      <cdr:y>0.85714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8628" y="1285884"/>
          <a:ext cx="7403659" cy="1947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0.85714</cdr:y>
    </cdr:from>
    <cdr:to>
      <cdr:x>0.95194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428760"/>
          <a:ext cx="7463335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0.33043</cdr:x>
      <cdr:y>0.61905</cdr:y>
    </cdr:from>
    <cdr:to>
      <cdr:x>0.3913</cdr:x>
      <cdr:y>0.85714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2714644" y="928694"/>
          <a:ext cx="500066" cy="35719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0111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0.73333</cdr:x>
      <cdr:y>0.86207</cdr:y>
    </cdr:from>
    <cdr:to>
      <cdr:x>0.78333</cdr:x>
      <cdr:y>0.93103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6286544" y="1785950"/>
          <a:ext cx="428628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1643074"/>
          <a:ext cx="765008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5327" y="1643083"/>
          <a:ext cx="8067373" cy="214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01 05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0.30172</cdr:x>
      <cdr:y>0.73077</cdr:y>
    </cdr:from>
    <cdr:to>
      <cdr:x>0.44828</cdr:x>
      <cdr:y>0.88462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500330" y="1357322"/>
          <a:ext cx="12144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11,1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0.11504</cdr:x>
      <cdr:y>0.85334</cdr:y>
    </cdr:from>
    <cdr:to>
      <cdr:x>0.88335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28694" y="1714512"/>
          <a:ext cx="6202178" cy="2095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0.16216</cdr:x>
      <cdr:y>0.82692</cdr:y>
    </cdr:from>
    <cdr:to>
      <cdr:x>0.82713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358690"/>
          <a:ext cx="5272958" cy="2843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0.2193</cdr:x>
      <cdr:y>0.76014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85950" y="1071570"/>
          <a:ext cx="5041760" cy="3381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0.16814</cdr:x>
      <cdr:y>0.76924</cdr:y>
    </cdr:from>
    <cdr:to>
      <cdr:x>0.79154</cdr:x>
      <cdr:y>0.96155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57322" y="1143008"/>
          <a:ext cx="5032392" cy="2857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                     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0.20175</cdr:x>
      <cdr:y>0.76014</cdr:y>
    </cdr:from>
    <cdr:to>
      <cdr:x>0.82464</cdr:x>
      <cdr:y>0.96284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071570"/>
          <a:ext cx="5072774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0.18919</cdr:x>
      <cdr:y>0.81481</cdr:y>
    </cdr:from>
    <cdr:to>
      <cdr:x>0.79279</cdr:x>
      <cdr:y>0.96296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00198" y="1571636"/>
          <a:ext cx="4786324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04 05                                                                                               04 09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0.19298</cdr:x>
      <cdr:y>0.76014</cdr:y>
    </cdr:from>
    <cdr:to>
      <cdr:x>0.87146</cdr:x>
      <cdr:y>0.96284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71636" y="1071570"/>
          <a:ext cx="5525475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0.20536</cdr:x>
      <cdr:y>0.76924</cdr:y>
    </cdr:from>
    <cdr:to>
      <cdr:x>0.8295</cdr:x>
      <cdr:y>0.96155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143008"/>
          <a:ext cx="4993802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0.42857</cdr:x>
      <cdr:y>0.78297</cdr:y>
    </cdr:from>
    <cdr:to>
      <cdr:x>0.60714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429013" y="1357322"/>
          <a:ext cx="1428748" cy="3762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0.76</cdr:y>
    </cdr:from>
    <cdr:to>
      <cdr:x>0.92241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072362" y="1357322"/>
          <a:ext cx="571504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0.66667</cdr:y>
    </cdr:from>
    <cdr:to>
      <cdr:x>0.5431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786214" y="1285884"/>
          <a:ext cx="714380" cy="337187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0.22222</cdr:y>
    </cdr:from>
    <cdr:to>
      <cdr:x>0.15517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1504" y="428628"/>
          <a:ext cx="714380" cy="121444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0.76</cdr:y>
    </cdr:from>
    <cdr:to>
      <cdr:x>0.92241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072362" y="1357322"/>
          <a:ext cx="571504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0.66667</cdr:y>
    </cdr:from>
    <cdr:to>
      <cdr:x>0.5431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786214" y="1285884"/>
          <a:ext cx="714380" cy="337187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0.44444</cdr:y>
    </cdr:from>
    <cdr:to>
      <cdr:x>0.15517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1504" y="857256"/>
          <a:ext cx="714380" cy="78581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0.7037</cdr:y>
    </cdr:from>
    <cdr:to>
      <cdr:x>0.92241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072376" y="1357322"/>
          <a:ext cx="571490" cy="262892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0.55556</cdr:y>
    </cdr:from>
    <cdr:to>
      <cdr:x>0.5431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786242" y="1071570"/>
          <a:ext cx="714351" cy="551499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0.48148</cdr:y>
    </cdr:from>
    <cdr:to>
      <cdr:x>0.15517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1541" y="928694"/>
          <a:ext cx="714343" cy="7143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0.72</cdr:y>
    </cdr:from>
    <cdr:to>
      <cdr:x>0.91453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133345" y="1285884"/>
          <a:ext cx="510521" cy="214314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0.56</cdr:y>
    </cdr:from>
    <cdr:to>
      <cdr:x>0.54701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818882" y="1000132"/>
          <a:ext cx="753149" cy="502709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0.48</cdr:y>
    </cdr:from>
    <cdr:to>
      <cdr:x>0.15385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6469" y="857256"/>
          <a:ext cx="709416" cy="66410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0.66379</cdr:x>
      <cdr:y>0.8</cdr:y>
    </cdr:from>
    <cdr:to>
      <cdr:x>0.72414</cdr:x>
      <cdr:y>0.84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5500726" y="1428760"/>
          <a:ext cx="500066" cy="7143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0.85345</cdr:x>
      <cdr:y>0.72</cdr:y>
    </cdr:from>
    <cdr:to>
      <cdr:x>0.91453</cdr:x>
      <cdr:y>0.84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7133345" y="1285884"/>
          <a:ext cx="510521" cy="214314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0.4569</cdr:x>
      <cdr:y>0.56</cdr:y>
    </cdr:from>
    <cdr:to>
      <cdr:x>0.54701</cdr:x>
      <cdr:y>0.84148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818882" y="1000132"/>
          <a:ext cx="753149" cy="502709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0.06897</cdr:x>
      <cdr:y>0.48</cdr:y>
    </cdr:from>
    <cdr:to>
      <cdr:x>0.15385</cdr:x>
      <cdr:y>0.85185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576469" y="857256"/>
          <a:ext cx="709416" cy="66410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0.2807</cdr:x>
      <cdr:y>0.82561</cdr:y>
    </cdr:from>
    <cdr:to>
      <cdr:x>0.35856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2286016" y="1643074"/>
          <a:ext cx="634039" cy="286537"/>
        </a:xfrm>
        <a:prstGeom xmlns:a="http://schemas.openxmlformats.org/drawingml/2006/main" prst="rect">
          <a:avLst/>
        </a:prstGeom>
      </cdr:spPr>
    </cdr:pic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0.17544</cdr:x>
      <cdr:y>0.17392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0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</cdr:x>
      <cdr:y>0</cdr:y>
    </cdr:from>
    <cdr:to>
      <cdr:x>0.17544</cdr:x>
      <cdr:y>0.17392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0" y="0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0.27193</cdr:x>
      <cdr:y>0.81268</cdr:y>
    </cdr:from>
    <cdr:to>
      <cdr:x>0.36842</cdr:x>
      <cdr:y>1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2214578" y="1857388"/>
          <a:ext cx="785818" cy="3077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9pPr>
        </a:lstStyle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08 0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0.10185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85819" y="1576848"/>
          <a:ext cx="6345206" cy="2805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0.18584</cdr:x>
      <cdr:y>0.80952</cdr:y>
    </cdr:from>
    <cdr:to>
      <cdr:x>0.80338</cdr:x>
      <cdr:y>0.95638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00198" y="1214446"/>
          <a:ext cx="4985083" cy="220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0.16216</cdr:x>
      <cdr:y>0.80952</cdr:y>
    </cdr:from>
    <cdr:to>
      <cdr:x>0.78793</cdr:x>
      <cdr:y>0.95238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214448"/>
          <a:ext cx="4962099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8" y="1211468"/>
          <a:ext cx="5327164" cy="1982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25.12.2019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3.xml"/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8.xml"/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0.xml"/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ПРОЕКТЕ БЮДЖЕТА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2020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-201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гг. и прогноз до 202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и 202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12 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204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 и прогноз до 202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36591616"/>
              </p:ext>
            </p:extLst>
          </p:nvPr>
        </p:nvGraphicFramePr>
        <p:xfrm>
          <a:off x="214283" y="1071547"/>
          <a:ext cx="8786873" cy="5572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949"/>
                <a:gridCol w="955566"/>
                <a:gridCol w="843543"/>
                <a:gridCol w="632657"/>
                <a:gridCol w="913838"/>
                <a:gridCol w="632657"/>
                <a:gridCol w="843543"/>
                <a:gridCol w="562362"/>
                <a:gridCol w="843543"/>
                <a:gridCol w="773215"/>
              </a:tblGrid>
              <a:tr h="22301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834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31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39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,5 %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14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11 885,0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8 044,0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9 416,0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10 592,0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11 340,6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430 927,0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498 881,0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522 827,0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559 425,0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615 367,0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343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130,5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029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4 332,0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463,0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4 635,0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4 736,0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4 761,0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605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4 118,0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4 200,0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4 250,0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272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400 934,0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451 800,0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475 876,0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579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022,0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642 511,0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774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1 096 403,0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1 201 000,0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1 272 812,0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1 363 447,0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1 476 120,0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029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Мордовия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6 511,7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6 517,0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5 995,0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5 515,0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5 074,0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2019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2019 – 2021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2021 - 2023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2020 год и на плановый период 2021 и 2022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8643937" cy="5000625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1) обеспечение долгосрочной устойчивости и сбалансированности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в условиях ограниченности его доходных источников;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2) построение гибкой и комплексной системы управления  бюджетными расходами, увязанной с формированием муниципальных программ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района,  на проектных принципах управления;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3) 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4) обеспечение долговой устойчивости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5) повышение эффективности финансовых взаимоотношений с бюджетами сельских поселений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6) </a:t>
            </a:r>
            <a:r>
              <a:rPr lang="ru-RU" sz="1200" dirty="0" smtClean="0"/>
              <a:t>повышение результативности и экономической эффективности финансового контроля и финансового аудита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7) </a:t>
            </a:r>
            <a:r>
              <a:rPr lang="ru-RU" sz="1400" dirty="0" smtClean="0"/>
              <a:t>обеспечение прозрачности и открытости муниципального бюджета и бюджетного процесса для общества;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  <a:ln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01.01.2019 г., тыс. рублей</a:t>
            </a:r>
            <a:endParaRPr lang="ru-RU" sz="2800" b="1" dirty="0" smtClean="0"/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0" y="1857364"/>
          <a:ext cx="5643569" cy="500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429256" y="1785926"/>
          <a:ext cx="3714744" cy="5072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г., тыс. рублей</a:t>
            </a:r>
            <a:endParaRPr lang="ru-RU" sz="2800" dirty="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0" y="1785926"/>
          <a:ext cx="5929322" cy="5072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643570" y="1857364"/>
          <a:ext cx="3500430" cy="500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5918" y="621508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20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год указаны плановые значения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5500702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285720" y="1857364"/>
          <a:ext cx="8643998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286389"/>
            <a:ext cx="8429684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2018-2020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26.12.2017 г. №  142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2018 год и плановый период 2019 и 2020 годов»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27.12.2018 г. №  254)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2019-2021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27.12.2018 г. №  253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2019 год и плановый период 2020 и 2021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201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               202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34" y="1714488"/>
          <a:ext cx="8072494" cy="308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3480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710,0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-10,4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-11,0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-11,5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71472" y="2057400"/>
          <a:ext cx="7858180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2020-2022 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252 369,3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161 467,1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174 696,6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169 295,1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171 217,9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203 231,8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116 864,9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132 643,4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128 062,8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128 601,3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80,5 %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72,4 %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75,9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75,6 %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75,1 %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285720" y="2057400"/>
          <a:ext cx="8358246" cy="4300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71472" y="2057400"/>
          <a:ext cx="8072494" cy="4443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428596" y="1785926"/>
          <a:ext cx="8358246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170770" y="1785926"/>
            <a:ext cx="5373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18,7</a:t>
            </a:r>
            <a:r>
              <a:rPr lang="en-US" sz="10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46928" y="4572008"/>
            <a:ext cx="6976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    0,3 %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5072074"/>
            <a:ext cx="75009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2018 год                           2019 год                            2020 год                       2021 год                            2022 год</a:t>
            </a:r>
            <a:endParaRPr lang="ru-RU" sz="12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252 369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161 467,1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174 696,6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169 295,1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171 217,9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34 035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506,7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24 672,5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22 632,2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23 721,7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2 489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2 060,8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053,3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2 063,3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2 077,4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6 480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5 989,6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5 763,3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6 444,5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6 806,3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5 297,2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98 817,7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112 051,4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109 265,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109 335,7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55 885,4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18 122,6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18 377,7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16 660,0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17 014,1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12 087,7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9 256,8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10 164,8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10 612,1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10 640,7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82,0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214313" y="1357313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57188" y="3786188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285984" y="457200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214313" y="1785938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428860" y="4714884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571500" y="4429125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352675" y="2344738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325688" y="3657600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786314" y="4786322"/>
            <a:ext cx="1785937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214942" y="521495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471488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428596" y="1643050"/>
          <a:ext cx="821537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714612" y="5214950"/>
            <a:ext cx="107157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3 327,8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6215074" y="5572140"/>
            <a:ext cx="857256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714744" y="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14744" y="242886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285720" y="357166"/>
          <a:ext cx="857256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5929322" y="171448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60,0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285720" y="2571744"/>
          <a:ext cx="8286808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/>
        </p:nvGraphicFramePr>
        <p:xfrm>
          <a:off x="428596" y="4786322"/>
          <a:ext cx="8286808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642910" y="264318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643446"/>
          <a:ext cx="7929618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571472" y="4857760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642910" y="1142984"/>
          <a:ext cx="8072494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714348" y="3000372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2018-20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714348" y="2500306"/>
          <a:ext cx="792961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785786" y="4714884"/>
          <a:ext cx="7786742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071546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3071810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5143512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«Жилищно-коммунальное хозяйство»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715140" y="1928812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Коммунальное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05 01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Жилищное хозяйство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2018-2019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571472" y="2571744"/>
          <a:ext cx="8001056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286248" y="2643182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5 297,2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2018-2022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71472" y="2357430"/>
          <a:ext cx="828680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642910" y="4714884"/>
          <a:ext cx="828680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571868" y="142852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357158" y="428604"/>
          <a:ext cx="828680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428596" y="2643182"/>
          <a:ext cx="8358246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/>
        </p:nvGraphicFramePr>
        <p:xfrm>
          <a:off x="500034" y="4714884"/>
          <a:ext cx="8358246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2018-2022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71472" y="4643446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1"/>
          <p:cNvSpPr txBox="1"/>
          <p:nvPr/>
        </p:nvSpPr>
        <p:spPr>
          <a:xfrm>
            <a:off x="2500298" y="6072206"/>
            <a:ext cx="1428749" cy="2857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6500826" y="6143644"/>
            <a:ext cx="1428749" cy="2857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642910" y="2500306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929454" y="3857628"/>
            <a:ext cx="5886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00034" y="857232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00034" y="2928934"/>
          <a:ext cx="8072494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28596" y="4857760"/>
          <a:ext cx="8215370" cy="18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72848" y="4429132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786578" y="2143116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58016" y="6581001"/>
            <a:ext cx="5309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57488" y="4429132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786050" y="6550223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2018-2022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64318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714348" y="4500570"/>
          <a:ext cx="7715304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1000108"/>
          <a:ext cx="8072494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857496"/>
          <a:ext cx="7929617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642910" y="4786322"/>
          <a:ext cx="7929618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2018-2022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428596" y="2057400"/>
          <a:ext cx="8143932" cy="4300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2018-2022 ГГ. (ТЫС.РУБЛЕЙ)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71472" y="2057400"/>
          <a:ext cx="8072494" cy="40148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внутреннего и муниципального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 в 2018-2022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внутреннего и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долга», тыс. рублей)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428596" y="2428868"/>
          <a:ext cx="8143932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«Межбюджетные трансферты общего характера»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общего характера»</a:t>
            </a:r>
          </a:p>
        </p:txBody>
      </p:sp>
      <p:graphicFrame>
        <p:nvGraphicFramePr>
          <p:cNvPr id="13" name="Диаграмма 12"/>
          <p:cNvGraphicFramePr>
            <a:graphicFrameLocks/>
          </p:cNvGraphicFramePr>
          <p:nvPr/>
        </p:nvGraphicFramePr>
        <p:xfrm>
          <a:off x="1142976" y="2057400"/>
          <a:ext cx="7215238" cy="3943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202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000108"/>
          <a:ext cx="8429683" cy="5552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8739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739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74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102 801,2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100 118,2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99 772,5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74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2019-2024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26 237,5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24 414,9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25 183,0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74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2018-2024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110,7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115,1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988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8236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210,0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122,4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2109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893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по мероприятию по обеспечению жильем молодых семей ведомственной целевой программы  "Оказание государственной поддержки гражданам в обеспечении жильем и оплате жилищно-коммунальных услуг" государственной программы Российской Федерации "Обеспечение доступным и комфортным жильем и коммунальными услугами граждан Российской Федерации" по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Большеберезниковскому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муниципальному району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225,2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4727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3233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3 062,8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3 066,6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3 070,7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14348" y="1428736"/>
          <a:ext cx="7858180" cy="3514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2357422" y="4429132"/>
            <a:ext cx="2000264" cy="192882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71736" y="507207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Грант предоставляется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14348" y="2071678"/>
            <a:ext cx="2000264" cy="192882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0100" y="257174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Бюджетам сельских поселений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357818" y="2428868"/>
            <a:ext cx="3071834" cy="29289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786446" y="3429000"/>
            <a:ext cx="23574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/>
              </a:rPr>
              <a:t>Муниципальная  программа </a:t>
            </a: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/>
              </a:rPr>
              <a:t>"Комплексное развитие сельских территорий»</a:t>
            </a:r>
          </a:p>
        </p:txBody>
      </p:sp>
      <p:sp>
        <p:nvSpPr>
          <p:cNvPr id="10" name="Стрелка вправо 9"/>
          <p:cNvSpPr/>
          <p:nvPr/>
        </p:nvSpPr>
        <p:spPr>
          <a:xfrm rot="20387629">
            <a:off x="4427807" y="4429055"/>
            <a:ext cx="92869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323134">
            <a:off x="2101974" y="3907573"/>
            <a:ext cx="785818" cy="680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6587</TotalTime>
  <Words>3749</Words>
  <Application>Microsoft Office PowerPoint</Application>
  <PresentationFormat>Экран (4:3)</PresentationFormat>
  <Paragraphs>929</Paragraphs>
  <Slides>68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68</vt:i4>
      </vt:variant>
    </vt:vector>
  </HeadingPairs>
  <TitlesOfParts>
    <vt:vector size="69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01.10.2019 года</vt:lpstr>
      <vt:lpstr>Основные социально-экономические показатели Большеберезниковского муниципального района Республики Мордовия за 2018 год и прогноз до 2022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2019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2020 год и на плановый период 2021 и 2022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на 01.01.2019 г., тыс. рублей</vt:lpstr>
      <vt:lpstr>Исполнение консолидированных бюджетов Большеберезниковского муниципального района на 01.10.2019 г., тыс. рублей</vt:lpstr>
      <vt:lpstr>Основные характеристики консолидированного бюджета Большеберезниковского муниципального района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Слайд 26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Слайд 30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2018-2022 гг. (тыс. рублей)</vt:lpstr>
      <vt:lpstr>Слайд 36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2018-2022 гг. (тыс. рублей)</vt:lpstr>
      <vt:lpstr>Слайд 39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2018-2022 гг. (тыс. рублей)</vt:lpstr>
      <vt:lpstr>Слайд 42</vt:lpstr>
      <vt:lpstr>Подразделы раздела 05  «Национальная экономика»</vt:lpstr>
      <vt:lpstr>Расходы Большеберезниковского бюджета по разделу 05 «Жилищно-коммунальное хозяйство»  в 2018-2019 гг. (тыс. рублей)</vt:lpstr>
      <vt:lpstr>Подразделы раздела 07  «Образование»</vt:lpstr>
      <vt:lpstr>Расходы Большеберезниковского бюджета по разделу  07 «Образование» в 2018-2022 гг.  (тыс. рублей)</vt:lpstr>
      <vt:lpstr>Слайд 47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2018-2022 гг. (тыс. рублей)</vt:lpstr>
      <vt:lpstr>Слайд 50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2018-2022 гг. (тыс. рублей)</vt:lpstr>
      <vt:lpstr>Слайд 53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2018-2022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2018-2022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 в 2018-2022 гг.</vt:lpstr>
      <vt:lpstr>Подразделы раздела 14  «Межбюджетные трансферты общего характера»</vt:lpstr>
      <vt:lpstr>Расходы Большеберезниковского бюджета по разделу 14 «Межбюджетные трансферты  общего характера»</vt:lpstr>
      <vt:lpstr>Муниципальные программы по Большеберезниковскому муниципальному району на 2020 – 2022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1. Грантовая поддержка местных инициатив граждан, проживающих в сельской местности</vt:lpstr>
      <vt:lpstr>     2.   Публичные слушания </vt:lpstr>
      <vt:lpstr>3.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1171</cp:revision>
  <dcterms:created xsi:type="dcterms:W3CDTF">2015-05-12T06:50:54Z</dcterms:created>
  <dcterms:modified xsi:type="dcterms:W3CDTF">2019-12-25T13:01:29Z</dcterms:modified>
</cp:coreProperties>
</file>