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drawings/drawing1.xml" ContentType="application/vnd.openxmlformats-officedocument.drawingml.chartshapes+xml"/>
  <Override PartName="/ppt/charts/chart7.xml" ContentType="application/vnd.openxmlformats-officedocument.drawingml.chart+xml"/>
  <Override PartName="/ppt/theme/themeOverride5.xml" ContentType="application/vnd.openxmlformats-officedocument.themeOverride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theme/themeOverride6.xml" ContentType="application/vnd.openxmlformats-officedocument.themeOverride+xml"/>
  <Override PartName="/ppt/drawings/drawing3.xml" ContentType="application/vnd.openxmlformats-officedocument.drawingml.chartshapes+xml"/>
  <Override PartName="/ppt/charts/chart9.xml" ContentType="application/vnd.openxmlformats-officedocument.drawingml.chart+xml"/>
  <Override PartName="/ppt/theme/themeOverride7.xml" ContentType="application/vnd.openxmlformats-officedocument.themeOverride+xml"/>
  <Override PartName="/ppt/drawings/drawing4.xml" ContentType="application/vnd.openxmlformats-officedocument.drawingml.chartshapes+xml"/>
  <Override PartName="/ppt/charts/chart10.xml" ContentType="application/vnd.openxmlformats-officedocument.drawingml.chart+xml"/>
  <Override PartName="/ppt/theme/themeOverride8.xml" ContentType="application/vnd.openxmlformats-officedocument.themeOverride+xml"/>
  <Override PartName="/ppt/drawings/drawing5.xml" ContentType="application/vnd.openxmlformats-officedocument.drawingml.chartshapes+xml"/>
  <Override PartName="/ppt/charts/chart11.xml" ContentType="application/vnd.openxmlformats-officedocument.drawingml.chart+xml"/>
  <Override PartName="/ppt/theme/themeOverride9.xml" ContentType="application/vnd.openxmlformats-officedocument.themeOverride+xml"/>
  <Override PartName="/ppt/drawings/drawing6.xml" ContentType="application/vnd.openxmlformats-officedocument.drawingml.chartshapes+xml"/>
  <Override PartName="/ppt/charts/chart12.xml" ContentType="application/vnd.openxmlformats-officedocument.drawingml.chart+xml"/>
  <Override PartName="/ppt/theme/themeOverride10.xml" ContentType="application/vnd.openxmlformats-officedocument.themeOverride+xml"/>
  <Override PartName="/ppt/drawings/drawing7.xml" ContentType="application/vnd.openxmlformats-officedocument.drawingml.chartshape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71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10" r:id="rId26"/>
    <p:sldId id="362" r:id="rId27"/>
    <p:sldId id="363" r:id="rId28"/>
    <p:sldId id="411" r:id="rId29"/>
    <p:sldId id="412" r:id="rId30"/>
    <p:sldId id="364" r:id="rId31"/>
    <p:sldId id="365" r:id="rId32"/>
    <p:sldId id="366" r:id="rId33"/>
    <p:sldId id="367" r:id="rId34"/>
    <p:sldId id="368" r:id="rId35"/>
    <p:sldId id="369" r:id="rId36"/>
    <p:sldId id="393" r:id="rId37"/>
    <p:sldId id="370" r:id="rId38"/>
    <p:sldId id="371" r:id="rId39"/>
    <p:sldId id="392" r:id="rId40"/>
    <p:sldId id="372" r:id="rId41"/>
    <p:sldId id="373" r:id="rId42"/>
    <p:sldId id="390" r:id="rId43"/>
    <p:sldId id="425" r:id="rId44"/>
    <p:sldId id="426" r:id="rId45"/>
    <p:sldId id="429" r:id="rId46"/>
    <p:sldId id="376" r:id="rId47"/>
    <p:sldId id="377" r:id="rId48"/>
    <p:sldId id="389" r:id="rId49"/>
    <p:sldId id="378" r:id="rId50"/>
    <p:sldId id="379" r:id="rId51"/>
    <p:sldId id="424" r:id="rId52"/>
    <p:sldId id="380" r:id="rId53"/>
    <p:sldId id="381" r:id="rId54"/>
    <p:sldId id="388" r:id="rId55"/>
    <p:sldId id="382" r:id="rId56"/>
    <p:sldId id="383" r:id="rId57"/>
    <p:sldId id="422" r:id="rId58"/>
    <p:sldId id="423" r:id="rId59"/>
    <p:sldId id="384" r:id="rId60"/>
    <p:sldId id="385" r:id="rId61"/>
    <p:sldId id="427" r:id="rId62"/>
    <p:sldId id="428" r:id="rId63"/>
    <p:sldId id="430" r:id="rId64"/>
    <p:sldId id="420" r:id="rId65"/>
    <p:sldId id="413" r:id="rId66"/>
    <p:sldId id="414" r:id="rId67"/>
    <p:sldId id="415" r:id="rId68"/>
    <p:sldId id="417" r:id="rId69"/>
    <p:sldId id="418" r:id="rId7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3" d="100"/>
          <a:sy n="103" d="100"/>
        </p:scale>
        <p:origin x="-22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13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User\Desktop\&#1076;&#1083;&#1103;%20&#1087;&#1088;&#1077;&#1079;&#1080;&#1085;.xls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User\Desktop\&#1076;&#1083;&#1103;%20&#1087;&#1088;&#1077;&#1079;&#1080;&#1085;.xls" TargetMode="External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User\Desktop\&#1076;&#1083;&#1103;%20&#1087;&#1088;&#1077;&#1079;&#1080;&#1085;.xls" TargetMode="External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8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oleObject" Target="file:///C:\Users\User\Desktop\&#1076;&#1083;&#1103;%20&#1087;&#1088;&#1077;&#1079;&#1080;&#1085;.xls" TargetMode="External"/><Relationship Id="rId1" Type="http://schemas.openxmlformats.org/officeDocument/2006/relationships/themeOverride" Target="../theme/themeOverride9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7.xml"/><Relationship Id="rId2" Type="http://schemas.openxmlformats.org/officeDocument/2006/relationships/oleObject" Target="file:///C:\Users\User\Desktop\&#1076;&#1083;&#1103;%20&#1087;&#1088;&#1077;&#1079;&#1080;&#1085;.xls" TargetMode="External"/><Relationship Id="rId1" Type="http://schemas.openxmlformats.org/officeDocument/2006/relationships/themeOverride" Target="../theme/themeOverrid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0284592846967368E-2"/>
                  <c:y val="-3.137232944074917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358 556,7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4.4077983359089258E-3"/>
                  <c:y val="-2.440070067613820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187 231,3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2.09148862938327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172 598,5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8.8153652974005976E-3"/>
                  <c:y val="-3.137232944074917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180 006,8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1753820396534253E-2"/>
                  <c:y val="-2.788651505844376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264</a:t>
                    </a:r>
                    <a:r>
                      <a:rPr lang="en-US" baseline="0" dirty="0" smtClean="0"/>
                      <a:t> 420,5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основ.храк.кон.бюджета!$B$4:$F$4</c:f>
              <c:numCache>
                <c:formatCode>0.0</c:formatCode>
                <c:ptCount val="5"/>
                <c:pt idx="0" formatCode="General">
                  <c:v>290037.59999999998</c:v>
                </c:pt>
                <c:pt idx="1">
                  <c:v>301815.59999999998</c:v>
                </c:pt>
                <c:pt idx="2" formatCode="General">
                  <c:v>187231.3</c:v>
                </c:pt>
                <c:pt idx="3" formatCode="General">
                  <c:v>181804.5</c:v>
                </c:pt>
                <c:pt idx="4" formatCode="General">
                  <c:v>183198.5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0853778540902075E-2"/>
                  <c:y val="-2.440070067613819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361 296,9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6730688739169091E-2"/>
                  <c:y val="-2.788651505844372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187 664,0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9384550991335197E-2"/>
                  <c:y val="-2.091488629383268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175</a:t>
                    </a:r>
                    <a:r>
                      <a:rPr lang="en-US" baseline="0" dirty="0" smtClean="0"/>
                      <a:t> 893,6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3.2323006090468794E-2"/>
                  <c:y val="-3.137232944074917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180 598,6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3.8199916288735834E-2"/>
                  <c:y val="-2.788651505844372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264 992,6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основ.храк.кон.бюджета!$B$5:$F$5</c:f>
              <c:numCache>
                <c:formatCode>0.0</c:formatCode>
                <c:ptCount val="5"/>
                <c:pt idx="0" formatCode="General">
                  <c:v>284330.59999999998</c:v>
                </c:pt>
                <c:pt idx="1">
                  <c:v>297425</c:v>
                </c:pt>
                <c:pt idx="2" formatCode="General">
                  <c:v>187664</c:v>
                </c:pt>
                <c:pt idx="3" formatCode="General">
                  <c:v>182364.1</c:v>
                </c:pt>
                <c:pt idx="4" formatCode="General">
                  <c:v>184446.5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2 740,2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9099842457159344E-2"/>
                  <c:y val="-2.091488629383274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-432,7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>
                <c:manualLayout>
                  <c:x val="2.7915323441768496E-2"/>
                  <c:y val="0.1115460602337746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-591,8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4976868342634864E-2"/>
                  <c:y val="0.12548931776299646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-572,1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основ.храк.кон.бюджета!$B$6:$F$6</c:f>
              <c:numCache>
                <c:formatCode>0.0</c:formatCode>
                <c:ptCount val="5"/>
                <c:pt idx="0">
                  <c:v>5707</c:v>
                </c:pt>
                <c:pt idx="1">
                  <c:v>4390.5999999999767</c:v>
                </c:pt>
                <c:pt idx="2">
                  <c:v>-432.70000000001164</c:v>
                </c:pt>
                <c:pt idx="3">
                  <c:v>-559.60000000000582</c:v>
                </c:pt>
                <c:pt idx="4">
                  <c:v>-1248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9832064"/>
        <c:axId val="99041280"/>
        <c:axId val="0"/>
      </c:bar3DChart>
      <c:catAx>
        <c:axId val="119832064"/>
        <c:scaling>
          <c:orientation val="minMax"/>
        </c:scaling>
        <c:delete val="1"/>
        <c:axPos val="b"/>
        <c:majorTickMark val="out"/>
        <c:minorTickMark val="none"/>
        <c:tickLblPos val="none"/>
        <c:crossAx val="99041280"/>
        <c:crosses val="autoZero"/>
        <c:auto val="1"/>
        <c:lblAlgn val="ctr"/>
        <c:lblOffset val="100"/>
        <c:noMultiLvlLbl val="0"/>
      </c:catAx>
      <c:valAx>
        <c:axId val="99041280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1983206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основ.харак.район.бюджета!$B$4:$F$4</c:f>
              <c:numCache>
                <c:formatCode>#,##0.0</c:formatCode>
                <c:ptCount val="5"/>
                <c:pt idx="0">
                  <c:v>327701.7</c:v>
                </c:pt>
                <c:pt idx="1">
                  <c:v>172561.1</c:v>
                </c:pt>
                <c:pt idx="2">
                  <c:v>159936.29999999999</c:v>
                </c:pt>
                <c:pt idx="3">
                  <c:v>167128.20000000001</c:v>
                </c:pt>
                <c:pt idx="4">
                  <c:v>251348.1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4999999999999997E-2"/>
                  <c:y val="7.87037037037037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9999999999999947E-2"/>
                  <c:y val="8.79629629629628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9999999999999899E-2"/>
                  <c:y val="8.33333333333333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05"/>
                  <c:y val="8.79629629629628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4.1666666666666567E-2"/>
                  <c:y val="0.11111111111111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основ.харак.район.бюджета!$B$5:$F$5</c:f>
              <c:numCache>
                <c:formatCode>#,##0.0</c:formatCode>
                <c:ptCount val="5"/>
                <c:pt idx="0">
                  <c:v>329519</c:v>
                </c:pt>
                <c:pt idx="1">
                  <c:v>172550.7</c:v>
                </c:pt>
                <c:pt idx="2">
                  <c:v>159925.29999999999</c:v>
                </c:pt>
                <c:pt idx="3">
                  <c:v>167118.20000000001</c:v>
                </c:pt>
                <c:pt idx="4">
                  <c:v>251339.1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основ.харак.район.бюджета!$B$6:$F$6</c:f>
              <c:numCache>
                <c:formatCode>#,##0.0</c:formatCode>
                <c:ptCount val="5"/>
                <c:pt idx="0">
                  <c:v>-1817.2999999999884</c:v>
                </c:pt>
                <c:pt idx="1">
                  <c:v>10.399999999994179</c:v>
                </c:pt>
                <c:pt idx="2">
                  <c:v>11</c:v>
                </c:pt>
                <c:pt idx="3">
                  <c:v>10</c:v>
                </c:pt>
                <c:pt idx="4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0882688"/>
        <c:axId val="99047616"/>
      </c:barChart>
      <c:catAx>
        <c:axId val="120882688"/>
        <c:scaling>
          <c:orientation val="minMax"/>
        </c:scaling>
        <c:delete val="1"/>
        <c:axPos val="b"/>
        <c:majorTickMark val="out"/>
        <c:minorTickMark val="none"/>
        <c:tickLblPos val="nextTo"/>
        <c:crossAx val="99047616"/>
        <c:crosses val="autoZero"/>
        <c:auto val="1"/>
        <c:lblAlgn val="ctr"/>
        <c:lblOffset val="100"/>
        <c:noMultiLvlLbl val="0"/>
      </c:catAx>
      <c:valAx>
        <c:axId val="9904761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088268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0"/>
                  <c:y val="-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05761316872428E-3"/>
                  <c:y val="-5.0925925925925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403292181069959E-2"/>
                  <c:y val="-6.94444444444444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05761316872428E-3"/>
                  <c:y val="-6.94444444444444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5555555555555552E-2"/>
                  <c:y val="-5.496635647816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меж.транс.!$B$3:$F$3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меж.транс.!$B$4:$F$4</c:f>
              <c:numCache>
                <c:formatCode>#,##0.0</c:formatCode>
                <c:ptCount val="5"/>
                <c:pt idx="0">
                  <c:v>0</c:v>
                </c:pt>
                <c:pt idx="1">
                  <c:v>14.6</c:v>
                </c:pt>
                <c:pt idx="2">
                  <c:v>14.6</c:v>
                </c:pt>
                <c:pt idx="3">
                  <c:v>14.6</c:v>
                </c:pt>
                <c:pt idx="4">
                  <c:v>14.6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Прочие межбюджетные трансферты общего характера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4.5267489711934172E-2"/>
                  <c:y val="-2.8282828282828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5267489711934158E-2"/>
                  <c:y val="5.09259524377634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7901234567901231E-2"/>
                  <c:y val="5.73231527877197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8806422345354979E-2"/>
                  <c:y val="-1.54881094408653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2.70201224846894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меж.транс.!$B$3:$F$3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меж.транс.!$B$5:$F$5</c:f>
              <c:numCache>
                <c:formatCode>#,##0.0</c:formatCode>
                <c:ptCount val="5"/>
                <c:pt idx="0">
                  <c:v>0</c:v>
                </c:pt>
                <c:pt idx="1">
                  <c:v>4800</c:v>
                </c:pt>
                <c:pt idx="2">
                  <c:v>1930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1947904"/>
        <c:axId val="129217600"/>
      </c:lineChart>
      <c:catAx>
        <c:axId val="61947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9217600"/>
        <c:crosses val="autoZero"/>
        <c:auto val="1"/>
        <c:lblAlgn val="ctr"/>
        <c:lblOffset val="100"/>
        <c:noMultiLvlLbl val="0"/>
      </c:catAx>
      <c:valAx>
        <c:axId val="12921760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1947904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'доходная часть'!$B$4:$F$4</c:f>
              <c:numCache>
                <c:formatCode>#,##0.0</c:formatCode>
                <c:ptCount val="5"/>
                <c:pt idx="0">
                  <c:v>28510.1</c:v>
                </c:pt>
                <c:pt idx="1">
                  <c:v>26969.200000000001</c:v>
                </c:pt>
                <c:pt idx="2">
                  <c:v>27888.400000000001</c:v>
                </c:pt>
                <c:pt idx="3">
                  <c:v>28432</c:v>
                </c:pt>
                <c:pt idx="4">
                  <c:v>29853.599999999999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'доходная часть'!$B$5:$F$5</c:f>
              <c:numCache>
                <c:formatCode>#,##0.0</c:formatCode>
                <c:ptCount val="5"/>
                <c:pt idx="0">
                  <c:v>4209.5</c:v>
                </c:pt>
                <c:pt idx="1">
                  <c:v>7690.6</c:v>
                </c:pt>
                <c:pt idx="2">
                  <c:v>7177.6</c:v>
                </c:pt>
                <c:pt idx="3">
                  <c:v>7464.7</c:v>
                </c:pt>
                <c:pt idx="4">
                  <c:v>7763.4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'доходная часть'!$B$6:$F$6</c:f>
              <c:numCache>
                <c:formatCode>#,##0.0</c:formatCode>
                <c:ptCount val="5"/>
                <c:pt idx="0">
                  <c:v>294982.09999999998</c:v>
                </c:pt>
                <c:pt idx="1">
                  <c:v>137901.29999999999</c:v>
                </c:pt>
                <c:pt idx="2">
                  <c:v>124870.3</c:v>
                </c:pt>
                <c:pt idx="3">
                  <c:v>131231.5</c:v>
                </c:pt>
                <c:pt idx="4">
                  <c:v>213731.1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1221120"/>
        <c:axId val="120916224"/>
      </c:barChart>
      <c:catAx>
        <c:axId val="121221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0916224"/>
        <c:crosses val="autoZero"/>
        <c:auto val="1"/>
        <c:lblAlgn val="ctr"/>
        <c:lblOffset val="100"/>
        <c:noMultiLvlLbl val="0"/>
      </c:catAx>
      <c:valAx>
        <c:axId val="12091622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1221120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invertIfNegative val="0"/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61.158754997004863</c:v>
                </c:pt>
                <c:pt idx="1">
                  <c:v>54.203428756080527</c:v>
                </c:pt>
                <c:pt idx="2">
                  <c:v>57.867735128044259</c:v>
                </c:pt>
                <c:pt idx="3">
                  <c:v>58.789526613867018</c:v>
                </c:pt>
                <c:pt idx="4">
                  <c:v>58.345163091155591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invertIfNegative val="0"/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14.019425665350434</c:v>
                </c:pt>
                <c:pt idx="1">
                  <c:v>12.256273838856542</c:v>
                </c:pt>
                <c:pt idx="2">
                  <c:v>14.180973022300803</c:v>
                </c:pt>
                <c:pt idx="3">
                  <c:v>14.882705095454456</c:v>
                </c:pt>
                <c:pt idx="4">
                  <c:v>15.617141186165828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444444444444445E-2"/>
                  <c:y val="2.314814814814814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666666666666666E-2"/>
                  <c:y val="4.6296296296296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8.4689299380188032</c:v>
                </c:pt>
                <c:pt idx="1">
                  <c:v>8.281928920536183</c:v>
                </c:pt>
                <c:pt idx="2">
                  <c:v>4.6537956995380148</c:v>
                </c:pt>
                <c:pt idx="3">
                  <c:v>2.6590187955995956</c:v>
                </c:pt>
                <c:pt idx="4">
                  <c:v>2.6573091953106309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4999781277340281E-2"/>
                  <c:y val="1.851851851851851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0555555555555607E-2"/>
                  <c:y val="1.851851851851851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2222222222222223E-2"/>
                  <c:y val="1.851815398075240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4999999999999897E-2"/>
                  <c:y val="2.314814814814814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7777559055118112E-2"/>
                  <c:y val="3.24074074074074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3.4875120722747219</c:v>
                </c:pt>
                <c:pt idx="1">
                  <c:v>3.0695503147738878</c:v>
                </c:pt>
                <c:pt idx="2">
                  <c:v>2.8286659442194715</c:v>
                </c:pt>
                <c:pt idx="3">
                  <c:v>2.8738017700791438</c:v>
                </c:pt>
                <c:pt idx="4">
                  <c:v>2.7423771167291382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1224192"/>
        <c:axId val="120918528"/>
      </c:barChart>
      <c:catAx>
        <c:axId val="121224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0918528"/>
        <c:crosses val="autoZero"/>
        <c:auto val="1"/>
        <c:lblAlgn val="ctr"/>
        <c:lblOffset val="100"/>
        <c:noMultiLvlLbl val="0"/>
      </c:catAx>
      <c:valAx>
        <c:axId val="120918528"/>
        <c:scaling>
          <c:orientation val="minMax"/>
        </c:scaling>
        <c:delete val="0"/>
        <c:axPos val="l"/>
        <c:majorGridlines/>
        <c:numFmt formatCode="0.0%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1224192"/>
        <c:crosses val="autoZero"/>
        <c:crossBetween val="between"/>
        <c:dispUnits>
          <c:builtInUnit val="hundreds"/>
        </c:dispUnits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2752973998736568E-3"/>
          <c:y val="5.0793295285022466E-2"/>
          <c:w val="0.96599057620046425"/>
          <c:h val="0.81375791728825164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1 140,8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9 731,7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60,0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10 403,8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1406464"/>
        <c:axId val="120919680"/>
      </c:barChart>
      <c:catAx>
        <c:axId val="121406464"/>
        <c:scaling>
          <c:orientation val="minMax"/>
        </c:scaling>
        <c:delete val="1"/>
        <c:axPos val="b"/>
        <c:majorTickMark val="out"/>
        <c:minorTickMark val="none"/>
        <c:tickLblPos val="none"/>
        <c:crossAx val="120919680"/>
        <c:crosses val="autoZero"/>
        <c:auto val="1"/>
        <c:lblAlgn val="ctr"/>
        <c:lblOffset val="100"/>
        <c:noMultiLvlLbl val="0"/>
      </c:catAx>
      <c:valAx>
        <c:axId val="120919680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2140646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875,8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12 779,6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41429661719435645"/>
                  <c:y val="-4.417948080853337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4 318,2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15 990,1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1733632"/>
        <c:axId val="121356864"/>
      </c:barChart>
      <c:catAx>
        <c:axId val="121733632"/>
        <c:scaling>
          <c:orientation val="minMax"/>
        </c:scaling>
        <c:delete val="1"/>
        <c:axPos val="b"/>
        <c:majorTickMark val="out"/>
        <c:minorTickMark val="none"/>
        <c:tickLblPos val="none"/>
        <c:crossAx val="121356864"/>
        <c:crosses val="autoZero"/>
        <c:auto val="1"/>
        <c:lblAlgn val="ctr"/>
        <c:lblOffset val="100"/>
        <c:noMultiLvlLbl val="0"/>
      </c:catAx>
      <c:valAx>
        <c:axId val="121356864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2173363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"/>
          <c:y val="0"/>
          <c:w val="0.96599057620046425"/>
          <c:h val="0.9369180042427947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8 171,5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3 218,5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11 774,1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1956864"/>
        <c:axId val="121359168"/>
      </c:barChart>
      <c:catAx>
        <c:axId val="121956864"/>
        <c:scaling>
          <c:orientation val="minMax"/>
        </c:scaling>
        <c:delete val="1"/>
        <c:axPos val="b"/>
        <c:majorTickMark val="out"/>
        <c:minorTickMark val="none"/>
        <c:tickLblPos val="none"/>
        <c:crossAx val="121359168"/>
        <c:crosses val="autoZero"/>
        <c:auto val="1"/>
        <c:lblAlgn val="ctr"/>
        <c:lblOffset val="100"/>
        <c:noMultiLvlLbl val="0"/>
      </c:catAx>
      <c:valAx>
        <c:axId val="12135916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2195686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3716239111609682E-2"/>
          <c:y val="7.521314878743697E-2"/>
          <c:w val="0.9662837608883903"/>
          <c:h val="0.84957370242512664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5 820,9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3 223,0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9 174,7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2423808"/>
        <c:axId val="121358592"/>
      </c:barChart>
      <c:catAx>
        <c:axId val="122423808"/>
        <c:scaling>
          <c:orientation val="minMax"/>
        </c:scaling>
        <c:delete val="1"/>
        <c:axPos val="b"/>
        <c:majorTickMark val="out"/>
        <c:minorTickMark val="none"/>
        <c:tickLblPos val="none"/>
        <c:crossAx val="121358592"/>
        <c:crosses val="autoZero"/>
        <c:auto val="1"/>
        <c:lblAlgn val="ctr"/>
        <c:lblOffset val="100"/>
        <c:noMultiLvlLbl val="0"/>
      </c:catAx>
      <c:valAx>
        <c:axId val="12135859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2242380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1.8390675879059827E-2"/>
          <c:y val="7.521314878743697E-2"/>
          <c:w val="0.9662837608883903"/>
          <c:h val="0.84957370242512664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6 214,9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3 227,7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9 540,2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2569216"/>
        <c:axId val="121360320"/>
      </c:barChart>
      <c:catAx>
        <c:axId val="122569216"/>
        <c:scaling>
          <c:orientation val="minMax"/>
        </c:scaling>
        <c:delete val="1"/>
        <c:axPos val="b"/>
        <c:majorTickMark val="out"/>
        <c:minorTickMark val="none"/>
        <c:tickLblPos val="none"/>
        <c:crossAx val="121360320"/>
        <c:crosses val="autoZero"/>
        <c:auto val="1"/>
        <c:lblAlgn val="ctr"/>
        <c:lblOffset val="100"/>
        <c:noMultiLvlLbl val="0"/>
      </c:catAx>
      <c:valAx>
        <c:axId val="121360320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2256921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965.5</c:v>
                </c:pt>
                <c:pt idx="1">
                  <c:v>1143.0999999999999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1728000"/>
        <c:axId val="121889344"/>
      </c:barChart>
      <c:catAx>
        <c:axId val="121728000"/>
        <c:scaling>
          <c:orientation val="minMax"/>
        </c:scaling>
        <c:delete val="1"/>
        <c:axPos val="b"/>
        <c:majorTickMark val="out"/>
        <c:minorTickMark val="none"/>
        <c:tickLblPos val="nextTo"/>
        <c:crossAx val="121889344"/>
        <c:crosses val="autoZero"/>
        <c:auto val="1"/>
        <c:lblAlgn val="ctr"/>
        <c:lblOffset val="100"/>
        <c:noMultiLvlLbl val="0"/>
      </c:catAx>
      <c:valAx>
        <c:axId val="12188934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172800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'05'!$A$1:$A$2</c:f>
              <c:strCache>
                <c:ptCount val="1"/>
                <c:pt idx="0">
                  <c:v>2019 год 10 214,3</c:v>
                </c:pt>
              </c:strCache>
            </c:strRef>
          </c:tx>
          <c:invertIfNegative val="0"/>
          <c:val>
            <c:numRef>
              <c:f>'05'!$A$3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'05'!$A$2</c:f>
              <c:numCache>
                <c:formatCode>#,##0.0</c:formatCode>
                <c:ptCount val="1"/>
                <c:pt idx="0">
                  <c:v>10214.299999999999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2231808"/>
        <c:axId val="121892800"/>
      </c:barChart>
      <c:catAx>
        <c:axId val="122231808"/>
        <c:scaling>
          <c:orientation val="minMax"/>
        </c:scaling>
        <c:delete val="1"/>
        <c:axPos val="b"/>
        <c:majorTickMark val="out"/>
        <c:minorTickMark val="none"/>
        <c:tickLblPos val="nextTo"/>
        <c:crossAx val="121892800"/>
        <c:crosses val="autoZero"/>
        <c:auto val="1"/>
        <c:lblAlgn val="ctr"/>
        <c:lblOffset val="100"/>
        <c:noMultiLvlLbl val="0"/>
      </c:catAx>
      <c:valAx>
        <c:axId val="1218928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223180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42151" y="335868"/>
        <a:ext cx="1118355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98279" y="1285883"/>
        <a:ext cx="139562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3113" y="2286016"/>
        <a:ext cx="1176726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80530" y="3212424"/>
        <a:ext cx="1497471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0.01739</cdr:x>
      <cdr:y>0.85714</cdr:y>
    </cdr:from>
    <cdr:to>
      <cdr:x>0.94294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" y="1357322"/>
          <a:ext cx="7603736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0.05217</cdr:x>
      <cdr:y>0.85714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28628" y="1285884"/>
          <a:ext cx="7403659" cy="1947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0.85714</cdr:y>
    </cdr:from>
    <cdr:to>
      <cdr:x>0.95194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428760"/>
          <a:ext cx="7463335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0.33043</cdr:x>
      <cdr:y>0.61905</cdr:y>
    </cdr:from>
    <cdr:to>
      <cdr:x>0.3913</cdr:x>
      <cdr:y>0.85714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2714644" y="928694"/>
          <a:ext cx="500066" cy="35719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0.74977</cdr:x>
      <cdr:y>0.90725</cdr:y>
    </cdr:from>
    <cdr:to>
      <cdr:x>0.80236</cdr:x>
      <cdr:y>0.93875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6159628" y="2073982"/>
          <a:ext cx="432048" cy="7200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0111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0.73333</cdr:x>
      <cdr:y>0.86207</cdr:y>
    </cdr:from>
    <cdr:to>
      <cdr:x>0.78333</cdr:x>
      <cdr:y>0.93103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6286544" y="1785950"/>
          <a:ext cx="428628" cy="1428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1643074"/>
          <a:ext cx="7650088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0.34345</cdr:x>
      <cdr:y>0.88732</cdr:y>
    </cdr:from>
    <cdr:to>
      <cdr:x>0.39559</cdr:x>
      <cdr:y>0.92632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2846120" y="1638232"/>
          <a:ext cx="432048" cy="7200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0.34345</cdr:x>
      <cdr:y>0.73131</cdr:y>
    </cdr:from>
    <cdr:to>
      <cdr:x>0.39559</cdr:x>
      <cdr:y>0.84832</cdr:y>
    </cdr:to>
    <cdr:sp macro="" textlink="">
      <cdr:nvSpPr>
        <cdr:cNvPr id="9" name="Прямоугольник 8"/>
        <cdr:cNvSpPr/>
      </cdr:nvSpPr>
      <cdr:spPr>
        <a:xfrm xmlns:a="http://schemas.openxmlformats.org/drawingml/2006/main">
          <a:off x="2846120" y="1350200"/>
          <a:ext cx="432048" cy="21602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9,5</a:t>
          </a:r>
          <a:endParaRPr lang="ru-RU" sz="10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5327" y="1643083"/>
          <a:ext cx="8067373" cy="214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0.30172</cdr:x>
      <cdr:y>0.73077</cdr:y>
    </cdr:from>
    <cdr:to>
      <cdr:x>0.44828</cdr:x>
      <cdr:y>0.88462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500330" y="1357322"/>
          <a:ext cx="1214446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0.28114</cdr:x>
      <cdr:y>0.7973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90675" y="1123951"/>
          <a:ext cx="3152775" cy="2857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>
              <a:latin typeface="Times New Roman" pitchFamily="18" charset="0"/>
              <a:cs typeface="Times New Roman" pitchFamily="18" charset="0"/>
            </a:rPr>
            <a:t> 03 04                                                       03 09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0.57708</cdr:x>
      <cdr:y>0.91667</cdr:y>
    </cdr:from>
    <cdr:to>
      <cdr:x>0.74375</cdr:x>
      <cdr:y>0.98958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38425" y="2514600"/>
          <a:ext cx="762000" cy="2000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200" b="1">
              <a:latin typeface="Times New Roman" pitchFamily="18" charset="0"/>
              <a:cs typeface="Times New Roman" pitchFamily="18" charset="0"/>
            </a:rPr>
            <a:t>05 0</a:t>
          </a:r>
          <a:r>
            <a:rPr lang="ru-RU" sz="1200" b="1">
              <a:latin typeface="Times New Roman" pitchFamily="18" charset="0"/>
              <a:cs typeface="Times New Roman" pitchFamily="18" charset="0"/>
            </a:rPr>
            <a:t>5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1474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DF284A-CE2B-4CBF-9220-24A2AF69003B}" type="slidenum">
              <a:rPr lang="ru-RU" smtClean="0"/>
              <a:pPr>
                <a:defRPr/>
              </a:pPr>
              <a:t>47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hyperlink" Target="mailto:bolsh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ПРОЕКТЕ БЮДЖЕТА 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ru-RU" sz="44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2023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1-2023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развития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2019-2020 гг. и прогноз до 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1 год и на плановый период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2 и 2023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01.10.2020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11 993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4294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2019 год и прогноз до 2023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2377329"/>
              </p:ext>
            </p:extLst>
          </p:nvPr>
        </p:nvGraphicFramePr>
        <p:xfrm>
          <a:off x="214283" y="1071547"/>
          <a:ext cx="8822213" cy="5597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3132"/>
                <a:gridCol w="959409"/>
                <a:gridCol w="846936"/>
                <a:gridCol w="635201"/>
                <a:gridCol w="917513"/>
                <a:gridCol w="635201"/>
                <a:gridCol w="846936"/>
                <a:gridCol w="564624"/>
                <a:gridCol w="846936"/>
                <a:gridCol w="776325"/>
              </a:tblGrid>
              <a:tr h="25638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4408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2023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220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84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105,7 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100,8 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95,4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22 021,0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508,0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115,8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27 191,0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28 418,0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29 389,0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510 008,0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525 308,0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568 908,0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600 766,0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223,4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641 718,0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29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81,1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8081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5 380,0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5 050,0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93,9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5 486,0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6 505,0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118,6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6 983,0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594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4 305,0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4 500,0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5 200,0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061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478 054,4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385 027,0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618 633,0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156,6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623 434,0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637 914,0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489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1 197 032,2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1 262 909,0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1 365 469,0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1 464 121,0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1 569 889,0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2020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059109"/>
              </p:ext>
            </p:extLst>
          </p:nvPr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2020 –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 2020 –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2021 - 2023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2021 год и на плановый период 2022 и 2023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96" y="908720"/>
            <a:ext cx="8928992" cy="5832648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algn="just">
              <a:spcAft>
                <a:spcPts val="0"/>
              </a:spcAft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200" dirty="0">
                <a:latin typeface="Times New Roman"/>
                <a:ea typeface="Times New Roman"/>
              </a:rPr>
              <a:t>1)обеспечение устойчивости и сбалансированности бюджета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сохранение долговой устойчивости в условиях ухудшения экономической ситуации, связанной с распространением новой </a:t>
            </a:r>
            <a:r>
              <a:rPr lang="ru-RU" sz="3200" dirty="0" err="1">
                <a:latin typeface="Times New Roman"/>
                <a:ea typeface="Times New Roman"/>
              </a:rPr>
              <a:t>коронавирусной</a:t>
            </a:r>
            <a:r>
              <a:rPr lang="ru-RU" sz="3200" dirty="0">
                <a:latin typeface="Times New Roman"/>
                <a:ea typeface="Times New Roman"/>
              </a:rPr>
              <a:t> инфекции, и падения собственных доходов;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2) концентрация финансовых ресурсов на достижении целей, показателей и результатов региональных проектов, направленных на достижение соответствующих результатов федеральных проектов.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3) повышение эффективности использования бюджетных средств путем принятия мер, направленных на: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</a:t>
            </a:r>
            <a:r>
              <a:rPr lang="ru-RU" sz="3200" dirty="0" err="1">
                <a:latin typeface="Times New Roman"/>
                <a:ea typeface="Times New Roman"/>
              </a:rPr>
              <a:t>неустановление</a:t>
            </a:r>
            <a:r>
              <a:rPr lang="ru-RU" sz="3200" dirty="0">
                <a:latin typeface="Times New Roman"/>
                <a:ea typeface="Times New Roman"/>
              </a:rPr>
              <a:t> расходных обязательств, не обеспеченных реальными доходными источниками и не связанных с решением вопросов, отнесенных Конституцией Российской Федерации, федеральными законами к полномочиям органов местного самоуправления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предоставление мер социальной поддержки с соблюдением критериев адресности и нуждаемости с целью оптимального перераспределения бюджетных средств для оказания поддержки наиболее социально незащищенным категориям граждан;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повышение качества оказания муниципальных услуг (работ) за счет проведения оптимизационных мероприятий структуры сети и штатной численности муниципальных учреждений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 на основе сокращения невостребованных муниципальных услуг (работ), перевода ряда обеспечивающих функций и услуг на условия аутсорсинга, централизации функций бухгалтерского учета, закупочной деятельности, управления кадрами;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 поддержание оптимальных объемов и структуры расходов на реализацию функций и полномочий органов местного самоуправления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стимулирование их к поиску внутренних резервов и оптимизации бюджетных расходов, исключение дублирования функций и полномочий;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</a:t>
            </a:r>
            <a:r>
              <a:rPr lang="ru-RU" sz="3200" dirty="0" err="1">
                <a:latin typeface="Times New Roman"/>
                <a:ea typeface="Times New Roman"/>
              </a:rPr>
              <a:t>неувеличение</a:t>
            </a:r>
            <a:r>
              <a:rPr lang="ru-RU" sz="3200" dirty="0">
                <a:latin typeface="Times New Roman"/>
                <a:ea typeface="Times New Roman"/>
              </a:rPr>
              <a:t> штатной численности работников аппаратов органов местного самоуправления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за исключением случаев, связанных с изменением функций и полномочий в соответствии с законодательством Российской Федерации и Республики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 соблюдение норматива формирования расходов на содержание органов местного самоуправления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установленного Правительством Республики 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совершенствование системы закупок товаров, работ, услуг для обеспечения муниципальных нужд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в том числе путем: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- планирования закупок для обеспечения муниципальных нужд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 в неразрывной связи с бюджетным процессом;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- централизации полномочий на определение поставщиков (подрядчиков, исполнителей) для заказчиков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 в отношении закупок, осуществляемых конкурентными способами, начальная (максимальная) цена которых превышает 100 тыс. рублей, в целях эффективного использования бюджетных средств и снижения количества нарушений при описании объектов закупок;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- расширения практики проведения совместных процедур определения поставщиков в целях консолидации закупок одной и той же продукции;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- построения эффективной системы осуществления контроля за исполнением муниципальных контрактов, в том числе полноты и качества удовлетворения муниципальных нужд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повышение эффективности работы с муниципальным имуществом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 в целях оптимизации расходов на содержание муниципального имущества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а именно: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- проведение мероприятий по изъятию, продаже или сдаче в аренду в установленном порядке излишнего, неиспользуемого или используемого не по назначению муниципального имущества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а также по постановке на учет неучтенных объектов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выявленных после проведения инвентаризации;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   - высвобождение неэффективно используемых ресурсов для их перенаправления на решение приоритетных задач;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- недопущение роста кредиторской и дебиторской задолженности и принятие мер по их ликвидации;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развитие и совершенствование системы финансового контроля путем: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- стандартизации контрольной деятельности в соответствии с федеральными стандартами внутреннего муниципального финансового контроля, предусматривающую единые принципы контрольной деятельности, правила планирования контрольных мероприятий, оформления и реализации их результатов;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- усиления контроля за соблюдением требований к обоснованию муниципальных закупок, правил нормирования, обоснования начальной максимальной цены контракта и за исполнением контрактов;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- ориентации муниципального финансового контроля на оценку эффективности муниципальных ресурсов, переход с контроля над финансовыми потоками к контролю за результатами их использования;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- повышение надежности и эффективности внутреннего финансового аудита, контроля за деятельностью муниципальных учреждений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- повышение качества финансового менеджмента, осуществляемого главными администраторами средств бюджета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- проведение работы по оптимизации бюджетных расходов на реализацию инфраструктурных проектов, в том числе путем привлечения частных инвесторов;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- приоритетное финансирование мероприятий, связанных с завершением строительства (реконструкции) объектов с высокой степенью готовности, а также объектов, строящихся с привлечением средств федерального бюджета и за счет внебюджетных источников, с учетом положений постановления Правительства Российской Федерации от 24 октября 2018 г. N 1268 "Об утверждении общих требований к установлению случаев и условий продления срока исполнения бюджетной меры принуждения";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 smtClean="0">
                <a:latin typeface="Times New Roman"/>
                <a:ea typeface="Times New Roman"/>
              </a:rPr>
              <a:t> </a:t>
            </a:r>
            <a:r>
              <a:rPr lang="ru-RU" sz="3200" dirty="0">
                <a:latin typeface="Times New Roman"/>
                <a:ea typeface="Times New Roman"/>
              </a:rPr>
              <a:t>4) развитие системы межбюджетных </a:t>
            </a:r>
            <a:r>
              <a:rPr lang="ru-RU" sz="3200" dirty="0" smtClean="0">
                <a:latin typeface="Times New Roman"/>
                <a:ea typeface="Times New Roman"/>
              </a:rPr>
              <a:t>отношений;</a:t>
            </a: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5) обеспечение прозрачности и открытости бюджетного процесса, доступности информации о муниципальных финансах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</a:t>
            </a:r>
            <a:r>
              <a:rPr lang="ru-RU" sz="3200" dirty="0" smtClean="0">
                <a:latin typeface="Times New Roman"/>
                <a:ea typeface="Times New Roman"/>
              </a:rPr>
              <a:t>Мордовия.</a:t>
            </a:r>
          </a:p>
          <a:p>
            <a:pPr algn="just">
              <a:spcAft>
                <a:spcPts val="0"/>
              </a:spcAft>
            </a:pPr>
            <a:endParaRPr lang="ru-RU" sz="11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  <a:ln>
            <a:solidFill>
              <a:srgbClr val="FFFF00"/>
            </a:solidFill>
          </a:ln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01.01.2020 г., тыс. рублей</a:t>
            </a:r>
            <a:endParaRPr lang="ru-RU" sz="2800" b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8840"/>
            <a:ext cx="5616625" cy="3713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988839"/>
            <a:ext cx="3024336" cy="3713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01.10.2020 г., тыс. рублей</a:t>
            </a:r>
            <a:endParaRPr lang="ru-RU" sz="28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60848"/>
            <a:ext cx="5256584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060848"/>
            <a:ext cx="3528392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14446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консолидированного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54156" y="6192022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20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23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год указаны плановые значения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1538" y="5500702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3272555"/>
              </p:ext>
            </p:extLst>
          </p:nvPr>
        </p:nvGraphicFramePr>
        <p:xfrm>
          <a:off x="285720" y="1857364"/>
          <a:ext cx="8643998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4911016" y="4232157"/>
            <a:ext cx="620047" cy="216025"/>
          </a:xfrm>
          <a:prstGeom prst="rect">
            <a:avLst/>
          </a:prstGeom>
          <a:solidFill>
            <a:schemeClr val="bg1"/>
          </a:solidFill>
          <a:ln w="222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-3 295,1</a:t>
            </a:r>
            <a:endParaRPr lang="ru-RU" sz="1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517232"/>
            <a:ext cx="84296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2020-2022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27.12.2019 г. №  322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2020 год и плановый период 2021 и 2022 годов»</a:t>
            </a:r>
          </a:p>
          <a:p>
            <a:endParaRPr lang="ru-RU" sz="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4857760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2019 год                2020 год   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 год                  2022 год                     202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9927851"/>
              </p:ext>
            </p:extLst>
          </p:nvPr>
        </p:nvGraphicFramePr>
        <p:xfrm>
          <a:off x="683568" y="1700808"/>
          <a:ext cx="7920880" cy="3099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9423323"/>
              </p:ext>
            </p:extLst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- 1 817,3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2889249"/>
              </p:ext>
            </p:extLst>
          </p:nvPr>
        </p:nvGraphicFramePr>
        <p:xfrm>
          <a:off x="539552" y="2204864"/>
          <a:ext cx="8064896" cy="40324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на 2021-2023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годы предусмотрено реализация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9501969"/>
              </p:ext>
            </p:extLst>
          </p:nvPr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329 519,0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172 550,7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159 925,3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167 118,2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251 339,1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277 479,8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125 963,2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116 962,9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130 927,6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213 935,7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84,2 %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73,0 %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73,1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78,3 %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85,1 %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6165631"/>
              </p:ext>
            </p:extLst>
          </p:nvPr>
        </p:nvGraphicFramePr>
        <p:xfrm>
          <a:off x="539552" y="1988840"/>
          <a:ext cx="8064896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4405773"/>
              </p:ext>
            </p:extLst>
          </p:nvPr>
        </p:nvGraphicFramePr>
        <p:xfrm>
          <a:off x="539552" y="2057400"/>
          <a:ext cx="8136904" cy="4467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07228" y="4572008"/>
            <a:ext cx="37702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88840"/>
            <a:ext cx="7560145" cy="4762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8394250"/>
              </p:ext>
            </p:extLst>
          </p:nvPr>
        </p:nvGraphicFramePr>
        <p:xfrm>
          <a:off x="500063" y="1643063"/>
          <a:ext cx="8229599" cy="4761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329 519,0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172 550,7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159 925,3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167 118,2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251 339,1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33 981,5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24 299,1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24 264,9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19 328,9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20 083,6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708,7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2 053,3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2 128,0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2 142,1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2 108,6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5 179,2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5 763,3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6 644,6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7 745,3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8 895,6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782,4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4 383,7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10 214,3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97 495,4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181 693,7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95 185,9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89 846,8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92 477,6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87 326,6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87 861,5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18 377,7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19 847,7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15 951,0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7 784,4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10 830,7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15 966,4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13 539,9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13 474,1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13 591,1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543,5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113,1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117,5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81,4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4 814,6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1 944,6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400" y="821532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683568" y="2842097"/>
            <a:ext cx="1316682" cy="137899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764147" y="453275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465974" y="1200944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895209" y="4675807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627534" y="3202857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604340" y="1740505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290806" y="2914802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5020510" y="4344979"/>
            <a:ext cx="1495705" cy="146903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456856" y="484567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11" y="4278713"/>
            <a:ext cx="1811337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11"/>
          <p:cNvSpPr txBox="1">
            <a:spLocks noChangeArrowheads="1"/>
          </p:cNvSpPr>
          <p:nvPr/>
        </p:nvSpPr>
        <p:spPr bwMode="auto">
          <a:xfrm>
            <a:off x="1062004" y="4546580"/>
            <a:ext cx="142875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07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Обеспечение проведения выборов и референдумов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033" y="3797489"/>
            <a:ext cx="5302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2019-20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3963504"/>
              </p:ext>
            </p:extLst>
          </p:nvPr>
        </p:nvGraphicFramePr>
        <p:xfrm>
          <a:off x="467544" y="4725144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3983139"/>
              </p:ext>
            </p:extLst>
          </p:nvPr>
        </p:nvGraphicFramePr>
        <p:xfrm>
          <a:off x="428596" y="1643050"/>
          <a:ext cx="821537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714612" y="5214950"/>
            <a:ext cx="107157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2 962,8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6215074" y="5572140"/>
            <a:ext cx="857256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714744" y="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14744" y="2428868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3703557"/>
              </p:ext>
            </p:extLst>
          </p:nvPr>
        </p:nvGraphicFramePr>
        <p:xfrm>
          <a:off x="285720" y="357166"/>
          <a:ext cx="8572560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5929322" y="171448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60,0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7216810"/>
              </p:ext>
            </p:extLst>
          </p:nvPr>
        </p:nvGraphicFramePr>
        <p:xfrm>
          <a:off x="285720" y="2582856"/>
          <a:ext cx="8286808" cy="1846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442544"/>
              </p:ext>
            </p:extLst>
          </p:nvPr>
        </p:nvGraphicFramePr>
        <p:xfrm>
          <a:off x="428596" y="4786322"/>
          <a:ext cx="8286808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428992" y="2000240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гражданская оборона</a:t>
            </a: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2019-20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22539"/>
            <a:ext cx="7992887" cy="176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25145"/>
            <a:ext cx="7992887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643306" y="450057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50893"/>
            <a:ext cx="7560840" cy="1542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51157"/>
            <a:ext cx="756084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245294"/>
              </p:ext>
            </p:extLst>
          </p:nvPr>
        </p:nvGraphicFramePr>
        <p:xfrm>
          <a:off x="755576" y="4941168"/>
          <a:ext cx="7560840" cy="1512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в 2019-20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79663"/>
            <a:ext cx="7560840" cy="1906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594231"/>
            <a:ext cx="7560840" cy="1931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22331"/>
            <a:ext cx="7488832" cy="169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22596"/>
            <a:ext cx="7488832" cy="1619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951223"/>
            <a:ext cx="7488831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05 «Жилищно-коммунальное хозяйство»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395536" y="2285999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Коммунальное 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6444840" y="2049582"/>
            <a:ext cx="2073338" cy="188347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5763015" y="2875090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>
            <a:off x="4141377" y="4365104"/>
            <a:ext cx="504056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763" y="5013176"/>
            <a:ext cx="1899285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92386" y="5653761"/>
            <a:ext cx="1202039" cy="447021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0503</a:t>
            </a:r>
          </a:p>
          <a:p>
            <a:pPr algn="ctr"/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Благоустройство</a:t>
            </a:r>
            <a:endParaRPr lang="ru-RU" sz="1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39875" y="2499127"/>
            <a:ext cx="1483268" cy="86409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0505</a:t>
            </a:r>
          </a:p>
          <a:p>
            <a:pPr algn="ctr"/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жилищно-коммунального хозяйства</a:t>
            </a:r>
            <a:endParaRPr lang="ru-RU" sz="1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2019-2023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8714" y="197283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86248" y="2643182"/>
            <a:ext cx="646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5 297,2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79663"/>
            <a:ext cx="7704856" cy="184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4673079"/>
            <a:ext cx="7704856" cy="2068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3502131" y="4365104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 txBox="1">
            <a:spLocks noGrp="1" noChangeArrowheads="1"/>
          </p:cNvSpPr>
          <p:nvPr>
            <p:ph idx="1"/>
          </p:nvPr>
        </p:nvSpPr>
        <p:spPr bwMode="auto">
          <a:xfrm>
            <a:off x="451099" y="3212976"/>
            <a:ext cx="82915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algn="ctr">
              <a:buNone/>
            </a:pP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98" y="317176"/>
            <a:ext cx="8291513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3722734"/>
              </p:ext>
            </p:extLst>
          </p:nvPr>
        </p:nvGraphicFramePr>
        <p:xfrm>
          <a:off x="539552" y="688650"/>
          <a:ext cx="7776864" cy="2596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968914"/>
            <a:ext cx="7200800" cy="2052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13307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2019-2023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379662"/>
            <a:ext cx="7632848" cy="197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25144"/>
            <a:ext cx="763284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571868" y="142852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0827"/>
            <a:ext cx="8064896" cy="1906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65405"/>
            <a:ext cx="8064896" cy="169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65669"/>
            <a:ext cx="8064895" cy="1931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2019-2023 гг. (тыс. рублей)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79455"/>
            <a:ext cx="7848871" cy="1906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604052"/>
            <a:ext cx="7848871" cy="1921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2023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79256"/>
            <a:ext cx="7848871" cy="169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4808347"/>
            <a:ext cx="7848870" cy="1789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89662"/>
            <a:ext cx="7848871" cy="1610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2019-2023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7920880" cy="1507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81128"/>
            <a:ext cx="792088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28471"/>
            <a:ext cx="7776863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2808288"/>
            <a:ext cx="7776862" cy="154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665664"/>
            <a:ext cx="7776863" cy="1787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2019-2023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52638"/>
            <a:ext cx="8064896" cy="39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2019-2023 ГГ. (ТЫС.РУБЛЕЙ)</a:t>
            </a:r>
            <a:endParaRPr lang="ru-RU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52638"/>
            <a:ext cx="7776864" cy="4184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) внутреннего 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 в 2019-2023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) внутреннего  долга», тыс. рублей)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03706"/>
            <a:ext cx="7704855" cy="3733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 общего характера»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«Межбюджетные трансферты общего характера»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13" y="4350211"/>
            <a:ext cx="2279762" cy="2247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3519544" y="4872644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14 03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Прочие межбюджетные трансферты общего характера</a:t>
            </a:r>
          </a:p>
        </p:txBody>
      </p:sp>
      <p:sp>
        <p:nvSpPr>
          <p:cNvPr id="2" name="Стрелка вниз 1"/>
          <p:cNvSpPr/>
          <p:nvPr/>
        </p:nvSpPr>
        <p:spPr>
          <a:xfrm rot="3182137">
            <a:off x="5657056" y="4365104"/>
            <a:ext cx="283096" cy="4926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общего характера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» в 2019-2023 гг.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3419872" y="1556792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3419872" y="3645024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88840"/>
            <a:ext cx="7344816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77072"/>
            <a:ext cx="7344816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404813"/>
            <a:ext cx="8229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algn="ctr">
              <a:buNone/>
            </a:pP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3453229" y="2924944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– 2023  гг.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719805"/>
            <a:ext cx="7992887" cy="198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8" y="3284984"/>
            <a:ext cx="7992887" cy="275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7380312" y="5445224"/>
            <a:ext cx="66977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14 01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7"/>
          <p:cNvSpPr txBox="1">
            <a:spLocks noChangeArrowheads="1"/>
          </p:cNvSpPr>
          <p:nvPr/>
        </p:nvSpPr>
        <p:spPr bwMode="auto">
          <a:xfrm>
            <a:off x="5946432" y="5320625"/>
            <a:ext cx="66977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14 01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72073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1438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– 2023 годы</a:t>
            </a:r>
            <a:endParaRPr lang="ru-RU" sz="24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4748522"/>
              </p:ext>
            </p:extLst>
          </p:nvPr>
        </p:nvGraphicFramePr>
        <p:xfrm>
          <a:off x="357158" y="1120228"/>
          <a:ext cx="8429683" cy="4901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02"/>
                <a:gridCol w="3668348"/>
                <a:gridCol w="1197828"/>
                <a:gridCol w="1422420"/>
                <a:gridCol w="1497285"/>
              </a:tblGrid>
              <a:tr h="38466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4665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82 785,1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85 584,5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80 528,8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29 196,1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29 337,2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29 492,8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113,1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117,5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2338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5921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1 354,4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12 369,8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100 268,9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260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9821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жилищно-коммунальной сферы и предоставление услуг в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 районе Республики Мордовия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2930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программы, направленные на развитие муниципальных функций и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2717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3 318,5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3 323,0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3 327,7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5072074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Виды расходов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300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1412776"/>
            <a:ext cx="7817522" cy="339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7016</TotalTime>
  <Words>3927</Words>
  <Application>Microsoft Office PowerPoint</Application>
  <PresentationFormat>Экран (4:3)</PresentationFormat>
  <Paragraphs>845</Paragraphs>
  <Slides>69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0" baseType="lpstr">
      <vt:lpstr>Поток</vt:lpstr>
      <vt:lpstr>Презентация PowerPoint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Презентация PowerPoint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01.10.2020 года</vt:lpstr>
      <vt:lpstr>Основные социально-экономические показатели Большеберезниковского муниципального района Республики Мордовия за 2019 год и прогноз до 2023 года</vt:lpstr>
      <vt:lpstr>Глоссарий</vt:lpstr>
      <vt:lpstr>Презентация PowerPoint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2020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2021 год и на плановый период 2022 и 2023 годов</vt:lpstr>
      <vt:lpstr>Презентация PowerPoint</vt:lpstr>
      <vt:lpstr>Оглавление раздела</vt:lpstr>
      <vt:lpstr>Исполнение консолидированных бюджетов Большеберезниковского муниципального района на 01.01.2020 г., тыс. рублей</vt:lpstr>
      <vt:lpstr>Исполнение консолидированных бюджетов Большеберезниковского муниципального района на 01.10.2020 г., тыс. рублей</vt:lpstr>
      <vt:lpstr>Основные характеристики консолидированного бюджета Большеберезниковского муниципального района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3. Доходы бюджета Большеберезниковского муниципального района</vt:lpstr>
      <vt:lpstr>Презентация PowerPoint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Презентация PowerPoint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2019-2023 гг. (тыс. рублей)</vt:lpstr>
      <vt:lpstr>Презентация PowerPoint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2019-2023 гг. (тыс. рублей)</vt:lpstr>
      <vt:lpstr>Презентация PowerPoint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2019-2023 гг. (тыс. рублей)</vt:lpstr>
      <vt:lpstr>Презентация PowerPoint</vt:lpstr>
      <vt:lpstr>Подразделы раздела 05  «Национальная экономика»</vt:lpstr>
      <vt:lpstr>Расходы Большеберезниковского бюджета по разделу 05 «Жилищно-коммунальное хозяйство»  в 2019-2023 гг. (тыс. рублей)</vt:lpstr>
      <vt:lpstr>Презентация PowerPoint</vt:lpstr>
      <vt:lpstr>Подразделы раздела 07  «Образование»</vt:lpstr>
      <vt:lpstr>Расходы Большеберезниковского бюджета по разделу  07 «Образование» в 2019-2023 гг.  (тыс. рублей)</vt:lpstr>
      <vt:lpstr>Презентация PowerPoint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2019-2023 гг. (тыс. рублей)</vt:lpstr>
      <vt:lpstr>Презентация PowerPoint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2019-2023 гг. (тыс. рублей)</vt:lpstr>
      <vt:lpstr>Презентация PowerPoint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2019-2023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2019-2023 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долга» в 2019-2023 гг.</vt:lpstr>
      <vt:lpstr>Подразделы раздела 14  «Межбюджетные трансферты общего характера»</vt:lpstr>
      <vt:lpstr>Расходы Большеберезниковского бюджета по разделу 14 «Межбюджетные трансферты  общего характера» в 2019-2023 гг.</vt:lpstr>
      <vt:lpstr>Презентация PowerPoint</vt:lpstr>
      <vt:lpstr>Муниципальные программы по Большеберезниковскому муниципальному району на 2021 – 2023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     1.   Публичные слушания </vt:lpstr>
      <vt:lpstr>2.   Контактные данные  </vt:lpstr>
    </vt:vector>
  </TitlesOfParts>
  <Company>fu04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User</cp:lastModifiedBy>
  <cp:revision>1234</cp:revision>
  <cp:lastPrinted>2020-11-30T07:25:47Z</cp:lastPrinted>
  <dcterms:created xsi:type="dcterms:W3CDTF">2015-05-12T06:50:54Z</dcterms:created>
  <dcterms:modified xsi:type="dcterms:W3CDTF">2020-12-17T08:18:05Z</dcterms:modified>
</cp:coreProperties>
</file>