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drawings/drawing17.xml" ContentType="application/vnd.openxmlformats-officedocument.drawingml.chartshapes+xml"/>
  <Override PartName="/ppt/charts/chart24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7.xml" ContentType="application/vnd.openxmlformats-officedocument.drawingml.chart+xml"/>
  <Override PartName="/ppt/drawings/drawing13.xml" ContentType="application/vnd.openxmlformats-officedocument.drawingml.chartshapes+xml"/>
  <Override PartName="/ppt/charts/chart20.xml" ContentType="application/vnd.openxmlformats-officedocument.drawingml.chart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charts/chart16.xml" ContentType="application/vnd.openxmlformats-officedocument.drawingml.chart+xml"/>
  <Override PartName="/ppt/charts/chart25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ppt/charts/chart23.xml" ContentType="application/vnd.openxmlformats-officedocument.drawingml.chart+xml"/>
  <Override PartName="/ppt/drawings/drawing18.xml" ContentType="application/vnd.openxmlformats-officedocument.drawingml.chartshape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hart21.xml" ContentType="application/vnd.openxmlformats-officedocument.drawingml.chart+xml"/>
  <Override PartName="/ppt/drawings/drawing16.xml" ContentType="application/vnd.openxmlformats-officedocument.drawingml.chartshapes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Override3.xml" ContentType="application/vnd.openxmlformats-officedocument.themeOverride+xml"/>
  <Override PartName="/ppt/drawings/drawing19.xml" ContentType="application/vnd.openxmlformats-officedocument.drawingml.chartshapes+xm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drawings/drawing15.xml" ContentType="application/vnd.openxmlformats-officedocument.drawingml.chartshapes+xml"/>
  <Override PartName="/ppt/charts/chart22.xml" ContentType="application/vnd.openxmlformats-officedocument.drawingml.chart+xml"/>
  <Override PartName="/ppt/drawings/drawing9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71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10" r:id="rId26"/>
    <p:sldId id="362" r:id="rId27"/>
    <p:sldId id="363" r:id="rId28"/>
    <p:sldId id="411" r:id="rId29"/>
    <p:sldId id="412" r:id="rId30"/>
    <p:sldId id="364" r:id="rId31"/>
    <p:sldId id="365" r:id="rId32"/>
    <p:sldId id="366" r:id="rId33"/>
    <p:sldId id="367" r:id="rId34"/>
    <p:sldId id="368" r:id="rId35"/>
    <p:sldId id="369" r:id="rId36"/>
    <p:sldId id="393" r:id="rId37"/>
    <p:sldId id="370" r:id="rId38"/>
    <p:sldId id="371" r:id="rId39"/>
    <p:sldId id="392" r:id="rId40"/>
    <p:sldId id="372" r:id="rId41"/>
    <p:sldId id="373" r:id="rId42"/>
    <p:sldId id="390" r:id="rId43"/>
    <p:sldId id="425" r:id="rId44"/>
    <p:sldId id="426" r:id="rId45"/>
    <p:sldId id="429" r:id="rId46"/>
    <p:sldId id="376" r:id="rId47"/>
    <p:sldId id="377" r:id="rId48"/>
    <p:sldId id="389" r:id="rId49"/>
    <p:sldId id="378" r:id="rId50"/>
    <p:sldId id="379" r:id="rId51"/>
    <p:sldId id="424" r:id="rId52"/>
    <p:sldId id="380" r:id="rId53"/>
    <p:sldId id="381" r:id="rId54"/>
    <p:sldId id="388" r:id="rId55"/>
    <p:sldId id="382" r:id="rId56"/>
    <p:sldId id="383" r:id="rId57"/>
    <p:sldId id="422" r:id="rId58"/>
    <p:sldId id="423" r:id="rId59"/>
    <p:sldId id="384" r:id="rId60"/>
    <p:sldId id="385" r:id="rId61"/>
    <p:sldId id="427" r:id="rId62"/>
    <p:sldId id="428" r:id="rId63"/>
    <p:sldId id="430" r:id="rId64"/>
    <p:sldId id="420" r:id="rId65"/>
    <p:sldId id="413" r:id="rId66"/>
    <p:sldId id="414" r:id="rId67"/>
    <p:sldId id="415" r:id="rId68"/>
    <p:sldId id="417" r:id="rId69"/>
    <p:sldId id="418" r:id="rId7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2" autoAdjust="0"/>
    <p:restoredTop sz="94654" autoAdjust="0"/>
  </p:normalViewPr>
  <p:slideViewPr>
    <p:cSldViewPr>
      <p:cViewPr varScale="1">
        <p:scale>
          <a:sx n="69" d="100"/>
          <a:sy n="69" d="100"/>
        </p:scale>
        <p:origin x="-5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2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3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4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1"/>
              <c:layout>
                <c:manualLayout>
                  <c:x val="-2.5000000000000005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-1.6666666666666677E-2"/>
                  <c:y val="4.1666666666666671E-2"/>
                </c:manualLayout>
              </c:layout>
              <c:showVal val="1"/>
            </c:dLbl>
            <c:dLbl>
              <c:idx val="3"/>
              <c:layout>
                <c:manualLayout>
                  <c:x val="-6.3888888888888884E-2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-2.7777777777777814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#,##0.0</c:formatCode>
                <c:ptCount val="5"/>
                <c:pt idx="0">
                  <c:v>358556.7</c:v>
                </c:pt>
                <c:pt idx="1">
                  <c:v>187231.3</c:v>
                </c:pt>
                <c:pt idx="2">
                  <c:v>179443.5</c:v>
                </c:pt>
                <c:pt idx="3">
                  <c:v>251938.8</c:v>
                </c:pt>
                <c:pt idx="4">
                  <c:v>225720.9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9.7222222222222238E-2"/>
                  <c:y val="9.2592592592592709E-3"/>
                </c:manualLayout>
              </c:layout>
              <c:showVal val="1"/>
            </c:dLbl>
            <c:dLbl>
              <c:idx val="1"/>
              <c:layout>
                <c:manualLayout>
                  <c:x val="8.3333333333333384E-3"/>
                  <c:y val="-4.1666666666666713E-2"/>
                </c:manualLayout>
              </c:layout>
              <c:showVal val="1"/>
            </c:dLbl>
            <c:dLbl>
              <c:idx val="2"/>
              <c:layout>
                <c:manualLayout>
                  <c:x val="8.3333333333333384E-3"/>
                  <c:y val="-2.7777777777777853E-2"/>
                </c:manualLayout>
              </c:layout>
              <c:showVal val="1"/>
            </c:dLbl>
            <c:dLbl>
              <c:idx val="3"/>
              <c:layout>
                <c:manualLayout>
                  <c:x val="1.6666666666666677E-2"/>
                  <c:y val="-3.7037037037037056E-2"/>
                </c:manualLayout>
              </c:layout>
              <c:showVal val="1"/>
            </c:dLbl>
            <c:dLbl>
              <c:idx val="4"/>
              <c:layout>
                <c:manualLayout>
                  <c:x val="7.7777777777777793E-2"/>
                  <c:y val="-1.388888888888890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#,##0.0</c:formatCode>
                <c:ptCount val="5"/>
                <c:pt idx="0">
                  <c:v>361296.9</c:v>
                </c:pt>
                <c:pt idx="1">
                  <c:v>187664</c:v>
                </c:pt>
                <c:pt idx="2">
                  <c:v>179971.3</c:v>
                </c:pt>
                <c:pt idx="3">
                  <c:v>252530.2</c:v>
                </c:pt>
                <c:pt idx="4">
                  <c:v>226319.3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#,##0.0</c:formatCode>
                <c:ptCount val="5"/>
                <c:pt idx="0">
                  <c:v>-2740.2000000000112</c:v>
                </c:pt>
                <c:pt idx="1">
                  <c:v>-432.7000000000117</c:v>
                </c:pt>
                <c:pt idx="2">
                  <c:v>-527.79999999998847</c:v>
                </c:pt>
                <c:pt idx="3">
                  <c:v>-591.40000000002328</c:v>
                </c:pt>
                <c:pt idx="4">
                  <c:v>-598.39999999999418</c:v>
                </c:pt>
              </c:numCache>
            </c:numRef>
          </c:val>
        </c:ser>
        <c:shape val="box"/>
        <c:axId val="66265088"/>
        <c:axId val="66266624"/>
        <c:axId val="0"/>
      </c:bar3DChart>
      <c:catAx>
        <c:axId val="66265088"/>
        <c:scaling>
          <c:orientation val="minMax"/>
        </c:scaling>
        <c:delete val="1"/>
        <c:axPos val="b"/>
        <c:tickLblPos val="nextTo"/>
        <c:crossAx val="66266624"/>
        <c:crosses val="autoZero"/>
        <c:auto val="1"/>
        <c:lblAlgn val="ctr"/>
        <c:lblOffset val="100"/>
      </c:catAx>
      <c:valAx>
        <c:axId val="6626662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26508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5208333333333349"/>
          <c:y val="4.8611111111111119E-2"/>
          <c:w val="0.81458333333333333"/>
          <c:h val="0.79166666666666652"/>
        </c:manualLayout>
      </c:layout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#,##0.0</c:formatCode>
                <c:ptCount val="5"/>
                <c:pt idx="0">
                  <c:v>327701.7</c:v>
                </c:pt>
                <c:pt idx="1">
                  <c:v>172561.1</c:v>
                </c:pt>
                <c:pt idx="2">
                  <c:v>163871.5</c:v>
                </c:pt>
                <c:pt idx="3">
                  <c:v>234858.4</c:v>
                </c:pt>
                <c:pt idx="4">
                  <c:v>195203.20000000001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7.5000000000000039E-2"/>
                  <c:y val="7.8703703703703762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4.9999999999999989E-2"/>
                  <c:y val="8.7962962962963021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4.9999999999999933E-2"/>
                  <c:y val="8.333333333333337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5.0000000000000017E-2"/>
                  <c:y val="8.7962962962963021E-2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4.1666666666666567E-2"/>
                  <c:y val="0.1111111111111111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#,##0.0</c:formatCode>
                <c:ptCount val="5"/>
                <c:pt idx="0">
                  <c:v>329519</c:v>
                </c:pt>
                <c:pt idx="1">
                  <c:v>172550.7</c:v>
                </c:pt>
                <c:pt idx="2">
                  <c:v>163860.5</c:v>
                </c:pt>
                <c:pt idx="3">
                  <c:v>234848.4</c:v>
                </c:pt>
                <c:pt idx="4">
                  <c:v>195194.2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#,##0.0</c:formatCode>
                <c:ptCount val="5"/>
                <c:pt idx="0">
                  <c:v>-1817.2999999999884</c:v>
                </c:pt>
                <c:pt idx="1">
                  <c:v>10.399999999994179</c:v>
                </c:pt>
                <c:pt idx="2">
                  <c:v>11</c:v>
                </c:pt>
                <c:pt idx="3">
                  <c:v>10</c:v>
                </c:pt>
                <c:pt idx="4">
                  <c:v>9</c:v>
                </c:pt>
              </c:numCache>
            </c:numRef>
          </c:val>
        </c:ser>
        <c:axId val="66318336"/>
        <c:axId val="66319872"/>
      </c:barChart>
      <c:catAx>
        <c:axId val="66318336"/>
        <c:scaling>
          <c:orientation val="minMax"/>
        </c:scaling>
        <c:delete val="1"/>
        <c:axPos val="b"/>
        <c:tickLblPos val="nextTo"/>
        <c:crossAx val="66319872"/>
        <c:crosses val="autoZero"/>
        <c:auto val="1"/>
        <c:lblAlgn val="ctr"/>
        <c:lblOffset val="100"/>
      </c:catAx>
      <c:valAx>
        <c:axId val="6631987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318336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2592592592592754E-2"/>
          <c:y val="4.2424242424242427E-2"/>
          <c:w val="0.8842592592592593"/>
          <c:h val="0.76363636363636367"/>
        </c:manualLayout>
      </c:layout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-4.1666666666666664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2.05761316872428E-3"/>
                  <c:y val="-5.0925925925925875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1.4403292181069951E-2"/>
                  <c:y val="-6.9444444444444503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2.05761316872428E-3"/>
                  <c:y val="-6.9444444444444503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-5.5555555555555504E-2"/>
                  <c:y val="-5.49663564781675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меж.транс.!$B$4:$F$4</c:f>
              <c:numCache>
                <c:formatCode>#,##0.0</c:formatCode>
                <c:ptCount val="5"/>
                <c:pt idx="0">
                  <c:v>0</c:v>
                </c:pt>
                <c:pt idx="1">
                  <c:v>14.6</c:v>
                </c:pt>
                <c:pt idx="2">
                  <c:v>14.4</c:v>
                </c:pt>
                <c:pt idx="3">
                  <c:v>14.4</c:v>
                </c:pt>
                <c:pt idx="4">
                  <c:v>14.4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Прочие межбюджетные трансферты общего характера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5267489711934172E-2"/>
                  <c:y val="-2.8282828282828441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4.5267489711934172E-2"/>
                  <c:y val="5.0925952437763447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6.79012345679013E-2"/>
                  <c:y val="5.7323152787719787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2.8806422345354979E-2"/>
                  <c:y val="-1.5488109440865367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0"/>
                  <c:y val="-2.7020122484689445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меж.транс.!$B$5:$F$5</c:f>
              <c:numCache>
                <c:formatCode>#,##0.0</c:formatCode>
                <c:ptCount val="5"/>
                <c:pt idx="0">
                  <c:v>0</c:v>
                </c:pt>
                <c:pt idx="1">
                  <c:v>4800</c:v>
                </c:pt>
                <c:pt idx="2">
                  <c:v>500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marker val="1"/>
        <c:axId val="66820352"/>
        <c:axId val="66834432"/>
      </c:lineChart>
      <c:catAx>
        <c:axId val="6682035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834432"/>
        <c:crosses val="autoZero"/>
        <c:auto val="1"/>
        <c:lblAlgn val="ctr"/>
        <c:lblOffset val="100"/>
      </c:catAx>
      <c:valAx>
        <c:axId val="6683443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82035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1869918699186999"/>
          <c:y val="4.8611111111111112E-2"/>
          <c:w val="0.85528455284552862"/>
          <c:h val="0.72916666666666652"/>
        </c:manualLayout>
      </c:layout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'доходная часть'!$B$4:$F$4</c:f>
              <c:numCache>
                <c:formatCode>#,##0.0</c:formatCode>
                <c:ptCount val="5"/>
                <c:pt idx="0">
                  <c:v>28510.1</c:v>
                </c:pt>
                <c:pt idx="1">
                  <c:v>26969.200000000001</c:v>
                </c:pt>
                <c:pt idx="2">
                  <c:v>27741.599999999991</c:v>
                </c:pt>
                <c:pt idx="3">
                  <c:v>28287.3</c:v>
                </c:pt>
                <c:pt idx="4">
                  <c:v>29310.6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'доходная часть'!$B$5:$F$5</c:f>
              <c:numCache>
                <c:formatCode>#,##0.0</c:formatCode>
                <c:ptCount val="5"/>
                <c:pt idx="0">
                  <c:v>4209.5</c:v>
                </c:pt>
                <c:pt idx="1">
                  <c:v>7690.6</c:v>
                </c:pt>
                <c:pt idx="2">
                  <c:v>7177.6</c:v>
                </c:pt>
                <c:pt idx="3">
                  <c:v>7450.1</c:v>
                </c:pt>
                <c:pt idx="4">
                  <c:v>7740.4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'доходная часть'!$B$6:$F$6</c:f>
              <c:numCache>
                <c:formatCode>#,##0.0</c:formatCode>
                <c:ptCount val="5"/>
                <c:pt idx="0">
                  <c:v>294982.09999999998</c:v>
                </c:pt>
                <c:pt idx="1">
                  <c:v>137901.29999999999</c:v>
                </c:pt>
                <c:pt idx="2">
                  <c:v>128952.3</c:v>
                </c:pt>
                <c:pt idx="3">
                  <c:v>199121</c:v>
                </c:pt>
                <c:pt idx="4">
                  <c:v>158152.20000000001</c:v>
                </c:pt>
              </c:numCache>
            </c:numRef>
          </c:val>
        </c:ser>
        <c:axId val="68106880"/>
        <c:axId val="68116864"/>
      </c:barChart>
      <c:catAx>
        <c:axId val="681068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116864"/>
        <c:crosses val="autoZero"/>
        <c:auto val="1"/>
        <c:lblAlgn val="ctr"/>
        <c:lblOffset val="100"/>
      </c:catAx>
      <c:valAx>
        <c:axId val="6811686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10688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125"/>
          <c:y val="4.8611111111111112E-2"/>
          <c:w val="0.85416666666666652"/>
          <c:h val="0.5"/>
        </c:manualLayout>
      </c:layout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61.158754997004863</c:v>
                </c:pt>
                <c:pt idx="1">
                  <c:v>54.203428756080527</c:v>
                </c:pt>
                <c:pt idx="2">
                  <c:v>58.1110105615249</c:v>
                </c:pt>
                <c:pt idx="3">
                  <c:v>58.994778579303464</c:v>
                </c:pt>
                <c:pt idx="4">
                  <c:v>59.179239426736103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14.019425665350433</c:v>
                </c:pt>
                <c:pt idx="1">
                  <c:v>12.256273838856542</c:v>
                </c:pt>
                <c:pt idx="2">
                  <c:v>13.969392196843003</c:v>
                </c:pt>
                <c:pt idx="3">
                  <c:v>14.559257248708645</c:v>
                </c:pt>
                <c:pt idx="4">
                  <c:v>14.468165501605895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1.9444444444444445E-2"/>
                  <c:y val="2.3148148148148147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1.666666666666668E-2"/>
                  <c:y val="4.6296296296296328E-3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8.4689299380188032</c:v>
                </c:pt>
                <c:pt idx="1">
                  <c:v>8.2819289205361741</c:v>
                </c:pt>
                <c:pt idx="2">
                  <c:v>4.5241586290636677</c:v>
                </c:pt>
                <c:pt idx="3">
                  <c:v>2.7153626173140744</c:v>
                </c:pt>
                <c:pt idx="4">
                  <c:v>2.6771207254864935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2.4999781277340278E-2"/>
                  <c:y val="1.8518518518518531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3.055555555555561E-2"/>
                  <c:y val="1.8518518518518531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2.2222222222222244E-2"/>
                  <c:y val="1.8518153980752405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2.4999999999999897E-2"/>
                  <c:y val="2.3148148148148147E-2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2.7777559055118112E-2"/>
                  <c:y val="3.2407407407407433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3.4875120722747219</c:v>
                </c:pt>
                <c:pt idx="1">
                  <c:v>3.069550314773887</c:v>
                </c:pt>
                <c:pt idx="2">
                  <c:v>2.8405576301862587</c:v>
                </c:pt>
                <c:pt idx="3">
                  <c:v>2.8838135958407713</c:v>
                </c:pt>
                <c:pt idx="4">
                  <c:v>2.7842703300855582</c:v>
                </c:pt>
              </c:numCache>
            </c:numRef>
          </c:val>
        </c:ser>
        <c:axId val="67383680"/>
        <c:axId val="67385216"/>
      </c:barChart>
      <c:catAx>
        <c:axId val="673836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385216"/>
        <c:crosses val="autoZero"/>
        <c:auto val="1"/>
        <c:lblAlgn val="ctr"/>
        <c:lblOffset val="100"/>
      </c:catAx>
      <c:valAx>
        <c:axId val="67385216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383680"/>
        <c:crosses val="autoZero"/>
        <c:crossBetween val="between"/>
        <c:dispUnits>
          <c:builtInUnit val="hundreds"/>
        </c:dispUnits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2949308755760398E-2"/>
          <c:y val="3.4146341463414664E-2"/>
          <c:w val="0.89247311827956988"/>
          <c:h val="0.36097560975609777"/>
        </c:manualLayout>
      </c:layout>
      <c:barChart>
        <c:barDir val="col"/>
        <c:grouping val="clustered"/>
        <c:ser>
          <c:idx val="0"/>
          <c:order val="0"/>
          <c:tx>
            <c:strRef>
              <c:f>'структа неналогов.'!$A$16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,4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неналогов.'!$B$15:$F$15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3.827063900536682</c:v>
                </c:pt>
                <c:pt idx="1">
                  <c:v>3.5909035828250602</c:v>
                </c:pt>
                <c:pt idx="2">
                  <c:v>3.5278585992806244</c:v>
                </c:pt>
                <c:pt idx="3">
                  <c:v>3.5814021165501679</c:v>
                </c:pt>
                <c:pt idx="4">
                  <c:v>3.5926155839248586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неналогов.'!$A$17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8 %</a:t>
                    </a: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3 %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неналогов.'!$B$15:$F$15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0.0</c:formatCode>
                <c:ptCount val="5"/>
                <c:pt idx="0">
                  <c:v>0.232276678199</c:v>
                </c:pt>
                <c:pt idx="1">
                  <c:v>0.33179649045868698</c:v>
                </c:pt>
                <c:pt idx="2">
                  <c:v>0.5489816490641255</c:v>
                </c:pt>
                <c:pt idx="3">
                  <c:v>0.53641283361408509</c:v>
                </c:pt>
                <c:pt idx="4">
                  <c:v>0.51739494210682568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неналогов.'!$A$18</c:f>
              <c:strCache>
                <c:ptCount val="1"/>
                <c:pt idx="0">
                  <c:v>Плата за пользование жилыми помещениями по договорам социального найма</c:v>
                </c:pt>
              </c:strCache>
            </c:strRef>
          </c:tx>
          <c:dLbls>
            <c:dLbl>
              <c:idx val="0"/>
              <c:layout>
                <c:manualLayout>
                  <c:x val="6.1443932411674156E-3"/>
                  <c:y val="2.6016266824471401E-2"/>
                </c:manualLayout>
              </c:layout>
              <c:tx>
                <c:rich>
                  <a:bodyPr/>
                  <a:lstStyle/>
                  <a:p>
                    <a:r>
                      <a:rPr lang="en-US" sz="800" b="1">
                        <a:latin typeface="Times New Roman" pitchFamily="18" charset="0"/>
                        <a:cs typeface="Times New Roman" pitchFamily="18" charset="0"/>
                      </a:rPr>
                      <a:t>0,4 %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dLblPos val="outEnd"/>
            </c:dLbl>
            <c:dLbl>
              <c:idx val="1"/>
              <c:layout>
                <c:manualLayout>
                  <c:x val="1.228878648233486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800"/>
                      <a:t>0,0</a:t>
                    </a:r>
                  </a:p>
                </c:rich>
              </c:tx>
              <c:dLblPos val="outEnd"/>
            </c:dLbl>
            <c:dLbl>
              <c:idx val="2"/>
              <c:layout>
                <c:manualLayout>
                  <c:x val="1.6385048643113177E-2"/>
                  <c:y val="0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1.2288786482334868E-2"/>
                  <c:y val="3.2520325203252032E-3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1.6385048643113031E-2"/>
                  <c:y val="0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800"/>
                </a:pPr>
                <a:endParaRPr lang="ru-RU"/>
              </a:p>
            </c:txPr>
            <c:showVal val="1"/>
          </c:dLbls>
          <c:cat>
            <c:strRef>
              <c:f>'структа неналогов.'!$B$15:$F$15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0.0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0.17669362413801007</c:v>
                </c:pt>
                <c:pt idx="3">
                  <c:v>0.17964373457498317</c:v>
                </c:pt>
                <c:pt idx="4">
                  <c:v>0.18002213165636566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неналогов.'!$A$19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cat>
            <c:strRef>
              <c:f>'структа неналогов.'!$B$15:$F$15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6.9142043301262843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неналогов.'!$A$20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layout>
                <c:manualLayout>
                  <c:x val="1.2288786482334868E-2"/>
                  <c:y val="9.7560975609755508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dLblPos val="outEnd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неналогов.'!$B$15:$F$15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1.7900585581730835</c:v>
                </c:pt>
                <c:pt idx="1">
                  <c:v>1.145707707488214</c:v>
                </c:pt>
                <c:pt idx="2">
                  <c:v>1.7159614195056012</c:v>
                </c:pt>
                <c:pt idx="3">
                  <c:v>1.7421524789156462</c:v>
                </c:pt>
                <c:pt idx="4">
                  <c:v>1.7475911581333832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неналогов.'!$A$21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2.0481310803891432E-2"/>
                  <c:y val="0"/>
                </c:manualLayout>
              </c:layout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2,2 %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4,6 %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4,5 %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txPr>
              <a:bodyPr/>
              <a:lstStyle/>
              <a:p>
                <a:pPr>
                  <a:defRPr sz="900"/>
                </a:pPr>
                <a:endParaRPr lang="ru-RU"/>
              </a:p>
            </c:txPr>
            <c:showVal val="1"/>
          </c:dLbls>
          <c:cat>
            <c:strRef>
              <c:f>'структа неналогов.'!$B$15:$F$15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'структа неналогов.'!$B$21:$F$21</c:f>
              <c:numCache>
                <c:formatCode>0.0</c:formatCode>
                <c:ptCount val="5"/>
                <c:pt idx="0">
                  <c:v>0.10177386031614077</c:v>
                </c:pt>
                <c:pt idx="1">
                  <c:v>17.120410388980886</c:v>
                </c:pt>
                <c:pt idx="2">
                  <c:v>14.585385690393823</c:v>
                </c:pt>
                <c:pt idx="3">
                  <c:v>14.80717679517816</c:v>
                </c:pt>
                <c:pt idx="4">
                  <c:v>14.853580200264506</c:v>
                </c:pt>
              </c:numCache>
            </c:numRef>
          </c:val>
        </c:ser>
        <c:axId val="68269568"/>
        <c:axId val="68271104"/>
      </c:barChart>
      <c:catAx>
        <c:axId val="682695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271104"/>
        <c:crosses val="autoZero"/>
        <c:auto val="1"/>
        <c:lblAlgn val="ctr"/>
        <c:lblOffset val="100"/>
      </c:catAx>
      <c:valAx>
        <c:axId val="68271104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269568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9549814337723946E-2"/>
          <c:y val="0.53036706996991145"/>
          <c:w val="0.8070608915821007"/>
          <c:h val="0.41010076179501992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2752973998736568E-3"/>
          <c:y val="5.0793295285022508E-2"/>
          <c:w val="0.96599057620046491"/>
          <c:h val="0.813757917288251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9 731,7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60,0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10 403,8</a:t>
                    </a:r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73823744"/>
        <c:axId val="73825280"/>
      </c:barChart>
      <c:catAx>
        <c:axId val="73823744"/>
        <c:scaling>
          <c:orientation val="minMax"/>
        </c:scaling>
        <c:delete val="1"/>
        <c:axPos val="b"/>
        <c:tickLblPos val="none"/>
        <c:crossAx val="73825280"/>
        <c:crosses val="autoZero"/>
        <c:auto val="1"/>
        <c:lblAlgn val="ctr"/>
        <c:lblOffset val="100"/>
      </c:catAx>
      <c:valAx>
        <c:axId val="738252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38237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875,8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12 779,6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0.41429661719435668"/>
                  <c:y val="-4.417948080853343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17,8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4 318,2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15 990,1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75055488"/>
        <c:axId val="75057024"/>
      </c:barChart>
      <c:catAx>
        <c:axId val="75055488"/>
        <c:scaling>
          <c:orientation val="minMax"/>
        </c:scaling>
        <c:delete val="1"/>
        <c:axPos val="b"/>
        <c:tickLblPos val="none"/>
        <c:crossAx val="75057024"/>
        <c:crosses val="autoZero"/>
        <c:auto val="1"/>
        <c:lblAlgn val="ctr"/>
        <c:lblOffset val="100"/>
      </c:catAx>
      <c:valAx>
        <c:axId val="7505702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5055488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"/>
          <c:y val="0"/>
          <c:w val="0.96599057620046491"/>
          <c:h val="0.9369180042427947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8 876,5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3 218,5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12 298,2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75086464"/>
        <c:axId val="75145600"/>
      </c:barChart>
      <c:catAx>
        <c:axId val="75086464"/>
        <c:scaling>
          <c:orientation val="minMax"/>
        </c:scaling>
        <c:delete val="1"/>
        <c:axPos val="b"/>
        <c:tickLblPos val="none"/>
        <c:crossAx val="75145600"/>
        <c:crosses val="autoZero"/>
        <c:auto val="1"/>
        <c:lblAlgn val="ctr"/>
        <c:lblOffset val="100"/>
      </c:catAx>
      <c:valAx>
        <c:axId val="7514560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5086464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3.3716239111609682E-2"/>
          <c:y val="7.521314878743697E-2"/>
          <c:w val="0.9662837608883903"/>
          <c:h val="0.849573702425126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5 852,0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3 223,0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9 064,9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75216768"/>
        <c:axId val="75218304"/>
      </c:barChart>
      <c:catAx>
        <c:axId val="75216768"/>
        <c:scaling>
          <c:orientation val="minMax"/>
        </c:scaling>
        <c:delete val="1"/>
        <c:axPos val="b"/>
        <c:tickLblPos val="none"/>
        <c:crossAx val="75218304"/>
        <c:crosses val="autoZero"/>
        <c:auto val="1"/>
        <c:lblAlgn val="ctr"/>
        <c:lblOffset val="100"/>
      </c:catAx>
      <c:valAx>
        <c:axId val="7521830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5216768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1.8390675879059827E-2"/>
          <c:y val="7.521314878743697E-2"/>
          <c:w val="0.9662837608883903"/>
          <c:h val="0.849573702425126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6 143,1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3 227,7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9 521,4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74966144"/>
        <c:axId val="74967680"/>
      </c:barChart>
      <c:catAx>
        <c:axId val="74966144"/>
        <c:scaling>
          <c:orientation val="minMax"/>
        </c:scaling>
        <c:delete val="1"/>
        <c:axPos val="b"/>
        <c:tickLblPos val="none"/>
        <c:crossAx val="74967680"/>
        <c:crosses val="autoZero"/>
        <c:auto val="1"/>
        <c:lblAlgn val="ctr"/>
        <c:lblOffset val="100"/>
      </c:catAx>
      <c:valAx>
        <c:axId val="749676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4966144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1844331641285956"/>
          <c:y val="9.615384615384627E-2"/>
          <c:w val="0.85617597292724201"/>
          <c:h val="0.79487179487179482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990.5</c:v>
                </c:pt>
                <c:pt idx="1">
                  <c:v>1137.5</c:v>
                </c:pt>
              </c:numCache>
            </c:numRef>
          </c:val>
        </c:ser>
        <c:axId val="75204864"/>
        <c:axId val="74948608"/>
      </c:barChart>
      <c:catAx>
        <c:axId val="75204864"/>
        <c:scaling>
          <c:orientation val="minMax"/>
        </c:scaling>
        <c:delete val="1"/>
        <c:axPos val="b"/>
        <c:tickLblPos val="nextTo"/>
        <c:crossAx val="74948608"/>
        <c:crosses val="autoZero"/>
        <c:auto val="1"/>
        <c:lblAlgn val="ctr"/>
        <c:lblOffset val="100"/>
      </c:catAx>
      <c:valAx>
        <c:axId val="7494860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2048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1686143572621044"/>
          <c:y val="9.615384615384627E-2"/>
          <c:w val="0.8580968280467447"/>
          <c:h val="0.79487179487179482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1001.8</c:v>
                </c:pt>
                <c:pt idx="1">
                  <c:v>1140.3</c:v>
                </c:pt>
              </c:numCache>
            </c:numRef>
          </c:val>
        </c:ser>
        <c:axId val="75283456"/>
        <c:axId val="75293440"/>
      </c:barChart>
      <c:catAx>
        <c:axId val="75283456"/>
        <c:scaling>
          <c:orientation val="minMax"/>
        </c:scaling>
        <c:delete val="1"/>
        <c:axPos val="b"/>
        <c:tickLblPos val="nextTo"/>
        <c:crossAx val="75293440"/>
        <c:crosses val="autoZero"/>
        <c:auto val="1"/>
        <c:lblAlgn val="ctr"/>
        <c:lblOffset val="100"/>
      </c:catAx>
      <c:valAx>
        <c:axId val="7529344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2834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1784511784511786"/>
          <c:y val="0.10135135135135136"/>
          <c:w val="0.85690235690235661"/>
          <c:h val="0.78378378378378377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965.5</c:v>
                </c:pt>
                <c:pt idx="1">
                  <c:v>1143.0999999999999</c:v>
                </c:pt>
              </c:numCache>
            </c:numRef>
          </c:val>
        </c:ser>
        <c:axId val="75661312"/>
        <c:axId val="75662848"/>
      </c:barChart>
      <c:catAx>
        <c:axId val="75661312"/>
        <c:scaling>
          <c:orientation val="minMax"/>
        </c:scaling>
        <c:delete val="1"/>
        <c:axPos val="b"/>
        <c:tickLblPos val="nextTo"/>
        <c:crossAx val="75662848"/>
        <c:crosses val="autoZero"/>
        <c:auto val="1"/>
        <c:lblAlgn val="ctr"/>
        <c:lblOffset val="100"/>
      </c:catAx>
      <c:valAx>
        <c:axId val="7566284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66131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3384321223709378"/>
          <c:y val="9.7402597402597338E-2"/>
          <c:w val="0.83747609942638623"/>
          <c:h val="0.79220779220779225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2645.6</c:v>
                </c:pt>
                <c:pt idx="1">
                  <c:v>35750.1</c:v>
                </c:pt>
              </c:numCache>
            </c:numRef>
          </c:val>
        </c:ser>
        <c:axId val="75306496"/>
        <c:axId val="75308032"/>
      </c:barChart>
      <c:catAx>
        <c:axId val="75306496"/>
        <c:scaling>
          <c:orientation val="minMax"/>
        </c:scaling>
        <c:delete val="1"/>
        <c:axPos val="b"/>
        <c:tickLblPos val="nextTo"/>
        <c:crossAx val="75308032"/>
        <c:crosses val="autoZero"/>
        <c:auto val="1"/>
        <c:lblAlgn val="ctr"/>
        <c:lblOffset val="100"/>
      </c:catAx>
      <c:valAx>
        <c:axId val="7530803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3064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3232514177693763"/>
          <c:y val="0.13738738738738743"/>
          <c:w val="0.83931947069943325"/>
          <c:h val="0.78378378378378377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2402.9</c:v>
                </c:pt>
                <c:pt idx="1">
                  <c:v>5203.1000000000004</c:v>
                </c:pt>
              </c:numCache>
            </c:numRef>
          </c:val>
        </c:ser>
        <c:axId val="75344512"/>
        <c:axId val="75358592"/>
      </c:barChart>
      <c:catAx>
        <c:axId val="75344512"/>
        <c:scaling>
          <c:orientation val="minMax"/>
        </c:scaling>
        <c:delete val="1"/>
        <c:axPos val="b"/>
        <c:tickLblPos val="nextTo"/>
        <c:crossAx val="75358592"/>
        <c:crosses val="autoZero"/>
        <c:auto val="1"/>
        <c:lblAlgn val="ctr"/>
        <c:lblOffset val="100"/>
      </c:catAx>
      <c:valAx>
        <c:axId val="7535859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34451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4942528735632205"/>
          <c:y val="9.615384615384627E-2"/>
          <c:w val="0.82183908045977072"/>
          <c:h val="0.79487179487179482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3020.9</c:v>
                </c:pt>
                <c:pt idx="1">
                  <c:v>5360.6</c:v>
                </c:pt>
              </c:numCache>
            </c:numRef>
          </c:val>
        </c:ser>
        <c:axId val="75701632"/>
        <c:axId val="75728000"/>
      </c:barChart>
      <c:catAx>
        <c:axId val="75701632"/>
        <c:scaling>
          <c:orientation val="minMax"/>
        </c:scaling>
        <c:delete val="1"/>
        <c:axPos val="b"/>
        <c:tickLblPos val="nextTo"/>
        <c:crossAx val="75728000"/>
        <c:crosses val="autoZero"/>
        <c:auto val="1"/>
        <c:lblAlgn val="ctr"/>
        <c:lblOffset val="100"/>
      </c:catAx>
      <c:valAx>
        <c:axId val="7572800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7016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3384321223709378"/>
          <c:y val="9.7402597402597338E-2"/>
          <c:w val="0.83747609942638623"/>
          <c:h val="0.79220779220779225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'04'!$A$8:$C$8</c:f>
              <c:numCache>
                <c:formatCode>#,##0.0</c:formatCode>
                <c:ptCount val="3"/>
                <c:pt idx="0">
                  <c:v>2645.6</c:v>
                </c:pt>
                <c:pt idx="1">
                  <c:v>35750.1</c:v>
                </c:pt>
              </c:numCache>
            </c:numRef>
          </c:val>
        </c:ser>
        <c:axId val="77143040"/>
        <c:axId val="77148928"/>
      </c:barChart>
      <c:catAx>
        <c:axId val="77143040"/>
        <c:scaling>
          <c:orientation val="minMax"/>
        </c:scaling>
        <c:delete val="1"/>
        <c:axPos val="b"/>
        <c:tickLblPos val="nextTo"/>
        <c:crossAx val="77148928"/>
        <c:crosses val="autoZero"/>
        <c:auto val="1"/>
        <c:lblAlgn val="ctr"/>
        <c:lblOffset val="100"/>
      </c:catAx>
      <c:valAx>
        <c:axId val="7714892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1430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3384321223709378"/>
          <c:y val="9.7402597402597338E-2"/>
          <c:w val="0.83747609942638623"/>
          <c:h val="0.79220779220779225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'04'!$A$8:$C$8</c:f>
              <c:numCache>
                <c:formatCode>#,##0.0</c:formatCode>
                <c:ptCount val="3"/>
                <c:pt idx="0">
                  <c:v>2645.6</c:v>
                </c:pt>
                <c:pt idx="1">
                  <c:v>35750.1</c:v>
                </c:pt>
              </c:numCache>
            </c:numRef>
          </c:val>
        </c:ser>
        <c:axId val="77176832"/>
        <c:axId val="77178368"/>
      </c:barChart>
      <c:catAx>
        <c:axId val="77176832"/>
        <c:scaling>
          <c:orientation val="minMax"/>
        </c:scaling>
        <c:delete val="1"/>
        <c:axPos val="b"/>
        <c:tickLblPos val="nextTo"/>
        <c:crossAx val="77178368"/>
        <c:crosses val="autoZero"/>
        <c:auto val="1"/>
        <c:lblAlgn val="ctr"/>
        <c:lblOffset val="100"/>
      </c:catAx>
      <c:valAx>
        <c:axId val="7717836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1768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4726027397260283"/>
          <c:y val="9.4936708860759528E-2"/>
          <c:w val="0.82705479452054831"/>
          <c:h val="0.79746835443037978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'07'!$A$2:$E$2</c:f>
              <c:numCache>
                <c:formatCode>#,##0.0</c:formatCode>
                <c:ptCount val="5"/>
                <c:pt idx="0">
                  <c:v>13740.9</c:v>
                </c:pt>
                <c:pt idx="1">
                  <c:v>56277.8</c:v>
                </c:pt>
                <c:pt idx="2">
                  <c:v>17309.400000000001</c:v>
                </c:pt>
                <c:pt idx="3">
                  <c:v>1114</c:v>
                </c:pt>
                <c:pt idx="4">
                  <c:v>1228.0999999999999</c:v>
                </c:pt>
              </c:numCache>
            </c:numRef>
          </c:val>
        </c:ser>
        <c:axId val="77226368"/>
        <c:axId val="77227904"/>
      </c:barChart>
      <c:catAx>
        <c:axId val="77226368"/>
        <c:scaling>
          <c:orientation val="minMax"/>
        </c:scaling>
        <c:delete val="1"/>
        <c:axPos val="b"/>
        <c:tickLblPos val="nextTo"/>
        <c:crossAx val="77227904"/>
        <c:crosses val="autoZero"/>
        <c:auto val="1"/>
        <c:lblAlgn val="ctr"/>
        <c:lblOffset val="100"/>
      </c:catAx>
      <c:valAx>
        <c:axId val="7722790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22636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4726027397260283"/>
          <c:y val="9.4936708860759528E-2"/>
          <c:w val="0.82705479452054831"/>
          <c:h val="0.79746835443037978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'07'!$A$2:$E$2</c:f>
              <c:numCache>
                <c:formatCode>#,##0.0</c:formatCode>
                <c:ptCount val="5"/>
                <c:pt idx="0">
                  <c:v>13740.9</c:v>
                </c:pt>
                <c:pt idx="1">
                  <c:v>56277.8</c:v>
                </c:pt>
                <c:pt idx="2">
                  <c:v>17309.400000000001</c:v>
                </c:pt>
                <c:pt idx="3">
                  <c:v>1114</c:v>
                </c:pt>
                <c:pt idx="4">
                  <c:v>1228.0999999999999</c:v>
                </c:pt>
              </c:numCache>
            </c:numRef>
          </c:val>
        </c:ser>
        <c:axId val="77071488"/>
        <c:axId val="77073024"/>
      </c:barChart>
      <c:catAx>
        <c:axId val="77071488"/>
        <c:scaling>
          <c:orientation val="minMax"/>
        </c:scaling>
        <c:delete val="1"/>
        <c:axPos val="b"/>
        <c:tickLblPos val="nextTo"/>
        <c:crossAx val="77073024"/>
        <c:crosses val="autoZero"/>
        <c:auto val="1"/>
        <c:lblAlgn val="ctr"/>
        <c:lblOffset val="100"/>
      </c:catAx>
      <c:valAx>
        <c:axId val="7707302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07148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4726027397260283"/>
          <c:y val="9.4936708860759528E-2"/>
          <c:w val="0.82705479452054831"/>
          <c:h val="0.79746835443037978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'07'!$A$2:$E$2</c:f>
              <c:numCache>
                <c:formatCode>#,##0.0</c:formatCode>
                <c:ptCount val="5"/>
                <c:pt idx="0">
                  <c:v>13740.9</c:v>
                </c:pt>
                <c:pt idx="1">
                  <c:v>56277.8</c:v>
                </c:pt>
                <c:pt idx="2">
                  <c:v>17309.400000000001</c:v>
                </c:pt>
                <c:pt idx="3">
                  <c:v>1114</c:v>
                </c:pt>
                <c:pt idx="4">
                  <c:v>1228.0999999999999</c:v>
                </c:pt>
              </c:numCache>
            </c:numRef>
          </c:val>
        </c:ser>
        <c:axId val="77113216"/>
        <c:axId val="77114752"/>
      </c:barChart>
      <c:catAx>
        <c:axId val="77113216"/>
        <c:scaling>
          <c:orientation val="minMax"/>
        </c:scaling>
        <c:delete val="1"/>
        <c:axPos val="b"/>
        <c:tickLblPos val="nextTo"/>
        <c:crossAx val="77114752"/>
        <c:crosses val="autoZero"/>
        <c:auto val="1"/>
        <c:lblAlgn val="ctr"/>
        <c:lblOffset val="100"/>
      </c:catAx>
      <c:valAx>
        <c:axId val="7711475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11321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0752688172043014"/>
          <c:y val="7.7464788732394374E-2"/>
          <c:w val="0.86943164362519265"/>
          <c:h val="0.77464788732394396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5.6140350877192942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0"/>
                  <c:y val="-6.3157894736842107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0"/>
                  <c:y val="4.9122807017543908E-2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'10'!$A$2:$C$2</c:f>
              <c:numCache>
                <c:formatCode>#,##0.0</c:formatCode>
                <c:ptCount val="3"/>
                <c:pt idx="0">
                  <c:v>1880.7</c:v>
                </c:pt>
                <c:pt idx="1">
                  <c:v>6086.2</c:v>
                </c:pt>
                <c:pt idx="2">
                  <c:v>7514.8</c:v>
                </c:pt>
              </c:numCache>
            </c:numRef>
          </c:val>
        </c:ser>
        <c:axId val="77134848"/>
        <c:axId val="77271808"/>
      </c:barChart>
      <c:catAx>
        <c:axId val="77134848"/>
        <c:scaling>
          <c:orientation val="minMax"/>
        </c:scaling>
        <c:delete val="1"/>
        <c:axPos val="b"/>
        <c:tickLblPos val="nextTo"/>
        <c:crossAx val="77271808"/>
        <c:crosses val="autoZero"/>
        <c:lblAlgn val="ctr"/>
        <c:lblOffset val="100"/>
      </c:catAx>
      <c:valAx>
        <c:axId val="7727180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13484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7.1097372488408042E-2"/>
          <c:y val="0.1"/>
          <c:w val="0.90571870170015456"/>
          <c:h val="0.78666666666666651"/>
        </c:manualLayout>
      </c:layout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7266.3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7266.3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1911.9</c:v>
                </c:pt>
                <c:pt idx="1">
                  <c:v>5512.1</c:v>
                </c:pt>
                <c:pt idx="2">
                  <c:v>7266.3</c:v>
                </c:pt>
              </c:numCache>
            </c:numRef>
          </c:val>
        </c:ser>
        <c:axId val="77325056"/>
        <c:axId val="77326592"/>
      </c:barChart>
      <c:catAx>
        <c:axId val="77325056"/>
        <c:scaling>
          <c:orientation val="minMax"/>
        </c:scaling>
        <c:delete val="1"/>
        <c:axPos val="b"/>
        <c:numFmt formatCode="#,##0.0" sourceLinked="1"/>
        <c:tickLblPos val="nextTo"/>
        <c:crossAx val="77326592"/>
        <c:crosses val="autoZero"/>
        <c:auto val="1"/>
        <c:lblAlgn val="ctr"/>
        <c:lblOffset val="100"/>
      </c:catAx>
      <c:valAx>
        <c:axId val="7732659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3250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0752688172043014"/>
          <c:y val="0.14541387024608501"/>
          <c:w val="0.86943164362519265"/>
          <c:h val="0.78523489932885904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1945.3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5667</c:v>
                </c:pt>
              </c:numCache>
            </c:numRef>
          </c:val>
        </c:ser>
        <c:ser>
          <c:idx val="2"/>
          <c:order val="2"/>
          <c:spPr>
            <a:solidFill>
              <a:schemeClr val="accent1"/>
            </a:solidFill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7194.9</c:v>
                </c:pt>
              </c:numCache>
            </c:numRef>
          </c:val>
        </c:ser>
        <c:axId val="77357056"/>
        <c:axId val="77358592"/>
      </c:barChart>
      <c:catAx>
        <c:axId val="77357056"/>
        <c:scaling>
          <c:orientation val="minMax"/>
        </c:scaling>
        <c:delete val="1"/>
        <c:axPos val="b"/>
        <c:tickLblPos val="nextTo"/>
        <c:crossAx val="77358592"/>
        <c:crosses val="autoZero"/>
        <c:auto val="1"/>
        <c:lblAlgn val="ctr"/>
        <c:lblOffset val="100"/>
      </c:catAx>
      <c:valAx>
        <c:axId val="7735859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3570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6.3925186875332454E-2"/>
          <c:y val="6.7287784679089024E-2"/>
          <c:w val="0.8818181818181815"/>
          <c:h val="0.79813664596273237"/>
        </c:manualLayout>
      </c:layout>
      <c:barChart>
        <c:barDir val="col"/>
        <c:grouping val="clustered"/>
        <c:ser>
          <c:idx val="0"/>
          <c:order val="0"/>
          <c:tx>
            <c:strRef>
              <c:f>'14'!$A$4</c:f>
              <c:strCache>
                <c:ptCount val="1"/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1 855,5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</c:dLbl>
            <c:spPr>
              <a:noFill/>
              <a:ln w="25400">
                <a:noFill/>
              </a:ln>
            </c:spPr>
            <c:showVal val="1"/>
          </c:dLbls>
          <c:val>
            <c:numRef>
              <c:f>'14'!$A$2</c:f>
              <c:numCache>
                <c:formatCode>General</c:formatCode>
                <c:ptCount val="1"/>
              </c:numCache>
            </c:numRef>
          </c:val>
        </c:ser>
        <c:ser>
          <c:idx val="1"/>
          <c:order val="1"/>
          <c:tx>
            <c:strRef>
              <c:f>'14'!$B$4</c:f>
              <c:strCache>
                <c:ptCount val="1"/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10 923,1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</c:dLbl>
            <c:spPr>
              <a:noFill/>
              <a:ln w="25400">
                <a:noFill/>
              </a:ln>
            </c:spPr>
            <c:showVal val="1"/>
          </c:dLbls>
          <c:val>
            <c:numRef>
              <c:f>'14'!$B$2</c:f>
              <c:numCache>
                <c:formatCode>General</c:formatCode>
                <c:ptCount val="1"/>
              </c:numCache>
            </c:numRef>
          </c:val>
        </c:ser>
        <c:ser>
          <c:idx val="2"/>
          <c:order val="2"/>
          <c:tx>
            <c:strRef>
              <c:f>'14'!$C$4</c:f>
              <c:strCache>
                <c:ptCount val="1"/>
              </c:strCache>
            </c:strRef>
          </c:tx>
          <c:val>
            <c:numRef>
              <c:f>'14'!$C$2</c:f>
              <c:numCache>
                <c:formatCode>General</c:formatCode>
                <c:ptCount val="1"/>
              </c:numCache>
            </c:numRef>
          </c:val>
        </c:ser>
        <c:ser>
          <c:idx val="3"/>
          <c:order val="3"/>
          <c:tx>
            <c:strRef>
              <c:f>'14'!$D$4</c:f>
              <c:strCache>
                <c:ptCount val="1"/>
                <c:pt idx="0">
                  <c:v>2022 год</c:v>
                </c:pt>
              </c:strCache>
            </c:strRef>
          </c:tx>
          <c:val>
            <c:numRef>
              <c:f>'14'!$D$2</c:f>
              <c:numCache>
                <c:formatCode>#,##0.0</c:formatCode>
                <c:ptCount val="1"/>
                <c:pt idx="0">
                  <c:v>14.4</c:v>
                </c:pt>
              </c:numCache>
            </c:numRef>
          </c:val>
        </c:ser>
        <c:ser>
          <c:idx val="4"/>
          <c:order val="4"/>
          <c:tx>
            <c:strRef>
              <c:f>'14'!$E$4</c:f>
              <c:strCache>
                <c:ptCount val="1"/>
                <c:pt idx="0">
                  <c:v>2023 год</c:v>
                </c:pt>
              </c:strCache>
            </c:strRef>
          </c:tx>
          <c:val>
            <c:numRef>
              <c:f>'14'!$E$2</c:f>
              <c:numCache>
                <c:formatCode>#,##0.0</c:formatCode>
                <c:ptCount val="1"/>
                <c:pt idx="0">
                  <c:v>14.4</c:v>
                </c:pt>
              </c:numCache>
            </c:numRef>
          </c:val>
        </c:ser>
        <c:ser>
          <c:idx val="5"/>
          <c:order val="5"/>
          <c:tx>
            <c:strRef>
              <c:f>'14'!$E$1:$E$2</c:f>
              <c:strCache>
                <c:ptCount val="1"/>
                <c:pt idx="0">
                  <c:v>14,4</c:v>
                </c:pt>
              </c:strCache>
            </c:strRef>
          </c:tx>
          <c:cat>
            <c:strRef>
              <c:f>'14'!$A$3:$D$3</c:f>
              <c:strCache>
                <c:ptCount val="4"/>
                <c:pt idx="0">
                  <c:v>14 01</c:v>
                </c:pt>
                <c:pt idx="1">
                  <c:v>14 01</c:v>
                </c:pt>
                <c:pt idx="2">
                  <c:v>14 01</c:v>
                </c:pt>
                <c:pt idx="3">
                  <c:v>14 01</c:v>
                </c:pt>
              </c:strCache>
            </c:strRef>
          </c:cat>
          <c:val>
            <c:numRef>
              <c:f>'14'!$E$3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axId val="77495296"/>
        <c:axId val="77509376"/>
      </c:barChart>
      <c:catAx>
        <c:axId val="77495296"/>
        <c:scaling>
          <c:orientation val="minMax"/>
        </c:scaling>
        <c:delete val="1"/>
        <c:axPos val="b"/>
        <c:tickLblPos val="nextTo"/>
        <c:crossAx val="77509376"/>
        <c:crosses val="autoZero"/>
        <c:auto val="1"/>
        <c:lblAlgn val="ctr"/>
        <c:lblOffset val="100"/>
      </c:catAx>
      <c:valAx>
        <c:axId val="775093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495296"/>
        <c:crosses val="autoZero"/>
        <c:crossBetween val="between"/>
      </c:valAx>
    </c:plotArea>
    <c:legend>
      <c:legendPos val="b"/>
      <c:legendEntry>
        <c:idx val="5"/>
        <c:delete val="1"/>
      </c:legendEntry>
      <c:layout>
        <c:manualLayout>
          <c:xMode val="edge"/>
          <c:yMode val="edge"/>
          <c:x val="0.22246088516315846"/>
          <c:y val="0.93506013727927051"/>
          <c:w val="0.57934977582959069"/>
          <c:h val="6.4939862720729546E-2"/>
        </c:manualLayout>
      </c:layout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5975232198142524E-2"/>
          <c:y val="0.10273972602739725"/>
          <c:w val="0.88080495356037192"/>
          <c:h val="0.78082191780821952"/>
        </c:manualLayout>
      </c:layout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14.4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500</c:v>
                </c:pt>
              </c:numCache>
            </c:numRef>
          </c:val>
        </c:ser>
        <c:ser>
          <c:idx val="2"/>
          <c:order val="2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General</c:formatCode>
                <c:ptCount val="1"/>
              </c:numCache>
            </c:numRef>
          </c:val>
        </c:ser>
        <c:axId val="77413376"/>
        <c:axId val="77423360"/>
      </c:barChart>
      <c:catAx>
        <c:axId val="77413376"/>
        <c:scaling>
          <c:orientation val="minMax"/>
        </c:scaling>
        <c:delete val="1"/>
        <c:axPos val="b"/>
        <c:tickLblPos val="nextTo"/>
        <c:crossAx val="77423360"/>
        <c:crosses val="autoZero"/>
        <c:auto val="1"/>
        <c:lblAlgn val="ctr"/>
        <c:lblOffset val="100"/>
      </c:catAx>
      <c:valAx>
        <c:axId val="7742336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41337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7.7083333333333379E-2"/>
          <c:y val="4.8611111111111112E-2"/>
          <c:w val="0.88958333333333328"/>
          <c:h val="0.73263888888888906"/>
        </c:manualLayout>
      </c:layout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32949.4</c:v>
                </c:pt>
                <c:pt idx="1">
                  <c:v>5948.9</c:v>
                </c:pt>
                <c:pt idx="2">
                  <c:v>11908.5</c:v>
                </c:pt>
                <c:pt idx="3">
                  <c:v>119480.2</c:v>
                </c:pt>
                <c:pt idx="4">
                  <c:v>8105.3</c:v>
                </c:pt>
                <c:pt idx="5" formatCode="0.0">
                  <c:v>149815.6</c:v>
                </c:pt>
                <c:pt idx="6">
                  <c:v>81.5</c:v>
                </c:pt>
                <c:pt idx="7">
                  <c:v>1229.5999999999999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0"/>
                  <c:y val="-2.7777777777777801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26830.400000000001</c:v>
                </c:pt>
                <c:pt idx="1">
                  <c:v>5561.7</c:v>
                </c:pt>
                <c:pt idx="2">
                  <c:v>15748.5</c:v>
                </c:pt>
                <c:pt idx="3">
                  <c:v>5687.2</c:v>
                </c:pt>
                <c:pt idx="4">
                  <c:v>7947.6</c:v>
                </c:pt>
                <c:pt idx="5">
                  <c:v>110071</c:v>
                </c:pt>
                <c:pt idx="6" formatCode="0.0">
                  <c:v>100</c:v>
                </c:pt>
                <c:pt idx="7">
                  <c:v>604.29999999999995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2.5000000000000001E-2"/>
                  <c:y val="5.5555555555555525E-2"/>
                </c:manualLayout>
              </c:layout>
              <c:dLblPos val="r"/>
              <c:showVal val="1"/>
            </c:dLbl>
            <c:dLbl>
              <c:idx val="7"/>
              <c:layout>
                <c:manualLayout>
                  <c:x val="-5.5555555555557579E-3"/>
                  <c:y val="-5.0925925925925923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>
                  <c:v>21171.9</c:v>
                </c:pt>
                <c:pt idx="1">
                  <c:v>2204.6999999999998</c:v>
                </c:pt>
                <c:pt idx="2">
                  <c:v>11579.1</c:v>
                </c:pt>
                <c:pt idx="3">
                  <c:v>1304.7</c:v>
                </c:pt>
                <c:pt idx="4">
                  <c:v>5079.3999999999996</c:v>
                </c:pt>
                <c:pt idx="5">
                  <c:v>122210.7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2022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-8.3333333333333367E-3"/>
                  <c:y val="-4.6296296296296363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General</c:formatCode>
                <c:ptCount val="8"/>
                <c:pt idx="0">
                  <c:v>17050.2</c:v>
                </c:pt>
                <c:pt idx="1">
                  <c:v>1776.5</c:v>
                </c:pt>
                <c:pt idx="2">
                  <c:v>11437.7</c:v>
                </c:pt>
                <c:pt idx="3">
                  <c:v>75841.600000000006</c:v>
                </c:pt>
                <c:pt idx="4">
                  <c:v>4829.3999999999996</c:v>
                </c:pt>
                <c:pt idx="5">
                  <c:v>117852.5</c:v>
                </c:pt>
                <c:pt idx="6" formatCode="0.0">
                  <c:v>100</c:v>
                </c:pt>
                <c:pt idx="7">
                  <c:v>5960.5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2023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17359.5</c:v>
                </c:pt>
                <c:pt idx="1">
                  <c:v>1865.3</c:v>
                </c:pt>
                <c:pt idx="2">
                  <c:v>12017.7</c:v>
                </c:pt>
                <c:pt idx="3">
                  <c:v>39700.400000000001</c:v>
                </c:pt>
                <c:pt idx="4">
                  <c:v>4904.3999999999996</c:v>
                </c:pt>
                <c:pt idx="5">
                  <c:v>109522.4</c:v>
                </c:pt>
                <c:pt idx="6" formatCode="0.0">
                  <c:v>100</c:v>
                </c:pt>
                <c:pt idx="7">
                  <c:v>9724.5</c:v>
                </c:pt>
              </c:numCache>
            </c:numRef>
          </c:val>
        </c:ser>
        <c:marker val="1"/>
        <c:axId val="58800384"/>
        <c:axId val="58806272"/>
      </c:lineChart>
      <c:catAx>
        <c:axId val="588003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58806272"/>
        <c:crosses val="autoZero"/>
        <c:auto val="1"/>
        <c:lblAlgn val="ctr"/>
        <c:lblOffset val="100"/>
      </c:catAx>
      <c:valAx>
        <c:axId val="58806272"/>
        <c:scaling>
          <c:orientation val="minMax"/>
        </c:scaling>
        <c:axPos val="l"/>
        <c:majorGridlines/>
        <c:numFmt formatCode="General" sourceLinked="0"/>
        <c:tickLblPos val="nextTo"/>
        <c:crossAx val="5880038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42151" y="335868"/>
        <a:ext cx="1118355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98279" y="1285883"/>
        <a:ext cx="139562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113" y="2286016"/>
        <a:ext cx="1176726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80530" y="3212424"/>
        <a:ext cx="1497471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0.01739</cdr:x>
      <cdr:y>0.85714</cdr:y>
    </cdr:from>
    <cdr:to>
      <cdr:x>0.94294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" y="1357322"/>
          <a:ext cx="760373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0.05217</cdr:x>
      <cdr:y>0.85714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8628" y="1285884"/>
          <a:ext cx="7403659" cy="1947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0.85714</cdr:y>
    </cdr:from>
    <cdr:to>
      <cdr:x>0.95194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428760"/>
          <a:ext cx="7463335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0.33043</cdr:x>
      <cdr:y>0.61905</cdr:y>
    </cdr:from>
    <cdr:to>
      <cdr:x>0.3913</cdr:x>
      <cdr:y>0.85714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2714644" y="928694"/>
          <a:ext cx="500066" cy="35719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0.74977</cdr:x>
      <cdr:y>0.90725</cdr:y>
    </cdr:from>
    <cdr:to>
      <cdr:x>0.80236</cdr:x>
      <cdr:y>0.93875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6159628" y="2073982"/>
          <a:ext cx="432048" cy="7200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0111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0.73333</cdr:x>
      <cdr:y>0.86207</cdr:y>
    </cdr:from>
    <cdr:to>
      <cdr:x>0.78333</cdr:x>
      <cdr:y>0.93103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6286544" y="1785950"/>
          <a:ext cx="428628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1643074"/>
          <a:ext cx="765008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0105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0.34345</cdr:x>
      <cdr:y>0.88732</cdr:y>
    </cdr:from>
    <cdr:to>
      <cdr:x>0.39559</cdr:x>
      <cdr:y>0.92632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2846120" y="1638232"/>
          <a:ext cx="432048" cy="7200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0.34345</cdr:x>
      <cdr:y>0.73131</cdr:y>
    </cdr:from>
    <cdr:to>
      <cdr:x>0.39559</cdr:x>
      <cdr:y>0.84832</cdr:y>
    </cdr:to>
    <cdr:sp macro="" textlink="">
      <cdr:nvSpPr>
        <cdr:cNvPr id="9" name="Прямоугольник 8"/>
        <cdr:cNvSpPr/>
      </cdr:nvSpPr>
      <cdr:spPr>
        <a:xfrm xmlns:a="http://schemas.openxmlformats.org/drawingml/2006/main">
          <a:off x="2846120" y="1350200"/>
          <a:ext cx="432048" cy="21602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9,5</a:t>
          </a:r>
          <a:endParaRPr lang="ru-RU" sz="1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5327" y="1643083"/>
          <a:ext cx="8067373" cy="214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0.30172</cdr:x>
      <cdr:y>0.73077</cdr:y>
    </cdr:from>
    <cdr:to>
      <cdr:x>0.44828</cdr:x>
      <cdr:y>0.88462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500330" y="1357322"/>
          <a:ext cx="12144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0.29442</cdr:x>
      <cdr:y>0.72</cdr:y>
    </cdr:from>
    <cdr:to>
      <cdr:x>0.83587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97736" y="1285884"/>
          <a:ext cx="4409532" cy="4542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0.27288</cdr:x>
      <cdr:y>0.72727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22316" y="1143008"/>
          <a:ext cx="4486085" cy="3883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03 04          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1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0.28114</cdr:x>
      <cdr:y>0.72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89585" y="1285884"/>
          <a:ext cx="4538125" cy="5000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0.28872</cdr:x>
      <cdr:y>0.75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30690" y="1285884"/>
          <a:ext cx="4692218" cy="3841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0.29679</cdr:x>
      <cdr:y>0.79167</cdr:y>
    </cdr:from>
    <cdr:to>
      <cdr:x>0.87146</cdr:x>
      <cdr:y>0.95946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74633" y="1357322"/>
          <a:ext cx="4597967" cy="2876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en-US" sz="1200" b="1" dirty="0">
              <a:latin typeface="Times New Roman" pitchFamily="18" charset="0"/>
              <a:cs typeface="Times New Roman" pitchFamily="18" charset="0"/>
            </a:rPr>
            <a:t>04 05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0.28736</cdr:x>
      <cdr:y>0.72116</cdr:y>
    </cdr:from>
    <cdr:to>
      <cdr:x>0.8295</cdr:x>
      <cdr:y>0.9359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19712" y="1071571"/>
          <a:ext cx="4376422" cy="319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04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9</a:t>
          </a: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0.21818</cdr:x>
      <cdr:y>0.88571</cdr:y>
    </cdr:from>
    <cdr:to>
      <cdr:x>0.9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2214578"/>
          <a:ext cx="5357850" cy="2208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05 03                                                   05 05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0.21495</cdr:x>
      <cdr:y>0.87179</cdr:y>
    </cdr:from>
    <cdr:to>
      <cdr:x>0.86998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2428892"/>
          <a:ext cx="5006937" cy="3571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05 01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0.19178</cdr:x>
      <cdr:y>0.84138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66792" y="1266235"/>
          <a:ext cx="4162438" cy="2387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0703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07 07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0.19178</cdr:x>
      <cdr:y>0.84138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66792" y="1266235"/>
          <a:ext cx="4162438" cy="2387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0703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0.19178</cdr:x>
      <cdr:y>0.84138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66792" y="1266235"/>
          <a:ext cx="4162438" cy="2387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07 01              07 02      </a:t>
          </a:r>
          <a:r>
            <a:rPr lang="ru-RU" sz="1200" b="1">
              <a:latin typeface="Times New Roman" pitchFamily="18" charset="0"/>
              <a:cs typeface="Times New Roman" pitchFamily="18" charset="0"/>
            </a:rPr>
            <a:t>         0703</a:t>
          </a:r>
          <a:r>
            <a:rPr lang="en-US" sz="1200" b="1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>
              <a:latin typeface="Times New Roman" pitchFamily="18" charset="0"/>
              <a:cs typeface="Times New Roman" pitchFamily="18" charset="0"/>
            </a:rPr>
            <a:t>07 07              07 09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0.17486</cdr:x>
      <cdr:y>0.87898</cdr:y>
    </cdr:from>
    <cdr:to>
      <cdr:x>0.91075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14401" y="2628900"/>
          <a:ext cx="3848100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0.15665</cdr:x>
      <cdr:y>0.8042</cdr:y>
    </cdr:from>
    <cdr:to>
      <cdr:x>0.95628</cdr:x>
      <cdr:y>0.98089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66867" y="1095375"/>
          <a:ext cx="4935512" cy="2406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0.16847</cdr:x>
      <cdr:y>0.84896</cdr:y>
    </cdr:from>
    <cdr:to>
      <cdr:x>0.92427</cdr:x>
      <cdr:y>0.99244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38224" y="1552575"/>
          <a:ext cx="4657725" cy="262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10 01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0.29339</cdr:x>
      <cdr:y>0.84896</cdr:y>
    </cdr:from>
    <cdr:to>
      <cdr:x>0.80338</cdr:x>
      <cdr:y>0.98438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819276" y="1552575"/>
          <a:ext cx="3162300" cy="2476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10 01                     10 03                       10 04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0.30495</cdr:x>
      <cdr:y>0.8534</cdr:y>
    </cdr:from>
    <cdr:to>
      <cdr:x>0.78793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76425" y="1552576"/>
          <a:ext cx="2971800" cy="266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91474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16.01.2021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БЮДЖЕТЕ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ru-RU" sz="4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2023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1-2023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2019-2020 гг. и прогноз до 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1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2 и 2023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01.10.2020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11 993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2019 год и прогноз до 2023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52377329"/>
              </p:ext>
            </p:extLst>
          </p:nvPr>
        </p:nvGraphicFramePr>
        <p:xfrm>
          <a:off x="214283" y="1071547"/>
          <a:ext cx="8822213" cy="5597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132"/>
                <a:gridCol w="959409"/>
                <a:gridCol w="846936"/>
                <a:gridCol w="635201"/>
                <a:gridCol w="917513"/>
                <a:gridCol w="635201"/>
                <a:gridCol w="846936"/>
                <a:gridCol w="564624"/>
                <a:gridCol w="846936"/>
                <a:gridCol w="776325"/>
              </a:tblGrid>
              <a:tr h="25638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4408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2023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20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84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105,7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22 021,0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508,0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27 191,0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28 418,0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29 389,0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510 008,0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525 308,0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568 908,0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600 766,0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641 718,0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29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81,1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8081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5 380,0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5 486,0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6 505,0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118,6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6 983,0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594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4 500,0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5 200,0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61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478 054,4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385 027,0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618 633,0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623 434,0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637 914,0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489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1 197 032,2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1 262 909,0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1 365 469,0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1 464 121,0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1 569 889,0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2020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30059109"/>
              </p:ext>
            </p:extLst>
          </p:nvPr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2021 - 2023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2021 год и на плановый период 2022 и 2023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908720"/>
            <a:ext cx="8928992" cy="5832648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200" dirty="0">
                <a:latin typeface="Times New Roman"/>
                <a:ea typeface="Times New Roman"/>
              </a:rPr>
              <a:t>1)обеспечение устойчивости и сбалансированности бюджета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сохранение долговой устойчивости в условиях ухудшения экономической ситуации, связанной с распространением новой </a:t>
            </a:r>
            <a:r>
              <a:rPr lang="ru-RU" sz="3200" dirty="0" err="1">
                <a:latin typeface="Times New Roman"/>
                <a:ea typeface="Times New Roman"/>
              </a:rPr>
              <a:t>коронавирусной</a:t>
            </a:r>
            <a:r>
              <a:rPr lang="ru-RU" sz="3200" dirty="0">
                <a:latin typeface="Times New Roman"/>
                <a:ea typeface="Times New Roman"/>
              </a:rPr>
              <a:t> инфекции, и падения собственных доходов;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2) концентрация финансовых ресурсов на достижении целей, показателей и результатов региональных проектов, направленных на достижение соответствующих результатов федеральных проектов.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3) повышение эффективности использования бюджетных средств путем принятия мер, направленных на: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</a:t>
            </a:r>
            <a:r>
              <a:rPr lang="ru-RU" sz="3200" dirty="0" err="1">
                <a:latin typeface="Times New Roman"/>
                <a:ea typeface="Times New Roman"/>
              </a:rPr>
              <a:t>неустановление</a:t>
            </a:r>
            <a:r>
              <a:rPr lang="ru-RU" sz="3200" dirty="0">
                <a:latin typeface="Times New Roman"/>
                <a:ea typeface="Times New Roman"/>
              </a:rPr>
              <a:t> расходных обязательств, не обеспеченных реальными доходными источниками и не связанных с решением вопросов, отнесенных Конституцией Российской Федерации, федеральными законами к полномочиям органов местного самоуправления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предоставление мер социальной поддержки с соблюдением критериев адресности и нуждаемости с целью оптимального перераспределения бюджетных средств для оказания поддержки наиболее социально незащищенным категориям граждан;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повышение качества оказания муниципальных услуг (работ) за счет проведения оптимизационных мероприятий структуры сети и штатной численности муниципальных учреждений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 на основе сокращения невостребованных муниципальных услуг (работ), перевода ряда обеспечивающих функций и услуг на условия аутсорсинга, централизации функций бухгалтерского учета, закупочной деятельности, управления кадрами;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 поддержание оптимальных объемов и структуры расходов на реализацию функций и полномочий органов местного самоуправления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стимулирование их к поиску внутренних резервов и оптимизации бюджетных расходов, исключение дублирования функций и полномочий;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</a:t>
            </a:r>
            <a:r>
              <a:rPr lang="ru-RU" sz="3200" dirty="0" err="1">
                <a:latin typeface="Times New Roman"/>
                <a:ea typeface="Times New Roman"/>
              </a:rPr>
              <a:t>неувеличение</a:t>
            </a:r>
            <a:r>
              <a:rPr lang="ru-RU" sz="3200" dirty="0">
                <a:latin typeface="Times New Roman"/>
                <a:ea typeface="Times New Roman"/>
              </a:rPr>
              <a:t> штатной численности работников аппаратов органов местного самоуправления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за исключением случаев, связанных с изменением функций и полномочий в соответствии с законодательством Российской Федерации и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 соблюдение норматива формирования расходов на содержание органов местного самоуправления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установленного Правительством Республики 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совершенствование системы закупок товаров, работ, услуг для обеспечения муниципальных нужд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в том числе путем: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- планирования закупок для обеспечения муниципальных нужд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 в неразрывной связи с бюджетным процессом;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- централизации полномочий на определение поставщиков (подрядчиков, исполнителей) для заказчиков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 в отношении закупок, осуществляемых конкурентными способами, начальная (максимальная) цена которых превышает 100 тыс. рублей, в целях эффективного использования бюджетных средств и снижения количества нарушений при описании объектов закупок;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- расширения практики проведения совместных процедур определения поставщиков в целях консолидации закупок одной и той же продукции;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- построения эффективной системы осуществления контроля за исполнением муниципальных контрактов, в том числе полноты и качества удовлетворения муниципальных нужд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повышение эффективности работы с муниципальным имуществом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 в целях оптимизации расходов на содержание муниципального имущества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а именно: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- проведение мероприятий по изъятию, продаже или сдаче в аренду в установленном порядке излишнего, неиспользуемого или используемого не по назначению муниципального имущества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а также по постановке на учет неучтенных объектов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Мордовия, выявленных после проведения инвентаризации;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   - высвобождение неэффективно используемых ресурсов для их перенаправления на решение приоритетных задач;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- недопущение роста кредиторской и дебиторской задолженности и принятие мер по их ликвидации;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развитие и совершенствование системы финансового контроля путем: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- стандартизации контрольной деятельности в соответствии с федеральными стандартами внутреннего муниципального финансового контроля, предусматривающую единые принципы контрольной деятельности, правила планирования контрольных мероприятий, оформления и реализации их результатов;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- усиления контроля за соблюдением требований к обоснованию муниципальных закупок, правил нормирования, обоснования начальной максимальной цены контракта и за исполнением контрактов;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ориентации муниципального финансового контроля на оценку эффективности муниципальных ресурсов, переход с контроля над финансовыми потоками к контролю за результатами их использования;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повышение надежности и эффективности внутреннего финансового аудита, контроля за деятельностью муниципальных учреждений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повышение качества финансового менеджмента, осуществляемого главными администраторами средств бюджета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Мордовия;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проведение работы по оптимизации бюджетных расходов на реализацию инфраструктурных проектов, в том числе путем привлечения частных инвесторов;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- приоритетное финансирование мероприятий, связанных с завершением строительства (реконструкции) объектов с высокой степенью готовности, а также объектов, строящихся с привлечением средств федерального бюджета и за счет внебюджетных источников, с учетом положений постановления Правительства Российской Федерации от 24 октября 2018 г. N 1268 "Об утверждении общих требований к установлению случаев и условий продления срока исполнения бюджетной меры принуждения";</a:t>
            </a:r>
            <a:endParaRPr lang="ru-RU" sz="32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 smtClean="0">
                <a:latin typeface="Times New Roman"/>
                <a:ea typeface="Times New Roman"/>
              </a:rPr>
              <a:t> </a:t>
            </a:r>
            <a:r>
              <a:rPr lang="ru-RU" sz="3200" dirty="0">
                <a:latin typeface="Times New Roman"/>
                <a:ea typeface="Times New Roman"/>
              </a:rPr>
              <a:t>4) развитие системы межбюджетных </a:t>
            </a:r>
            <a:r>
              <a:rPr lang="ru-RU" sz="3200" dirty="0" smtClean="0">
                <a:latin typeface="Times New Roman"/>
                <a:ea typeface="Times New Roman"/>
              </a:rPr>
              <a:t>отношений;</a:t>
            </a: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5) обеспечение прозрачности и открытости бюджетного процесса, доступности информации о муниципальных финансах </a:t>
            </a:r>
            <a:r>
              <a:rPr lang="ru-RU" sz="3200" dirty="0" err="1">
                <a:latin typeface="Times New Roman"/>
                <a:ea typeface="Times New Roman"/>
              </a:rPr>
              <a:t>Большеберезниковского</a:t>
            </a:r>
            <a:r>
              <a:rPr lang="ru-RU" sz="3200" dirty="0">
                <a:latin typeface="Times New Roman"/>
                <a:ea typeface="Times New Roman"/>
              </a:rPr>
              <a:t> муниципального района Республики </a:t>
            </a:r>
            <a:r>
              <a:rPr lang="ru-RU" sz="3200" dirty="0" smtClean="0">
                <a:latin typeface="Times New Roman"/>
                <a:ea typeface="Times New Roman"/>
              </a:rPr>
              <a:t>Мордовия.</a:t>
            </a:r>
          </a:p>
          <a:p>
            <a:pPr algn="just">
              <a:spcAft>
                <a:spcPts val="0"/>
              </a:spcAft>
            </a:pPr>
            <a:endParaRPr lang="ru-RU" sz="11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  <a:ln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01.01.2020 г., тыс. рублей</a:t>
            </a:r>
            <a:endParaRPr lang="ru-RU" sz="28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5616625" cy="3713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988839"/>
            <a:ext cx="3024336" cy="3713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01.10.2020 г., тыс. рублей</a:t>
            </a:r>
            <a:endParaRPr lang="ru-RU" sz="2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0848"/>
            <a:ext cx="525658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60848"/>
            <a:ext cx="3528392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54156" y="619202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20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23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год указаны плановые значения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5500702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34" y="1857364"/>
          <a:ext cx="8215370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517232"/>
            <a:ext cx="84296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2020-2022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27.12.2019 г. №  322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2020 год и плановый период 2021 и 2022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2019 год                2020 год   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 год                  2022 год                     202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642910" y="1714488"/>
          <a:ext cx="7929618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39423323"/>
              </p:ext>
            </p:extLst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- 1 817,3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785786" y="2357430"/>
          <a:ext cx="7858180" cy="4000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на 2021-2023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9501969"/>
              </p:ext>
            </p:extLst>
          </p:nvPr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329 519,0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172 550,7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163 860,5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234 848,4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195 194,2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277 479,8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125 963,2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121 700,4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198 882,9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158 402,7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84,2 %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73,0 %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74,3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84,7  %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81,2 %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00034" y="2057400"/>
          <a:ext cx="8001056" cy="4300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642910" y="2057400"/>
          <a:ext cx="8001056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07228" y="4572008"/>
            <a:ext cx="37702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42910" y="1857363"/>
          <a:ext cx="7858180" cy="42862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508394250"/>
              </p:ext>
            </p:extLst>
          </p:nvPr>
        </p:nvGraphicFramePr>
        <p:xfrm>
          <a:off x="571472" y="1785926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329 519,0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172 550,7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163 860,5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234 848,4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itchFamily="18" charset="0"/>
                          <a:cs typeface="Times New Roman" pitchFamily="18" charset="0"/>
                        </a:rPr>
                        <a:t>195 194,2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33 981,5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24 299,1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25 494,0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19 250,2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19 993,0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708,7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2 053,3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2 128,0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2 142,1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2 108,6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5 179,2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5 763,3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6 549,9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7 606,0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8 381,5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4 383,7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74 536,9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38 395,7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95 185,9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92 136,0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94 887,2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89 670,2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87 861,5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18 377,7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19 847,7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20 008,2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20 106,1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10 830,7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15 966,4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15 481,7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14 690,3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14 807,2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543,5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117,5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81,4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4 814,6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400" y="821532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683568" y="2842097"/>
            <a:ext cx="1316682" cy="137899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764147" y="453275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465974" y="1200944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895209" y="4675807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627534" y="3202857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604340" y="1740505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290806" y="2914802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5020510" y="4344979"/>
            <a:ext cx="1495705" cy="146903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456856" y="484567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11" y="4278713"/>
            <a:ext cx="18113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1062004" y="4546580"/>
            <a:ext cx="14287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07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Обеспечение проведения выборов и референдумов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33" y="3797489"/>
            <a:ext cx="5302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2019-20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753963504"/>
              </p:ext>
            </p:extLst>
          </p:nvPr>
        </p:nvGraphicFramePr>
        <p:xfrm>
          <a:off x="467544" y="472514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023983139"/>
              </p:ext>
            </p:extLst>
          </p:nvPr>
        </p:nvGraphicFramePr>
        <p:xfrm>
          <a:off x="428596" y="1643050"/>
          <a:ext cx="821537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714612" y="5214950"/>
            <a:ext cx="107157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2 962,8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6215074" y="5572140"/>
            <a:ext cx="857256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714744" y="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14744" y="242886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783703557"/>
              </p:ext>
            </p:extLst>
          </p:nvPr>
        </p:nvGraphicFramePr>
        <p:xfrm>
          <a:off x="285720" y="357166"/>
          <a:ext cx="857256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5929322" y="171448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60,0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307216810"/>
              </p:ext>
            </p:extLst>
          </p:nvPr>
        </p:nvGraphicFramePr>
        <p:xfrm>
          <a:off x="285720" y="2582856"/>
          <a:ext cx="8286808" cy="1846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74442544"/>
              </p:ext>
            </p:extLst>
          </p:nvPr>
        </p:nvGraphicFramePr>
        <p:xfrm>
          <a:off x="428596" y="4786322"/>
          <a:ext cx="8286808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14678" y="2000240"/>
            <a:ext cx="2357454" cy="207170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928826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10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пожарная безопасность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2019-20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22539"/>
            <a:ext cx="7992887" cy="176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25145"/>
            <a:ext cx="799288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928670"/>
          <a:ext cx="8143932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00034" y="2928934"/>
          <a:ext cx="8143932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500034" y="4714884"/>
          <a:ext cx="8143932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2019-20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79663"/>
            <a:ext cx="7560840" cy="1906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94231"/>
            <a:ext cx="7560840" cy="193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928670"/>
          <a:ext cx="8072494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00034" y="2928934"/>
          <a:ext cx="8001056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357158" y="4857760"/>
          <a:ext cx="8072494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«Жилищно-коммунальное хозяйство»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2071670" y="4786322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Коммунальное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6444840" y="2049582"/>
            <a:ext cx="2073338" cy="188347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5763015" y="2875090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>
            <a:off x="4929190" y="4286256"/>
            <a:ext cx="504056" cy="504056"/>
          </a:xfrm>
          <a:prstGeom prst="downArrow">
            <a:avLst/>
          </a:prstGeom>
          <a:scene3d>
            <a:camera prst="orthographicFront">
              <a:rot lat="0" lon="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48" y="4786322"/>
            <a:ext cx="1899285" cy="1871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29124" y="5572140"/>
            <a:ext cx="1643074" cy="561321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05 03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Благоустройство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39875" y="2357430"/>
            <a:ext cx="1483268" cy="128588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0505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жилищно-коммунального хозяйства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Блок-схема: узел 12"/>
          <p:cNvSpPr/>
          <p:nvPr/>
        </p:nvSpPr>
        <p:spPr>
          <a:xfrm>
            <a:off x="357158" y="2357430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05 01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Жилищное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3286116" y="4214818"/>
            <a:ext cx="504056" cy="504056"/>
          </a:xfrm>
          <a:prstGeom prst="downArrow">
            <a:avLst/>
          </a:prstGeom>
          <a:scene3d>
            <a:camera prst="orthographicFront">
              <a:rot lat="0" lon="0" rev="20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2019-2023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8714" y="197283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86248" y="2643182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5 297,2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79663"/>
            <a:ext cx="7704856" cy="184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4673079"/>
            <a:ext cx="7704856" cy="2068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3502131" y="4365104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 txBox="1">
            <a:spLocks noGrp="1" noChangeArrowheads="1"/>
          </p:cNvSpPr>
          <p:nvPr>
            <p:ph idx="1"/>
          </p:nvPr>
        </p:nvSpPr>
        <p:spPr bwMode="auto">
          <a:xfrm>
            <a:off x="451099" y="3212976"/>
            <a:ext cx="82915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" name="Объект 3"/>
          <p:cNvSpPr txBox="1">
            <a:spLocks noChangeArrowheads="1"/>
          </p:cNvSpPr>
          <p:nvPr/>
        </p:nvSpPr>
        <p:spPr bwMode="auto">
          <a:xfrm>
            <a:off x="357158" y="357166"/>
            <a:ext cx="82915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B808A3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B808A3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22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B808A3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B808A3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год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B808A3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71472" y="571480"/>
          <a:ext cx="7858180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714348" y="3429000"/>
          <a:ext cx="7643866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4513307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2019-2023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79662"/>
            <a:ext cx="7632848" cy="197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25144"/>
            <a:ext cx="763284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571868" y="142852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357158" y="571480"/>
          <a:ext cx="8358246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00034" y="2500306"/>
          <a:ext cx="8215370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4572008"/>
          <a:ext cx="8143932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2019-2023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79455"/>
            <a:ext cx="7848871" cy="190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04052"/>
            <a:ext cx="7848871" cy="1921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79256"/>
            <a:ext cx="7848871" cy="16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4808347"/>
            <a:ext cx="7848870" cy="1789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89662"/>
            <a:ext cx="7848871" cy="1610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2019-2023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7920880" cy="1507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81128"/>
            <a:ext cx="792088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714348" y="857232"/>
          <a:ext cx="7858180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1000100" y="2714624"/>
          <a:ext cx="7643866" cy="1714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714348" y="4572008"/>
          <a:ext cx="7929618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2019-2023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52638"/>
            <a:ext cx="8064896" cy="39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2019-2023 ГГ. (ТЫС.РУБЛЕЙ)</a:t>
            </a:r>
            <a:endParaRPr lang="ru-RU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52638"/>
            <a:ext cx="7776864" cy="4184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внутреннего 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 в 2019-2023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) внутреннего  долга», тыс. рублей)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03706"/>
            <a:ext cx="7704855" cy="3733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«Межбюджетные трансферты общего характера»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4350211"/>
            <a:ext cx="2279762" cy="224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3519544" y="4872644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14 03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Прочие межбюджетные трансферты общего характера</a:t>
            </a:r>
          </a:p>
        </p:txBody>
      </p:sp>
      <p:sp>
        <p:nvSpPr>
          <p:cNvPr id="2" name="Стрелка вниз 1"/>
          <p:cNvSpPr/>
          <p:nvPr/>
        </p:nvSpPr>
        <p:spPr>
          <a:xfrm rot="3182137">
            <a:off x="5657056" y="4365104"/>
            <a:ext cx="283096" cy="4926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общего характера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» в 2019-2023 гг.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419872" y="1556792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3419872" y="364502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8840"/>
            <a:ext cx="734481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77072"/>
            <a:ext cx="7344816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404813"/>
            <a:ext cx="822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453229" y="292494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– 2023  гг.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4714876" y="6000768"/>
            <a:ext cx="66977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5643570" y="6072206"/>
            <a:ext cx="66977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71472" y="3214686"/>
          <a:ext cx="8001056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5715008" y="3429000"/>
            <a:ext cx="66977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14,4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7"/>
          <p:cNvSpPr txBox="1">
            <a:spLocks noChangeArrowheads="1"/>
          </p:cNvSpPr>
          <p:nvPr/>
        </p:nvSpPr>
        <p:spPr bwMode="auto">
          <a:xfrm>
            <a:off x="4714876" y="3429000"/>
            <a:ext cx="66977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14,4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Диаграмма 13"/>
          <p:cNvGraphicFramePr>
            <a:graphicFrameLocks/>
          </p:cNvGraphicFramePr>
          <p:nvPr/>
        </p:nvGraphicFramePr>
        <p:xfrm>
          <a:off x="285720" y="571480"/>
          <a:ext cx="8001056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329172073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– 2023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94748522"/>
              </p:ext>
            </p:extLst>
          </p:nvPr>
        </p:nvGraphicFramePr>
        <p:xfrm>
          <a:off x="357158" y="1120228"/>
          <a:ext cx="8429683" cy="4901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8466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4665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85 074,3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87 994,1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82 872,4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29 196,1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29 337,2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29 492,8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113,1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117,5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2338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592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1 354,4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76 692,4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41 169,2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26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982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2 133,9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1 408,7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1 408,7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2930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717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3 832,9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3 337,4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3 342,1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357158" y="1285860"/>
          <a:ext cx="8286808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7173</TotalTime>
  <Words>4085</Words>
  <Application>Microsoft Office PowerPoint</Application>
  <PresentationFormat>Экран (4:3)</PresentationFormat>
  <Paragraphs>875</Paragraphs>
  <Slides>69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01.10.2020 года</vt:lpstr>
      <vt:lpstr>Основные социально-экономические показатели Большеберезниковского муниципального района Республики Мордовия за 2019 год и прогноз до 2023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2020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2021 год и на плановый период 2022 и 2023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на 01.01.2020 г., тыс. рублей</vt:lpstr>
      <vt:lpstr>Исполнение консолидированных бюджетов Большеберезниковского муниципального района на 01.10.2020 г., тыс. рублей</vt:lpstr>
      <vt:lpstr>Основные характеристики консолидированного бюджета Большеберезниковского муниципального района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Слайд 26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Слайд 30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2019-2023 гг. (тыс. рублей)</vt:lpstr>
      <vt:lpstr>Слайд 36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2019-2023 гг. (тыс. рублей)</vt:lpstr>
      <vt:lpstr>Слайд 39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2019-2023 гг. (тыс. рублей)</vt:lpstr>
      <vt:lpstr>Слайд 42</vt:lpstr>
      <vt:lpstr>Подразделы раздела 05  «Национальная экономика»</vt:lpstr>
      <vt:lpstr>Расходы Большеберезниковского бюджета по разделу 05 «Жилищно-коммунальное хозяйство»  в 2019-2023 гг. (тыс. рублей)</vt:lpstr>
      <vt:lpstr>Слайд 45</vt:lpstr>
      <vt:lpstr>Подразделы раздела 07  «Образование»</vt:lpstr>
      <vt:lpstr>Расходы Большеберезниковского бюджета по разделу  07 «Образование» в 2019-2023 гг.  (тыс. рублей)</vt:lpstr>
      <vt:lpstr>Слайд 48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2019-2023 гг. (тыс. рублей)</vt:lpstr>
      <vt:lpstr>Слайд 51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2019-2023 гг. (тыс. рублей)</vt:lpstr>
      <vt:lpstr>Слайд 54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2019-2023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2019-2023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долга» в 2019-2023 гг.</vt:lpstr>
      <vt:lpstr>Подразделы раздела 14  «Межбюджетные трансферты общего характера»</vt:lpstr>
      <vt:lpstr>Расходы Большеберезниковского бюджета по разделу 14 «Межбюджетные трансферты  общего характера» в 2019-2023 гг.</vt:lpstr>
      <vt:lpstr>Слайд 63</vt:lpstr>
      <vt:lpstr>Муниципальные программы по Большеберезниковскому муниципальному району на 2021 – 2023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     1.   Публичные слушания </vt:lpstr>
      <vt:lpstr>2.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Enter</cp:lastModifiedBy>
  <cp:revision>1266</cp:revision>
  <cp:lastPrinted>2020-11-30T07:25:47Z</cp:lastPrinted>
  <dcterms:created xsi:type="dcterms:W3CDTF">2015-05-12T06:50:54Z</dcterms:created>
  <dcterms:modified xsi:type="dcterms:W3CDTF">2021-01-16T20:23:47Z</dcterms:modified>
</cp:coreProperties>
</file>