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31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79" r:id="rId15"/>
    <p:sldId id="361" r:id="rId16"/>
    <p:sldId id="362" r:id="rId17"/>
    <p:sldId id="380" r:id="rId18"/>
    <p:sldId id="364" r:id="rId19"/>
    <p:sldId id="365" r:id="rId20"/>
    <p:sldId id="366" r:id="rId21"/>
    <p:sldId id="367" r:id="rId22"/>
    <p:sldId id="375" r:id="rId23"/>
    <p:sldId id="376" r:id="rId24"/>
    <p:sldId id="377" r:id="rId25"/>
    <p:sldId id="369" r:id="rId26"/>
    <p:sldId id="370" r:id="rId27"/>
    <p:sldId id="371" r:id="rId28"/>
    <p:sldId id="372" r:id="rId29"/>
    <p:sldId id="37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>
        <p:scale>
          <a:sx n="108" d="100"/>
          <a:sy n="108" d="100"/>
        </p:scale>
        <p:origin x="-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Уточненный план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50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6666666666666673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7777777777778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основ.храк.кон.бюджета!$B$4:$F$4</c:f>
              <c:numCache>
                <c:formatCode>#,##0.0</c:formatCode>
                <c:ptCount val="5"/>
                <c:pt idx="0">
                  <c:v>264369.90000000002</c:v>
                </c:pt>
                <c:pt idx="1">
                  <c:v>267869.90000000002</c:v>
                </c:pt>
                <c:pt idx="2">
                  <c:v>-3500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Исполнено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6.4197530864197536E-2"/>
                  <c:y val="2.77794168135913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944444444444447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3333333333333367E-3"/>
                  <c:y val="-2.7777777777777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73E-2"/>
                  <c:y val="-3.70370370370370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7777777777777779E-2"/>
                  <c:y val="-1.38888888888888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основ.храк.кон.бюджета!$B$5:$F$5</c:f>
              <c:numCache>
                <c:formatCode>#,##0.0</c:formatCode>
                <c:ptCount val="5"/>
                <c:pt idx="0">
                  <c:v>251933.7</c:v>
                </c:pt>
                <c:pt idx="1">
                  <c:v>251807.4</c:v>
                </c:pt>
                <c:pt idx="2">
                  <c:v>126.3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основ.храк.кон.бюджета!$B$6:$F$6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7058048"/>
        <c:axId val="170212672"/>
        <c:axId val="0"/>
      </c:bar3DChart>
      <c:catAx>
        <c:axId val="197058048"/>
        <c:scaling>
          <c:orientation val="minMax"/>
        </c:scaling>
        <c:delete val="1"/>
        <c:axPos val="b"/>
        <c:majorTickMark val="out"/>
        <c:minorTickMark val="none"/>
        <c:tickLblPos val="nextTo"/>
        <c:crossAx val="170212672"/>
        <c:crosses val="autoZero"/>
        <c:auto val="1"/>
        <c:lblAlgn val="ctr"/>
        <c:lblOffset val="100"/>
        <c:noMultiLvlLbl val="0"/>
      </c:catAx>
      <c:valAx>
        <c:axId val="17021267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705804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2955424321959755"/>
          <c:y val="0.89368438320209953"/>
          <c:w val="0.55478040244969407"/>
          <c:h val="7.8537839020122513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251 933,7</a:t>
            </a:r>
            <a:endParaRPr lang="en-US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Pt>
            <c:idx val="1"/>
            <c:bubble3D val="0"/>
            <c:spPr>
              <a:solidFill>
                <a:srgbClr val="C00000"/>
              </a:solidFill>
            </c:spPr>
          </c:dPt>
          <c:dPt>
            <c:idx val="4"/>
            <c:bubble3D val="0"/>
            <c:spPr>
              <a:solidFill>
                <a:srgbClr val="FFC00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18 008,6</c:v>
                  </c:pt>
                  <c:pt idx="1">
                    <c:v>4 225,0</c:v>
                  </c:pt>
                  <c:pt idx="2">
                    <c:v>2 405,7</c:v>
                  </c:pt>
                  <c:pt idx="3">
                    <c:v>1 014,6</c:v>
                  </c:pt>
                  <c:pt idx="4">
                    <c:v>10 526,9</c:v>
                  </c:pt>
                  <c:pt idx="5">
                    <c:v>215 752,9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7.1481504856237974</c:v>
                </c:pt>
                <c:pt idx="1">
                  <c:v>1.6770285198050123</c:v>
                </c:pt>
                <c:pt idx="2">
                  <c:v>0.95489408522956631</c:v>
                </c:pt>
                <c:pt idx="3">
                  <c:v>0.40272500264950661</c:v>
                </c:pt>
                <c:pt idx="4">
                  <c:v>4.1784405976651797</c:v>
                </c:pt>
                <c:pt idx="5">
                  <c:v>85.638761309026947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24600246002491"/>
          <c:y val="0.22255978419364247"/>
          <c:w val="0.3849938499384995"/>
          <c:h val="0.69828302712160961"/>
        </c:manualLayout>
      </c:layout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40310.793299999998</c:v>
                </c:pt>
                <c:pt idx="1">
                  <c:v>59891.330700000006</c:v>
                </c:pt>
                <c:pt idx="2">
                  <c:v>38588.919199999997</c:v>
                </c:pt>
                <c:pt idx="3">
                  <c:v>55912.184299999994</c:v>
                </c:pt>
                <c:pt idx="4">
                  <c:v>105269.38160000001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238352.49920000002</c:v>
                </c:pt>
                <c:pt idx="1">
                  <c:v>258988.39230000001</c:v>
                </c:pt>
                <c:pt idx="2">
                  <c:v>245064.0441</c:v>
                </c:pt>
                <c:pt idx="3">
                  <c:v>270333.2377</c:v>
                </c:pt>
                <c:pt idx="4">
                  <c:v>256539.41960000002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1494339.5898</c:v>
                </c:pt>
                <c:pt idx="1">
                  <c:v>1721681.0551</c:v>
                </c:pt>
                <c:pt idx="2">
                  <c:v>1665987.5061999999</c:v>
                </c:pt>
                <c:pt idx="3">
                  <c:v>2162643.4098</c:v>
                </c:pt>
                <c:pt idx="4">
                  <c:v>2157528.5512999999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98134784"/>
        <c:axId val="196914560"/>
        <c:axId val="0"/>
      </c:bar3DChart>
      <c:catAx>
        <c:axId val="198134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96914560"/>
        <c:crosses val="autoZero"/>
        <c:auto val="1"/>
        <c:lblAlgn val="ctr"/>
        <c:lblOffset val="100"/>
        <c:noMultiLvlLbl val="0"/>
      </c:catAx>
      <c:valAx>
        <c:axId val="196914560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198134784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2018 год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0.0</c:formatCode>
                <c:ptCount val="4"/>
                <c:pt idx="0">
                  <c:v>40296.199999999997</c:v>
                </c:pt>
                <c:pt idx="1">
                  <c:v>58654</c:v>
                </c:pt>
                <c:pt idx="2">
                  <c:v>113010.9</c:v>
                </c:pt>
                <c:pt idx="3" formatCode="General">
                  <c:v>4294.2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l"/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7041324662918997"/>
          <c:y val="0.24054699835201496"/>
          <c:w val="0.61294145048779847"/>
          <c:h val="0.65786373396685627"/>
        </c:manualLayout>
      </c:layout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2019 год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Лист4!$D$5:$D$8</c:f>
              <c:numCache>
                <c:formatCode>#,##0.0</c:formatCode>
                <c:ptCount val="4"/>
                <c:pt idx="0">
                  <c:v>43601.2</c:v>
                </c:pt>
                <c:pt idx="1">
                  <c:v>93016.2</c:v>
                </c:pt>
                <c:pt idx="2">
                  <c:v>101190.6</c:v>
                </c:pt>
                <c:pt idx="3">
                  <c:v>57893.8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Лист4!$E$5:$E$8</c:f>
              <c:numCache>
                <c:formatCode>#,##0.0</c:formatCode>
                <c:ptCount val="4"/>
                <c:pt idx="0">
                  <c:v>64431.4</c:v>
                </c:pt>
                <c:pt idx="1">
                  <c:v>56638.6</c:v>
                </c:pt>
                <c:pt idx="2">
                  <c:v>92738.5</c:v>
                </c:pt>
                <c:pt idx="3">
                  <c:v>2168.3000000000002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проекту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2020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/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2020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087717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595182"/>
              </p:ext>
            </p:extLst>
          </p:nvPr>
        </p:nvGraphicFramePr>
        <p:xfrm>
          <a:off x="4214810" y="1500177"/>
          <a:ext cx="4643469" cy="5000657"/>
        </p:xfrm>
        <a:graphic>
          <a:graphicData uri="http://schemas.openxmlformats.org/drawingml/2006/table">
            <a:tbl>
              <a:tblPr/>
              <a:tblGrid>
                <a:gridCol w="3206205"/>
                <a:gridCol w="794013"/>
                <a:gridCol w="643251"/>
              </a:tblGrid>
              <a:tr h="182275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251 933,7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36 180,8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18 008,6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4 225,0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4 225,0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2 405,7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1 014,6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6454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1 780,7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3774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64547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64547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7 595,3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130,8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753,1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236,6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215 752,9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8832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215 976,8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64 431,4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56 638,6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91,7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92 738,5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2 168,3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54682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прощлых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-223,9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4000496" cy="4824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2016-2020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28596" y="1643050"/>
          <a:ext cx="8215370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2020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890543"/>
              </p:ext>
            </p:extLst>
          </p:nvPr>
        </p:nvGraphicFramePr>
        <p:xfrm>
          <a:off x="285687" y="1214429"/>
          <a:ext cx="8644031" cy="5298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909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251 807,4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40 456,5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1 107,4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13 968,6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5 005,3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1 571,4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18 803,8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313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9 863,7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Транспорт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6 906,7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Жилищное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601592"/>
              </p:ext>
            </p:extLst>
          </p:nvPr>
        </p:nvGraphicFramePr>
        <p:xfrm>
          <a:off x="142844" y="1071546"/>
          <a:ext cx="8858313" cy="3698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24 638,7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845,7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16 349,0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1 959,8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7 744,3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6 644,9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Дотации на выравнивание бюджетной обеспеченности субъектов РФ и муниципальных образований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3" name="Содержимое 4"/>
          <p:cNvSpPr>
            <a:spLocks noGrp="1"/>
          </p:cNvSpPr>
          <p:nvPr>
            <p:ph idx="1"/>
          </p:nvPr>
        </p:nvSpPr>
        <p:spPr>
          <a:xfrm flipH="1" flipV="1">
            <a:off x="411481" y="6324600"/>
            <a:ext cx="45719" cy="10479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2018-2020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6034967"/>
              </p:ext>
            </p:extLst>
          </p:nvPr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252 369,3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329 519,0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251 807,4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34 035,2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33 981,5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40 456,5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2 489,8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2 708,7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6 480,3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5 179,2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9 863,7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5 297,2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36 513,9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134 383,4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181 693,7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115 687,9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55 885,4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87 861,4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24 638,7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12 087,7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16 349,0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2018-2020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20 481,2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27 000,9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20 633,2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2 762,1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2 784,5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3 315,0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2 992,0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10 906,0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14 888,0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9 479,5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7 199,4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1 339,6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348648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Национальная безопасность и правоохранительная деятельность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206800"/>
              </p:ext>
            </p:extLst>
          </p:nvPr>
        </p:nvGraphicFramePr>
        <p:xfrm>
          <a:off x="457200" y="1935163"/>
          <a:ext cx="8229599" cy="268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6403"/>
                <a:gridCol w="1506530"/>
                <a:gridCol w="950381"/>
                <a:gridCol w="897583"/>
                <a:gridCol w="918702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2 489,8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2 708,7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юстиции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1 409,0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1 080,8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1 523,0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84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799172"/>
              </p:ext>
            </p:extLst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5 918,4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6 906,7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автодороги прилегающей территории к кладбищу по ул. Кирова в с. Большие Березники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1 232,0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Ремонт автодороги по ул. К. Маркса в с. Большие Березники </a:t>
                      </a:r>
                      <a:r>
                        <a:rPr kumimoji="0" lang="ru-RU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2 156,0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3 518,7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Жилищно-коммунальное 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327158"/>
              </p:ext>
            </p:extLst>
          </p:nvPr>
        </p:nvGraphicFramePr>
        <p:xfrm>
          <a:off x="899592" y="1916830"/>
          <a:ext cx="7429500" cy="2232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634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2711351"/>
              </p:ext>
            </p:extLst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24 783,8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13 193,2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899,6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5855084"/>
              </p:ext>
            </p:extLst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55 885,4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87 831,4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24 638,7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53 703,0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2 182,4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12 087,7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16 349,0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1 456,8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1 675,7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1 959,8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3 402,3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3 586,0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7 744,3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7 228,6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5 569,0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6 644,9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6838863"/>
              </p:ext>
            </p:extLst>
          </p:nvPr>
        </p:nvGraphicFramePr>
        <p:xfrm>
          <a:off x="214282" y="2857496"/>
          <a:ext cx="8588375" cy="2660626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216 255,3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294 982,1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215 752,9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285720" y="1928802"/>
          <a:ext cx="3643338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Диаграмма 14"/>
          <p:cNvGraphicFramePr/>
          <p:nvPr/>
        </p:nvGraphicFramePr>
        <p:xfrm>
          <a:off x="3071802" y="2071678"/>
          <a:ext cx="3138489" cy="29241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Диаграмма 15"/>
          <p:cNvGraphicFramePr/>
          <p:nvPr/>
        </p:nvGraphicFramePr>
        <p:xfrm>
          <a:off x="5857884" y="2071678"/>
          <a:ext cx="2857500" cy="3009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2018-2020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006175"/>
              </p:ext>
            </p:extLst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329 519,0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251 807,4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2020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245082"/>
              </p:ext>
            </p:extLst>
          </p:nvPr>
        </p:nvGraphicFramePr>
        <p:xfrm>
          <a:off x="214282" y="1571612"/>
          <a:ext cx="8715437" cy="4131342"/>
        </p:xfrm>
        <a:graphic>
          <a:graphicData uri="http://schemas.openxmlformats.org/drawingml/2006/table">
            <a:tbl>
              <a:tblPr/>
              <a:tblGrid>
                <a:gridCol w="282157"/>
                <a:gridCol w="5299697"/>
                <a:gridCol w="1061881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2020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2020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112 479,3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107 614,6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95,7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38 391,0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38 387,3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33 691,4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33 497,2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2016-2022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11 357,9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5 949,5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52,4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5 180,2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5 086,6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9149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3 617,3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3 617,3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204 726,1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4819</TotalTime>
  <Words>2503</Words>
  <Application>Microsoft Office PowerPoint</Application>
  <PresentationFormat>Экран (4:3)</PresentationFormat>
  <Paragraphs>773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Презентация PowerPoint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2020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2016-2020 годы</vt:lpstr>
      <vt:lpstr>Характеристика расходной части бюджета Большеберезниковского муниципального района в 2020 году </vt:lpstr>
      <vt:lpstr>Презентация PowerPoint</vt:lpstr>
      <vt:lpstr>Динамика расходов бюджета Большеберезниковского  муниципального района за 2018-2020 годы</vt:lpstr>
      <vt:lpstr>Динамика расходов бюджета Большеберезниковского  муниципального района (на душу населения) за 2018-2020 годы</vt:lpstr>
      <vt:lpstr>Презентация PowerPoint</vt:lpstr>
      <vt:lpstr>Сельское хозяйство</vt:lpstr>
      <vt:lpstr>Расходы Дорожного фонда Большеберезниковского муниципального района</vt:lpstr>
      <vt:lpstr>Жилищно-коммунальное  хозяйство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2018-2020 годы (тыс. рублей)</vt:lpstr>
      <vt:lpstr>Финансирование муниципальных программ за 2020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870</cp:revision>
  <dcterms:created xsi:type="dcterms:W3CDTF">2015-05-12T06:50:54Z</dcterms:created>
  <dcterms:modified xsi:type="dcterms:W3CDTF">2021-03-10T07:31:26Z</dcterms:modified>
</cp:coreProperties>
</file>