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6" r:id="rId1"/>
  </p:sldMasterIdLst>
  <p:sldIdLst>
    <p:sldId id="257" r:id="rId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91" autoAdjust="0"/>
    <p:restoredTop sz="94675" autoAdjust="0"/>
  </p:normalViewPr>
  <p:slideViewPr>
    <p:cSldViewPr>
      <p:cViewPr varScale="1">
        <p:scale>
          <a:sx n="107" d="100"/>
          <a:sy n="107" d="100"/>
        </p:scale>
        <p:origin x="-1098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19140000">
            <a:off x="817112" y="1730403"/>
            <a:ext cx="5648623" cy="1204306"/>
          </a:xfrm>
        </p:spPr>
        <p:txBody>
          <a:bodyPr bIns="9144"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9140000">
            <a:off x="1212277" y="2470925"/>
            <a:ext cx="6511131" cy="329259"/>
          </a:xfrm>
        </p:spPr>
        <p:txBody>
          <a:bodyPr tIns="9144">
            <a:normAutofit/>
          </a:bodyPr>
          <a:lstStyle>
            <a:lvl1pPr marL="0" indent="0" algn="l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819399" y="1726737"/>
            <a:ext cx="5650992" cy="1207509"/>
          </a:xfrm>
        </p:spPr>
        <p:txBody>
          <a:bodyPr bIns="9144" anchor="b"/>
          <a:lstStyle>
            <a:lvl1pPr algn="l">
              <a:defRPr kumimoji="0" lang="en-US" sz="32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19140000">
            <a:off x="1216152" y="2468304"/>
            <a:ext cx="6510528" cy="329184"/>
          </a:xfrm>
        </p:spPr>
        <p:txBody>
          <a:bodyPr anchor="t">
            <a:normAutofit/>
          </a:bodyPr>
          <a:lstStyle>
            <a:lvl1pPr marL="0" indent="0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0016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13.10.2021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9150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0016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00016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13.10.2021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13.10.2021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13.10.2021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ight Triangle 1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ight Triangle 17"/>
          <p:cNvSpPr/>
          <p:nvPr/>
        </p:nvSpPr>
        <p:spPr>
          <a:xfrm rot="5400000">
            <a:off x="433389" y="-433387"/>
            <a:ext cx="6858000" cy="7724778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784930" y="1576103"/>
            <a:ext cx="5212080" cy="1089427"/>
          </a:xfrm>
        </p:spPr>
        <p:txBody>
          <a:bodyPr bIns="0" anchor="b"/>
          <a:lstStyle>
            <a:lvl1pPr algn="l">
              <a:defRPr kumimoji="0" lang="en-US" sz="2800" b="0" i="0" u="none" strike="noStrike" kern="1200" cap="all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9552" y="2618912"/>
            <a:ext cx="3807779" cy="33246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297954" y="2253385"/>
            <a:ext cx="5794760" cy="623314"/>
          </a:xfrm>
        </p:spPr>
        <p:txBody>
          <a:bodyPr>
            <a:normAutofit/>
          </a:bodyPr>
          <a:lstStyle>
            <a:lvl1pPr marL="0" indent="0">
              <a:buNone/>
              <a:defRPr lang="en-US" sz="1400" b="1" kern="1200" dirty="0" smtClean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13.10.2021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solidFill>
              <a:schemeClr val="tx2"/>
            </a:solidFill>
          </a:ln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4"/>
          </p:nvPr>
        </p:nvSpPr>
        <p:spPr>
          <a:xfrm>
            <a:off x="2028825" y="0"/>
            <a:ext cx="7115175" cy="6858000"/>
          </a:xfrm>
          <a:custGeom>
            <a:avLst/>
            <a:gdLst>
              <a:gd name="connsiteX0" fmla="*/ 0 w 7104888"/>
              <a:gd name="connsiteY0" fmla="*/ 0 h 6858000"/>
              <a:gd name="connsiteX1" fmla="*/ 7104888 w 7104888"/>
              <a:gd name="connsiteY1" fmla="*/ 0 h 6858000"/>
              <a:gd name="connsiteX2" fmla="*/ 7104888 w 7104888"/>
              <a:gd name="connsiteY2" fmla="*/ 6858000 h 6858000"/>
              <a:gd name="connsiteX3" fmla="*/ 0 w 7104888"/>
              <a:gd name="connsiteY3" fmla="*/ 6858000 h 6858000"/>
              <a:gd name="connsiteX4" fmla="*/ 0 w 7104888"/>
              <a:gd name="connsiteY4" fmla="*/ 0 h 6858000"/>
              <a:gd name="connsiteX0" fmla="*/ 0 w 7104888"/>
              <a:gd name="connsiteY0" fmla="*/ 0 h 6858000"/>
              <a:gd name="connsiteX1" fmla="*/ 5695188 w 7104888"/>
              <a:gd name="connsiteY1" fmla="*/ 0 h 6858000"/>
              <a:gd name="connsiteX2" fmla="*/ 7104888 w 7104888"/>
              <a:gd name="connsiteY2" fmla="*/ 0 h 6858000"/>
              <a:gd name="connsiteX3" fmla="*/ 7104888 w 7104888"/>
              <a:gd name="connsiteY3" fmla="*/ 6858000 h 6858000"/>
              <a:gd name="connsiteX4" fmla="*/ 0 w 7104888"/>
              <a:gd name="connsiteY4" fmla="*/ 6858000 h 6858000"/>
              <a:gd name="connsiteX5" fmla="*/ 0 w 7104888"/>
              <a:gd name="connsiteY5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0287 w 7115175"/>
              <a:gd name="connsiteY4" fmla="*/ 6858000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10287 w 7115175"/>
              <a:gd name="connsiteY5" fmla="*/ 6858000 h 6858000"/>
              <a:gd name="connsiteX6" fmla="*/ 0 w 7115175"/>
              <a:gd name="connsiteY6" fmla="*/ 5048250 h 6858000"/>
              <a:gd name="connsiteX7" fmla="*/ 10287 w 7115175"/>
              <a:gd name="connsiteY7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0 w 7115175"/>
              <a:gd name="connsiteY0" fmla="*/ 504825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115175" h="6858000">
                <a:moveTo>
                  <a:pt x="0" y="5048250"/>
                </a:moveTo>
                <a:lnTo>
                  <a:pt x="5705475" y="0"/>
                </a:lnTo>
                <a:lnTo>
                  <a:pt x="7115175" y="0"/>
                </a:lnTo>
                <a:lnTo>
                  <a:pt x="7115175" y="6858000"/>
                </a:lnTo>
                <a:lnTo>
                  <a:pt x="1533526" y="6848475"/>
                </a:lnTo>
                <a:lnTo>
                  <a:pt x="0" y="50482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</p:spPr>
        <p:txBody>
          <a:bodyPr rIns="182880" anchor="ctr"/>
          <a:lstStyle>
            <a:lvl1pPr algn="r">
              <a:defRPr/>
            </a:lvl1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9" name="Right Triangle 8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0" y="5048250"/>
            <a:ext cx="3571875" cy="1809750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1809750 h 1809750"/>
              <a:gd name="connsiteX1" fmla="*/ 1895475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  <a:gd name="connsiteX0" fmla="*/ 0 w 3571875"/>
              <a:gd name="connsiteY0" fmla="*/ 1809750 h 1809750"/>
              <a:gd name="connsiteX1" fmla="*/ 2038350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71875" h="1809750">
                <a:moveTo>
                  <a:pt x="0" y="1809750"/>
                </a:moveTo>
                <a:lnTo>
                  <a:pt x="2038350" y="0"/>
                </a:lnTo>
                <a:lnTo>
                  <a:pt x="3571875" y="1809750"/>
                </a:lnTo>
                <a:lnTo>
                  <a:pt x="0" y="18097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671197" y="1717501"/>
            <a:ext cx="5486400" cy="867444"/>
          </a:xfrm>
        </p:spPr>
        <p:txBody>
          <a:bodyPr anchor="b"/>
          <a:lstStyle>
            <a:lvl1pPr algn="l">
              <a:defRPr sz="2800" b="0">
                <a:latin typeface="+mj-lt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143479" y="2180529"/>
            <a:ext cx="6096545" cy="740664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13.10.2021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4678362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4678362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-2382" y="5050633"/>
            <a:ext cx="3574257" cy="1807368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74257" h="1807368">
                <a:moveTo>
                  <a:pt x="2382" y="1807368"/>
                </a:moveTo>
                <a:lnTo>
                  <a:pt x="0" y="0"/>
                </a:lnTo>
                <a:lnTo>
                  <a:pt x="2045494" y="1"/>
                </a:lnTo>
                <a:lnTo>
                  <a:pt x="3574257" y="1807368"/>
                </a:lnTo>
                <a:lnTo>
                  <a:pt x="2382" y="180736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5051292"/>
            <a:ext cx="9146380" cy="1806709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527584">
                <a:moveTo>
                  <a:pt x="0" y="527584"/>
                </a:moveTo>
                <a:lnTo>
                  <a:pt x="748227" y="0"/>
                </a:lnTo>
                <a:lnTo>
                  <a:pt x="3352800" y="271"/>
                </a:lnTo>
                <a:lnTo>
                  <a:pt x="3352800" y="527584"/>
                </a:lnTo>
                <a:lnTo>
                  <a:pt x="0" y="527584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365760"/>
            <a:ext cx="7520940" cy="5486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100628"/>
            <a:ext cx="7520940" cy="35798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9140000">
            <a:off x="201168" y="5870448"/>
            <a:ext cx="2176272" cy="2011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13.10.2021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17514" y="6285122"/>
            <a:ext cx="47244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spc="200" baseline="0"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01038" y="6170822"/>
            <a:ext cx="502920" cy="502920"/>
          </a:xfrm>
          <a:prstGeom prst="ellipse">
            <a:avLst/>
          </a:prstGeom>
          <a:ln w="19050">
            <a:solidFill>
              <a:srgbClr val="FFFFFF"/>
            </a:solidFill>
          </a:ln>
        </p:spPr>
        <p:txBody>
          <a:bodyPr vert="horz" lIns="9144" tIns="9144" rIns="9144" bIns="9144" rtlCol="0" anchor="ctr">
            <a:normAutofit/>
          </a:bodyPr>
          <a:lstStyle>
            <a:lvl1pPr algn="ctr">
              <a:defRPr sz="1650">
                <a:solidFill>
                  <a:srgbClr val="FFFFFF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28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800"/>
        </a:spcBef>
        <a:buFont typeface="Arial" pitchFamily="34" charset="0"/>
        <a:buNone/>
        <a:defRPr sz="16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1737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023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309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8595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3533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5819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792224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jpeg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C:\Users\nifatova_km\Desktop\с\gerb_mordovii.pn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1" y="34783"/>
            <a:ext cx="576065" cy="585905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extBox 4"/>
          <p:cNvSpPr txBox="1"/>
          <p:nvPr/>
        </p:nvSpPr>
        <p:spPr>
          <a:xfrm>
            <a:off x="755576" y="90510"/>
            <a:ext cx="72008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Министерство экономики, торговли и предпринимательства Республики Мордовия</a:t>
            </a:r>
            <a:endParaRPr lang="ru-RU" sz="1400" b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98268" y="339756"/>
            <a:ext cx="83501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Памятка по использованию персонального </a:t>
            </a:r>
            <a:r>
              <a:rPr lang="en-US" sz="24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QR-</a:t>
            </a:r>
            <a:r>
              <a:rPr lang="ru-RU" sz="28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кода  </a:t>
            </a:r>
            <a:endParaRPr lang="ru-RU" sz="2800" b="1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98268" y="2242294"/>
            <a:ext cx="266156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Разместить на входе в организацию информацию для посетителей о введенном режиме обязательного ношения средств защиты и необходимости предъявления </a:t>
            </a:r>
            <a:r>
              <a:rPr lang="ru-RU" sz="1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персонального</a:t>
            </a:r>
          </a:p>
          <a:p>
            <a:pPr algn="ctr"/>
            <a:r>
              <a:rPr lang="ru-RU" sz="1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QR-кода </a:t>
            </a:r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(в </a:t>
            </a:r>
            <a:r>
              <a:rPr lang="ru-RU" sz="1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электронном либо </a:t>
            </a:r>
            <a:r>
              <a:rPr lang="ru-RU" sz="1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напечатанном</a:t>
            </a:r>
            <a:r>
              <a:rPr lang="ru-RU" sz="1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виде)</a:t>
            </a:r>
            <a:endParaRPr lang="ru-RU" sz="1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205214" y="2326933"/>
            <a:ext cx="259092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Место проверки персонального </a:t>
            </a:r>
            <a:r>
              <a:rPr lang="en-US" sz="1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QR</a:t>
            </a:r>
            <a:r>
              <a:rPr lang="ru-RU" sz="1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-кода расположить как можно ближе ко входу в магазин, для </a:t>
            </a:r>
            <a:r>
              <a:rPr lang="ru-RU" sz="1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исключения</a:t>
            </a:r>
            <a:r>
              <a:rPr lang="ru-RU" sz="1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возможности посещения организации </a:t>
            </a:r>
            <a:r>
              <a:rPr lang="ru-RU" sz="1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лицами</a:t>
            </a:r>
            <a:r>
              <a:rPr lang="ru-RU" sz="1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без действительного персонального </a:t>
            </a:r>
            <a:r>
              <a:rPr lang="en-US" sz="1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QR-</a:t>
            </a:r>
            <a:r>
              <a:rPr lang="ru-RU" sz="1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кода </a:t>
            </a:r>
          </a:p>
        </p:txBody>
      </p:sp>
      <p:pic>
        <p:nvPicPr>
          <p:cNvPr id="1027" name="Picture 3" descr="C:\Users\nifatova_km\Desktop\с\skanirovanie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7592" y="825903"/>
            <a:ext cx="1783378" cy="14444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Box 13"/>
          <p:cNvSpPr txBox="1"/>
          <p:nvPr/>
        </p:nvSpPr>
        <p:spPr>
          <a:xfrm>
            <a:off x="6020616" y="2326933"/>
            <a:ext cx="279985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Посетителям, имеющим противопоказания </a:t>
            </a:r>
            <a:r>
              <a:rPr lang="ru-RU" sz="1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 вакцинации, </a:t>
            </a:r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следует </a:t>
            </a:r>
            <a:r>
              <a:rPr lang="ru-RU" sz="1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предъявить подтверждающую справку из государственного медицинского учреждения </a:t>
            </a:r>
          </a:p>
        </p:txBody>
      </p:sp>
      <p:pic>
        <p:nvPicPr>
          <p:cNvPr id="1028" name="Picture 4" descr="C:\Users\nifatova_km\Desktop\с\стоп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6453" y="3711928"/>
            <a:ext cx="1445656" cy="12961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Box 12"/>
          <p:cNvSpPr txBox="1"/>
          <p:nvPr/>
        </p:nvSpPr>
        <p:spPr>
          <a:xfrm>
            <a:off x="3205214" y="5122355"/>
            <a:ext cx="294959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1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1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случае, если посетитель вошел в организацию без маски и/или отказался предъявить персональный </a:t>
            </a:r>
            <a:r>
              <a:rPr lang="en-US" sz="1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QR-</a:t>
            </a:r>
            <a:r>
              <a:rPr lang="ru-RU" sz="1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код, то </a:t>
            </a:r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сотруднику </a:t>
            </a:r>
            <a:r>
              <a:rPr lang="ru-RU" sz="1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организации </a:t>
            </a:r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следует предупредить его об </a:t>
            </a:r>
            <a:r>
              <a:rPr lang="ru-RU" sz="1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административной ответственности за это нарушение и о том, что посетителю может быть </a:t>
            </a:r>
            <a:r>
              <a:rPr lang="ru-RU" sz="1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отказано в обслуживании</a:t>
            </a:r>
          </a:p>
        </p:txBody>
      </p:sp>
      <p:pic>
        <p:nvPicPr>
          <p:cNvPr id="2050" name="Picture 2" descr="C:\Users\nifatova_km\Desktop\с\87737389-school-elementary-school-kids-diploma-certificate-design-template-vector-illustration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3727" y="931062"/>
            <a:ext cx="1584176" cy="13622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nifatova_km\Desktop\с\STEND_INF0_2_BLUE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764739"/>
            <a:ext cx="2291776" cy="15621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TextBox 16"/>
          <p:cNvSpPr txBox="1"/>
          <p:nvPr/>
        </p:nvSpPr>
        <p:spPr>
          <a:xfrm>
            <a:off x="189944" y="5122355"/>
            <a:ext cx="294114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ЗАПРЕЩЕНО</a:t>
            </a:r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посещение помещения организации общественного питания посетителями, не имеющими</a:t>
            </a:r>
            <a:endParaRPr lang="ru-RU" sz="1200" b="1" dirty="0">
              <a:solidFill>
                <a:srgbClr val="002060"/>
              </a:solidFill>
            </a:endParaRPr>
          </a:p>
          <a:p>
            <a:pPr algn="ctr"/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персональный </a:t>
            </a:r>
            <a:r>
              <a:rPr lang="en-US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QR</a:t>
            </a:r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-код, для оформления заказа на вынос либо доставку товара. Они могут воспользоваться окном приема/выдачи заказов, либо оформить заказ в интернете</a:t>
            </a:r>
            <a:endParaRPr lang="ru-RU" sz="1200" b="1" dirty="0">
              <a:solidFill>
                <a:srgbClr val="002060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6319433" y="5138137"/>
            <a:ext cx="280694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Если посетитель игнорирует требования, то </a:t>
            </a:r>
            <a:r>
              <a:rPr lang="ru-RU" sz="1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сотрудник организации имеет право, не вступая в конфликт, обратиться в </a:t>
            </a:r>
            <a:r>
              <a:rPr lang="ru-RU" sz="1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полицию для пресечения </a:t>
            </a:r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правонарушения по телефону 112 либо обратившись к находящемуся поблизости сотруднику правоохранительных органов</a:t>
            </a:r>
            <a:endParaRPr lang="ru-RU" sz="1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5" name="Picture 7" descr="C:\Users\nifatova_km\Desktop\с\военный-значок-вектора-военнослужащего-135631898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3726" y="3622102"/>
            <a:ext cx="1684697" cy="13815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9" name="Picture 11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418" y="3811954"/>
            <a:ext cx="1728191" cy="13104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1443325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Углы">
  <a:themeElements>
    <a:clrScheme name="Углы">
      <a:dk1>
        <a:srgbClr val="000000"/>
      </a:dk1>
      <a:lt1>
        <a:srgbClr val="FFFFFF"/>
      </a:lt1>
      <a:dk2>
        <a:srgbClr val="434342"/>
      </a:dk2>
      <a:lt2>
        <a:srgbClr val="CDD7D9"/>
      </a:lt2>
      <a:accent1>
        <a:srgbClr val="797B7E"/>
      </a:accent1>
      <a:accent2>
        <a:srgbClr val="F96A1B"/>
      </a:accent2>
      <a:accent3>
        <a:srgbClr val="08A1D9"/>
      </a:accent3>
      <a:accent4>
        <a:srgbClr val="7C984A"/>
      </a:accent4>
      <a:accent5>
        <a:srgbClr val="C2AD8D"/>
      </a:accent5>
      <a:accent6>
        <a:srgbClr val="506E94"/>
      </a:accent6>
      <a:hlink>
        <a:srgbClr val="5F5F5F"/>
      </a:hlink>
      <a:folHlink>
        <a:srgbClr val="969696"/>
      </a:folHlink>
    </a:clrScheme>
    <a:fontScheme name="Углы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Углы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0400000"/>
            </a:lightRig>
          </a:scene3d>
          <a:sp3d contourW="6350">
            <a:bevelT w="41275" h="19050" prst="angle"/>
            <a:contourClr>
              <a:schemeClr val="phClr">
                <a:shade val="25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0000"/>
                <a:shade val="85000"/>
              </a:schemeClr>
              <a:schemeClr val="phClr">
                <a:tint val="95000"/>
                <a:shade val="99000"/>
              </a:schemeClr>
            </a:duotone>
          </a:blip>
          <a:tile tx="0" ty="0" sx="100000" sy="10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3000"/>
                <a:shade val="85000"/>
              </a:schemeClr>
              <a:schemeClr val="phClr">
                <a:tint val="96000"/>
                <a:shade val="99000"/>
              </a:schemeClr>
            </a:duotone>
          </a:blip>
          <a:tile tx="0" ty="0" sx="90000" sy="9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Angles</Template>
  <TotalTime>231</TotalTime>
  <Words>190</Words>
  <Application>Microsoft Office PowerPoint</Application>
  <PresentationFormat>Экран (4:3)</PresentationFormat>
  <Paragraphs>10</Paragraphs>
  <Slides>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2" baseType="lpstr">
      <vt:lpstr>Углы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Ксения М. Нифатова</dc:creator>
  <cp:lastModifiedBy>Ксения М. Нифатова</cp:lastModifiedBy>
  <cp:revision>23</cp:revision>
  <cp:lastPrinted>2021-10-13T11:27:13Z</cp:lastPrinted>
  <dcterms:created xsi:type="dcterms:W3CDTF">2021-10-13T07:27:07Z</dcterms:created>
  <dcterms:modified xsi:type="dcterms:W3CDTF">2021-10-13T11:29:17Z</dcterms:modified>
</cp:coreProperties>
</file>