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drawings/drawing1.xml" ContentType="application/vnd.openxmlformats-officedocument.drawingml.chartshapes+xml"/>
  <Override PartName="/ppt/charts/chart11.xml" ContentType="application/vnd.openxmlformats-officedocument.drawingml.chart+xml"/>
  <Override PartName="/ppt/theme/themeOverride10.xml" ContentType="application/vnd.openxmlformats-officedocument.themeOverride+xml"/>
  <Override PartName="/ppt/drawings/drawing2.xml" ContentType="application/vnd.openxmlformats-officedocument.drawingml.chartshapes+xml"/>
  <Override PartName="/ppt/charts/chart12.xml" ContentType="application/vnd.openxmlformats-officedocument.drawingml.chart+xml"/>
  <Override PartName="/ppt/theme/themeOverride11.xml" ContentType="application/vnd.openxmlformats-officedocument.themeOverride+xml"/>
  <Override PartName="/ppt/drawings/drawing3.xml" ContentType="application/vnd.openxmlformats-officedocument.drawingml.chartshapes+xml"/>
  <Override PartName="/ppt/charts/chart13.xml" ContentType="application/vnd.openxmlformats-officedocument.drawingml.chart+xml"/>
  <Override PartName="/ppt/theme/themeOverride12.xml" ContentType="application/vnd.openxmlformats-officedocument.themeOverride+xml"/>
  <Override PartName="/ppt/drawings/drawing4.xml" ContentType="application/vnd.openxmlformats-officedocument.drawingml.chartshapes+xml"/>
  <Override PartName="/ppt/charts/chart14.xml" ContentType="application/vnd.openxmlformats-officedocument.drawingml.chart+xml"/>
  <Override PartName="/ppt/theme/themeOverride13.xml" ContentType="application/vnd.openxmlformats-officedocument.themeOverride+xml"/>
  <Override PartName="/ppt/drawings/drawing5.xml" ContentType="application/vnd.openxmlformats-officedocument.drawingml.chartshapes+xml"/>
  <Override PartName="/ppt/charts/chart15.xml" ContentType="application/vnd.openxmlformats-officedocument.drawingml.chart+xml"/>
  <Override PartName="/ppt/theme/themeOverride14.xml" ContentType="application/vnd.openxmlformats-officedocument.themeOverride+xml"/>
  <Override PartName="/ppt/drawings/drawing6.xml" ContentType="application/vnd.openxmlformats-officedocument.drawingml.chartshapes+xml"/>
  <Override PartName="/ppt/charts/chart16.xml" ContentType="application/vnd.openxmlformats-officedocument.drawingml.chart+xml"/>
  <Override PartName="/ppt/theme/themeOverride15.xml" ContentType="application/vnd.openxmlformats-officedocument.themeOverride+xml"/>
  <Override PartName="/ppt/drawings/drawing7.xml" ContentType="application/vnd.openxmlformats-officedocument.drawingml.chartshapes+xml"/>
  <Override PartName="/ppt/charts/chart17.xml" ContentType="application/vnd.openxmlformats-officedocument.drawingml.chart+xml"/>
  <Override PartName="/ppt/theme/themeOverride16.xml" ContentType="application/vnd.openxmlformats-officedocument.themeOverride+xml"/>
  <Override PartName="/ppt/drawings/drawing8.xml" ContentType="application/vnd.openxmlformats-officedocument.drawingml.chartshapes+xml"/>
  <Override PartName="/ppt/charts/chart18.xml" ContentType="application/vnd.openxmlformats-officedocument.drawingml.chart+xml"/>
  <Override PartName="/ppt/theme/themeOverride17.xml" ContentType="application/vnd.openxmlformats-officedocument.themeOverride+xml"/>
  <Override PartName="/ppt/drawings/drawing9.xml" ContentType="application/vnd.openxmlformats-officedocument.drawingml.chartshapes+xml"/>
  <Override PartName="/ppt/charts/chart19.xml" ContentType="application/vnd.openxmlformats-officedocument.drawingml.chart+xml"/>
  <Override PartName="/ppt/theme/themeOverride18.xml" ContentType="application/vnd.openxmlformats-officedocument.themeOverride+xml"/>
  <Override PartName="/ppt/drawings/drawing10.xml" ContentType="application/vnd.openxmlformats-officedocument.drawingml.chartshapes+xml"/>
  <Override PartName="/ppt/charts/chart20.xml" ContentType="application/vnd.openxmlformats-officedocument.drawingml.chart+xml"/>
  <Override PartName="/ppt/theme/themeOverride19.xml" ContentType="application/vnd.openxmlformats-officedocument.themeOverride+xml"/>
  <Override PartName="/ppt/drawings/drawing11.xml" ContentType="application/vnd.openxmlformats-officedocument.drawingml.chartshapes+xml"/>
  <Override PartName="/ppt/charts/chart21.xml" ContentType="application/vnd.openxmlformats-officedocument.drawingml.chart+xml"/>
  <Override PartName="/ppt/theme/themeOverride20.xml" ContentType="application/vnd.openxmlformats-officedocument.themeOverride+xml"/>
  <Override PartName="/ppt/drawings/drawing12.xml" ContentType="application/vnd.openxmlformats-officedocument.drawingml.chartshapes+xml"/>
  <Override PartName="/ppt/charts/chart22.xml" ContentType="application/vnd.openxmlformats-officedocument.drawingml.chart+xml"/>
  <Override PartName="/ppt/theme/themeOverride21.xml" ContentType="application/vnd.openxmlformats-officedocument.themeOverride+xml"/>
  <Override PartName="/ppt/drawings/drawing13.xml" ContentType="application/vnd.openxmlformats-officedocument.drawingml.chartshapes+xml"/>
  <Override PartName="/ppt/charts/chart23.xml" ContentType="application/vnd.openxmlformats-officedocument.drawingml.chart+xml"/>
  <Override PartName="/ppt/theme/themeOverride22.xml" ContentType="application/vnd.openxmlformats-officedocument.themeOverride+xml"/>
  <Override PartName="/ppt/drawings/drawing14.xml" ContentType="application/vnd.openxmlformats-officedocument.drawingml.chartshapes+xml"/>
  <Override PartName="/ppt/charts/chart24.xml" ContentType="application/vnd.openxmlformats-officedocument.drawingml.chart+xml"/>
  <Override PartName="/ppt/theme/themeOverride23.xml" ContentType="application/vnd.openxmlformats-officedocument.themeOverride+xml"/>
  <Override PartName="/ppt/drawings/drawing15.xml" ContentType="application/vnd.openxmlformats-officedocument.drawingml.chartshapes+xml"/>
  <Override PartName="/ppt/charts/chart25.xml" ContentType="application/vnd.openxmlformats-officedocument.drawingml.chart+xml"/>
  <Override PartName="/ppt/theme/themeOverride24.xml" ContentType="application/vnd.openxmlformats-officedocument.themeOverride+xml"/>
  <Override PartName="/ppt/drawings/drawing16.xml" ContentType="application/vnd.openxmlformats-officedocument.drawingml.chartshapes+xml"/>
  <Override PartName="/ppt/notesSlides/notesSlide1.xml" ContentType="application/vnd.openxmlformats-officedocument.presentationml.notesSlide+xml"/>
  <Override PartName="/ppt/charts/chart26.xml" ContentType="application/vnd.openxmlformats-officedocument.drawingml.chart+xml"/>
  <Override PartName="/ppt/theme/themeOverride25.xml" ContentType="application/vnd.openxmlformats-officedocument.themeOverride+xml"/>
  <Override PartName="/ppt/drawings/drawing17.xml" ContentType="application/vnd.openxmlformats-officedocument.drawingml.chartshapes+xml"/>
  <Override PartName="/ppt/charts/chart27.xml" ContentType="application/vnd.openxmlformats-officedocument.drawingml.chart+xml"/>
  <Override PartName="/ppt/theme/themeOverride26.xml" ContentType="application/vnd.openxmlformats-officedocument.themeOverride+xml"/>
  <Override PartName="/ppt/drawings/drawing18.xml" ContentType="application/vnd.openxmlformats-officedocument.drawingml.chartshapes+xml"/>
  <Override PartName="/ppt/charts/chart28.xml" ContentType="application/vnd.openxmlformats-officedocument.drawingml.chart+xml"/>
  <Override PartName="/ppt/theme/themeOverride27.xml" ContentType="application/vnd.openxmlformats-officedocument.themeOverride+xml"/>
  <Override PartName="/ppt/drawings/drawing19.xml" ContentType="application/vnd.openxmlformats-officedocument.drawingml.chartshapes+xml"/>
  <Override PartName="/ppt/charts/chart29.xml" ContentType="application/vnd.openxmlformats-officedocument.drawingml.chart+xml"/>
  <Override PartName="/ppt/theme/themeOverride28.xml" ContentType="application/vnd.openxmlformats-officedocument.themeOverride+xml"/>
  <Override PartName="/ppt/drawings/drawing20.xml" ContentType="application/vnd.openxmlformats-officedocument.drawingml.chartshapes+xml"/>
  <Override PartName="/ppt/charts/chart30.xml" ContentType="application/vnd.openxmlformats-officedocument.drawingml.chart+xml"/>
  <Override PartName="/ppt/theme/themeOverride29.xml" ContentType="application/vnd.openxmlformats-officedocument.themeOverride+xml"/>
  <Override PartName="/ppt/drawings/drawing21.xml" ContentType="application/vnd.openxmlformats-officedocument.drawingml.chartshapes+xml"/>
  <Override PartName="/ppt/charts/chart31.xml" ContentType="application/vnd.openxmlformats-officedocument.drawingml.chart+xml"/>
  <Override PartName="/ppt/theme/themeOverride30.xml" ContentType="application/vnd.openxmlformats-officedocument.themeOverride+xml"/>
  <Override PartName="/ppt/drawings/drawing22.xml" ContentType="application/vnd.openxmlformats-officedocument.drawingml.chartshapes+xml"/>
  <Override PartName="/ppt/charts/chart32.xml" ContentType="application/vnd.openxmlformats-officedocument.drawingml.chart+xml"/>
  <Override PartName="/ppt/theme/themeOverride31.xml" ContentType="application/vnd.openxmlformats-officedocument.themeOverride+xml"/>
  <Override PartName="/ppt/drawings/drawing23.xml" ContentType="application/vnd.openxmlformats-officedocument.drawingml.chartshapes+xml"/>
  <Override PartName="/ppt/charts/chart33.xml" ContentType="application/vnd.openxmlformats-officedocument.drawingml.chart+xml"/>
  <Override PartName="/ppt/theme/themeOverride32.xml" ContentType="application/vnd.openxmlformats-officedocument.themeOverride+xml"/>
  <Override PartName="/ppt/drawings/drawing24.xml" ContentType="application/vnd.openxmlformats-officedocument.drawingml.chartshapes+xml"/>
  <Override PartName="/ppt/charts/chart34.xml" ContentType="application/vnd.openxmlformats-officedocument.drawingml.chart+xml"/>
  <Override PartName="/ppt/theme/themeOverride33.xml" ContentType="application/vnd.openxmlformats-officedocument.themeOverride+xml"/>
  <Override PartName="/ppt/drawings/drawing25.xml" ContentType="application/vnd.openxmlformats-officedocument.drawingml.chartshapes+xml"/>
  <Override PartName="/ppt/charts/chart35.xml" ContentType="application/vnd.openxmlformats-officedocument.drawingml.chart+xml"/>
  <Override PartName="/ppt/theme/themeOverride34.xml" ContentType="application/vnd.openxmlformats-officedocument.themeOverride+xml"/>
  <Override PartName="/ppt/drawings/drawing26.xml" ContentType="application/vnd.openxmlformats-officedocument.drawingml.chartshapes+xml"/>
  <Override PartName="/ppt/charts/chart36.xml" ContentType="application/vnd.openxmlformats-officedocument.drawingml.chart+xml"/>
  <Override PartName="/ppt/theme/themeOverride35.xml" ContentType="application/vnd.openxmlformats-officedocument.themeOverride+xml"/>
  <Override PartName="/ppt/drawings/drawing27.xml" ContentType="application/vnd.openxmlformats-officedocument.drawingml.chartshapes+xml"/>
  <Override PartName="/ppt/charts/chart37.xml" ContentType="application/vnd.openxmlformats-officedocument.drawingml.chart+xml"/>
  <Override PartName="/ppt/theme/themeOverride36.xml" ContentType="application/vnd.openxmlformats-officedocument.themeOverride+xml"/>
  <Override PartName="/ppt/drawings/drawing28.xml" ContentType="application/vnd.openxmlformats-officedocument.drawingml.chartshapes+xml"/>
  <Override PartName="/ppt/charts/chart38.xml" ContentType="application/vnd.openxmlformats-officedocument.drawingml.chart+xml"/>
  <Override PartName="/ppt/theme/themeOverride37.xml" ContentType="application/vnd.openxmlformats-officedocument.themeOverride+xml"/>
  <Override PartName="/ppt/drawings/drawing29.xml" ContentType="application/vnd.openxmlformats-officedocument.drawingml.chartshapes+xml"/>
  <Override PartName="/ppt/charts/chart39.xml" ContentType="application/vnd.openxmlformats-officedocument.drawingml.chart+xml"/>
  <Override PartName="/ppt/theme/themeOverride38.xml" ContentType="application/vnd.openxmlformats-officedocument.themeOverride+xml"/>
  <Override PartName="/ppt/drawings/drawing30.xml" ContentType="application/vnd.openxmlformats-officedocument.drawingml.chartshapes+xml"/>
  <Override PartName="/ppt/charts/chart40.xml" ContentType="application/vnd.openxmlformats-officedocument.drawingml.chart+xml"/>
  <Override PartName="/ppt/theme/themeOverride39.xml" ContentType="application/vnd.openxmlformats-officedocument.themeOverride+xml"/>
  <Override PartName="/ppt/drawings/drawing31.xml" ContentType="application/vnd.openxmlformats-officedocument.drawingml.chartshapes+xml"/>
  <Override PartName="/ppt/charts/chart41.xml" ContentType="application/vnd.openxmlformats-officedocument.drawingml.chart+xml"/>
  <Override PartName="/ppt/theme/themeOverride40.xml" ContentType="application/vnd.openxmlformats-officedocument.themeOverride+xml"/>
  <Override PartName="/ppt/charts/chart42.xml" ContentType="application/vnd.openxmlformats-officedocument.drawingml.chart+xml"/>
  <Override PartName="/ppt/theme/themeOverride41.xml" ContentType="application/vnd.openxmlformats-officedocument.themeOverride+xml"/>
  <Override PartName="/ppt/charts/chart43.xml" ContentType="application/vnd.openxmlformats-officedocument.drawingml.chart+xml"/>
  <Override PartName="/ppt/theme/themeOverride42.xml" ContentType="application/vnd.openxmlformats-officedocument.themeOverride+xml"/>
  <Override PartName="/ppt/charts/chart44.xml" ContentType="application/vnd.openxmlformats-officedocument.drawingml.chart+xml"/>
  <Override PartName="/ppt/theme/themeOverride43.xml" ContentType="application/vnd.openxmlformats-officedocument.themeOverride+xml"/>
  <Override PartName="/ppt/drawings/drawing32.xml" ContentType="application/vnd.openxmlformats-officedocument.drawingml.chartshapes+xml"/>
  <Override PartName="/ppt/charts/chart45.xml" ContentType="application/vnd.openxmlformats-officedocument.drawingml.chart+xml"/>
  <Override PartName="/ppt/theme/themeOverride44.xml" ContentType="application/vnd.openxmlformats-officedocument.themeOverride+xml"/>
  <Override PartName="/ppt/drawings/drawing33.xml" ContentType="application/vnd.openxmlformats-officedocument.drawingml.chartshapes+xml"/>
  <Override PartName="/ppt/charts/chart46.xml" ContentType="application/vnd.openxmlformats-officedocument.drawingml.chart+xml"/>
  <Override PartName="/ppt/theme/themeOverride45.xml" ContentType="application/vnd.openxmlformats-officedocument.themeOverride+xml"/>
  <Override PartName="/ppt/charts/chart47.xml" ContentType="application/vnd.openxmlformats-officedocument.drawingml.chart+xml"/>
  <Override PartName="/ppt/theme/themeOverride4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69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4" r:id="rId20"/>
    <p:sldId id="405" r:id="rId21"/>
    <p:sldId id="406" r:id="rId22"/>
    <p:sldId id="407" r:id="rId23"/>
    <p:sldId id="408" r:id="rId24"/>
    <p:sldId id="410" r:id="rId25"/>
    <p:sldId id="362" r:id="rId26"/>
    <p:sldId id="363" r:id="rId27"/>
    <p:sldId id="411" r:id="rId28"/>
    <p:sldId id="412" r:id="rId29"/>
    <p:sldId id="364" r:id="rId30"/>
    <p:sldId id="365" r:id="rId31"/>
    <p:sldId id="366" r:id="rId32"/>
    <p:sldId id="367" r:id="rId33"/>
    <p:sldId id="368" r:id="rId34"/>
    <p:sldId id="369" r:id="rId35"/>
    <p:sldId id="393" r:id="rId36"/>
    <p:sldId id="370" r:id="rId37"/>
    <p:sldId id="371" r:id="rId38"/>
    <p:sldId id="392" r:id="rId39"/>
    <p:sldId id="372" r:id="rId40"/>
    <p:sldId id="373" r:id="rId41"/>
    <p:sldId id="390" r:id="rId42"/>
    <p:sldId id="425" r:id="rId43"/>
    <p:sldId id="426" r:id="rId44"/>
    <p:sldId id="376" r:id="rId45"/>
    <p:sldId id="377" r:id="rId46"/>
    <p:sldId id="389" r:id="rId47"/>
    <p:sldId id="378" r:id="rId48"/>
    <p:sldId id="379" r:id="rId49"/>
    <p:sldId id="424" r:id="rId50"/>
    <p:sldId id="380" r:id="rId51"/>
    <p:sldId id="381" r:id="rId52"/>
    <p:sldId id="388" r:id="rId53"/>
    <p:sldId id="382" r:id="rId54"/>
    <p:sldId id="383" r:id="rId55"/>
    <p:sldId id="422" r:id="rId56"/>
    <p:sldId id="423" r:id="rId57"/>
    <p:sldId id="384" r:id="rId58"/>
    <p:sldId id="385" r:id="rId59"/>
    <p:sldId id="427" r:id="rId60"/>
    <p:sldId id="428" r:id="rId61"/>
    <p:sldId id="430" r:id="rId62"/>
    <p:sldId id="420" r:id="rId63"/>
    <p:sldId id="413" r:id="rId64"/>
    <p:sldId id="414" r:id="rId65"/>
    <p:sldId id="415" r:id="rId66"/>
    <p:sldId id="417" r:id="rId67"/>
    <p:sldId id="418" r:id="rId6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3" d="100"/>
          <a:sy n="103" d="100"/>
        </p:scale>
        <p:origin x="-2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package" Target="../embeddings/_____Microsoft_Excel10.xlsx"/><Relationship Id="rId1" Type="http://schemas.openxmlformats.org/officeDocument/2006/relationships/themeOverride" Target="../theme/themeOverrid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package" Target="../embeddings/_____Microsoft_Excel11.xlsx"/><Relationship Id="rId1" Type="http://schemas.openxmlformats.org/officeDocument/2006/relationships/themeOverride" Target="../theme/themeOverrid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package" Target="../embeddings/_____Microsoft_Excel12.xlsx"/><Relationship Id="rId1" Type="http://schemas.openxmlformats.org/officeDocument/2006/relationships/themeOverride" Target="../theme/themeOverrid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9.xml"/><Relationship Id="rId2" Type="http://schemas.openxmlformats.org/officeDocument/2006/relationships/package" Target="../embeddings/_____Microsoft_Excel13.xlsx"/><Relationship Id="rId1" Type="http://schemas.openxmlformats.org/officeDocument/2006/relationships/themeOverride" Target="../theme/themeOverrid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0.xml"/><Relationship Id="rId2" Type="http://schemas.openxmlformats.org/officeDocument/2006/relationships/package" Target="../embeddings/_____Microsoft_Excel14.xlsx"/><Relationship Id="rId1" Type="http://schemas.openxmlformats.org/officeDocument/2006/relationships/themeOverride" Target="../theme/themeOverrid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1.xml"/><Relationship Id="rId2" Type="http://schemas.openxmlformats.org/officeDocument/2006/relationships/package" Target="../embeddings/_____Microsoft_Excel15.xlsx"/><Relationship Id="rId1" Type="http://schemas.openxmlformats.org/officeDocument/2006/relationships/themeOverride" Target="../theme/themeOverrid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2.xml"/><Relationship Id="rId2" Type="http://schemas.openxmlformats.org/officeDocument/2006/relationships/package" Target="../embeddings/_____Microsoft_Excel16.xlsx"/><Relationship Id="rId1" Type="http://schemas.openxmlformats.org/officeDocument/2006/relationships/themeOverride" Target="../theme/themeOverride20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3.xml"/><Relationship Id="rId2" Type="http://schemas.openxmlformats.org/officeDocument/2006/relationships/package" Target="../embeddings/_____Microsoft_Excel17.xlsx"/><Relationship Id="rId1" Type="http://schemas.openxmlformats.org/officeDocument/2006/relationships/themeOverride" Target="../theme/themeOverride21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4.xml"/><Relationship Id="rId2" Type="http://schemas.openxmlformats.org/officeDocument/2006/relationships/package" Target="../embeddings/_____Microsoft_Excel18.xlsx"/><Relationship Id="rId1" Type="http://schemas.openxmlformats.org/officeDocument/2006/relationships/themeOverride" Target="../theme/themeOverride22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5.xml"/><Relationship Id="rId2" Type="http://schemas.openxmlformats.org/officeDocument/2006/relationships/package" Target="../embeddings/_____Microsoft_Excel19.xlsx"/><Relationship Id="rId1" Type="http://schemas.openxmlformats.org/officeDocument/2006/relationships/themeOverride" Target="../theme/themeOverride23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6.xml"/><Relationship Id="rId2" Type="http://schemas.openxmlformats.org/officeDocument/2006/relationships/package" Target="../embeddings/_____Microsoft_Excel20.xlsx"/><Relationship Id="rId1" Type="http://schemas.openxmlformats.org/officeDocument/2006/relationships/themeOverride" Target="../theme/themeOverride24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7.xml"/><Relationship Id="rId2" Type="http://schemas.openxmlformats.org/officeDocument/2006/relationships/package" Target="../embeddings/_____Microsoft_Excel21.xlsx"/><Relationship Id="rId1" Type="http://schemas.openxmlformats.org/officeDocument/2006/relationships/themeOverride" Target="../theme/themeOverride25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8.xml"/><Relationship Id="rId2" Type="http://schemas.openxmlformats.org/officeDocument/2006/relationships/package" Target="../embeddings/_____Microsoft_Excel22.xlsx"/><Relationship Id="rId1" Type="http://schemas.openxmlformats.org/officeDocument/2006/relationships/themeOverride" Target="../theme/themeOverride26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9.xml"/><Relationship Id="rId2" Type="http://schemas.openxmlformats.org/officeDocument/2006/relationships/package" Target="../embeddings/_____Microsoft_Excel23.xlsx"/><Relationship Id="rId1" Type="http://schemas.openxmlformats.org/officeDocument/2006/relationships/themeOverride" Target="../theme/themeOverride27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0.xml"/><Relationship Id="rId2" Type="http://schemas.openxmlformats.org/officeDocument/2006/relationships/package" Target="../embeddings/_____Microsoft_Excel24.xlsx"/><Relationship Id="rId1" Type="http://schemas.openxmlformats.org/officeDocument/2006/relationships/themeOverride" Target="../theme/themeOverride28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1.xml"/><Relationship Id="rId2" Type="http://schemas.openxmlformats.org/officeDocument/2006/relationships/package" Target="../embeddings/_____Microsoft_Excel25.xlsx"/><Relationship Id="rId1" Type="http://schemas.openxmlformats.org/officeDocument/2006/relationships/themeOverride" Target="../theme/themeOverride29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2.xml"/><Relationship Id="rId2" Type="http://schemas.openxmlformats.org/officeDocument/2006/relationships/package" Target="../embeddings/_____Microsoft_Excel26.xlsx"/><Relationship Id="rId1" Type="http://schemas.openxmlformats.org/officeDocument/2006/relationships/themeOverride" Target="../theme/themeOverride30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3.xml"/><Relationship Id="rId2" Type="http://schemas.openxmlformats.org/officeDocument/2006/relationships/package" Target="../embeddings/_____Microsoft_Excel27.xlsx"/><Relationship Id="rId1" Type="http://schemas.openxmlformats.org/officeDocument/2006/relationships/themeOverride" Target="../theme/themeOverride31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4.xml"/><Relationship Id="rId2" Type="http://schemas.openxmlformats.org/officeDocument/2006/relationships/package" Target="../embeddings/_____Microsoft_Excel28.xlsx"/><Relationship Id="rId1" Type="http://schemas.openxmlformats.org/officeDocument/2006/relationships/themeOverride" Target="../theme/themeOverride32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5.xml"/><Relationship Id="rId2" Type="http://schemas.openxmlformats.org/officeDocument/2006/relationships/package" Target="../embeddings/_____Microsoft_Excel29.xlsx"/><Relationship Id="rId1" Type="http://schemas.openxmlformats.org/officeDocument/2006/relationships/themeOverride" Target="../theme/themeOverride33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6.xml"/><Relationship Id="rId2" Type="http://schemas.openxmlformats.org/officeDocument/2006/relationships/package" Target="../embeddings/_____Microsoft_Excel30.xlsx"/><Relationship Id="rId1" Type="http://schemas.openxmlformats.org/officeDocument/2006/relationships/themeOverride" Target="../theme/themeOverride34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7.xml"/><Relationship Id="rId2" Type="http://schemas.openxmlformats.org/officeDocument/2006/relationships/package" Target="../embeddings/_____Microsoft_Excel31.xlsx"/><Relationship Id="rId1" Type="http://schemas.openxmlformats.org/officeDocument/2006/relationships/themeOverride" Target="../theme/themeOverride35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8.xml"/><Relationship Id="rId2" Type="http://schemas.openxmlformats.org/officeDocument/2006/relationships/package" Target="../embeddings/_____Microsoft_Excel32.xlsx"/><Relationship Id="rId1" Type="http://schemas.openxmlformats.org/officeDocument/2006/relationships/themeOverride" Target="../theme/themeOverride36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9.xml"/><Relationship Id="rId2" Type="http://schemas.openxmlformats.org/officeDocument/2006/relationships/package" Target="../embeddings/_____Microsoft_Excel33.xlsx"/><Relationship Id="rId1" Type="http://schemas.openxmlformats.org/officeDocument/2006/relationships/themeOverride" Target="../theme/themeOverride37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0.xml"/><Relationship Id="rId2" Type="http://schemas.openxmlformats.org/officeDocument/2006/relationships/package" Target="../embeddings/_____Microsoft_Excel34.xlsx"/><Relationship Id="rId1" Type="http://schemas.openxmlformats.org/officeDocument/2006/relationships/themeOverride" Target="../theme/themeOverride38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1.xml"/><Relationship Id="rId2" Type="http://schemas.openxmlformats.org/officeDocument/2006/relationships/package" Target="../embeddings/_____Microsoft_Excel35.xlsx"/><Relationship Id="rId1" Type="http://schemas.openxmlformats.org/officeDocument/2006/relationships/themeOverride" Target="../theme/themeOverride39.xm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6.xlsx"/><Relationship Id="rId1" Type="http://schemas.openxmlformats.org/officeDocument/2006/relationships/themeOverride" Target="../theme/themeOverride40.xm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7.xlsx"/><Relationship Id="rId1" Type="http://schemas.openxmlformats.org/officeDocument/2006/relationships/themeOverride" Target="../theme/themeOverride41.xm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8.xlsx"/><Relationship Id="rId1" Type="http://schemas.openxmlformats.org/officeDocument/2006/relationships/themeOverride" Target="../theme/themeOverride42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2.xml"/><Relationship Id="rId2" Type="http://schemas.openxmlformats.org/officeDocument/2006/relationships/package" Target="../embeddings/_____Microsoft_Excel39.xlsx"/><Relationship Id="rId1" Type="http://schemas.openxmlformats.org/officeDocument/2006/relationships/themeOverride" Target="../theme/themeOverride43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3.xml"/><Relationship Id="rId2" Type="http://schemas.openxmlformats.org/officeDocument/2006/relationships/package" Target="../embeddings/_____Microsoft_Excel40.xlsx"/><Relationship Id="rId1" Type="http://schemas.openxmlformats.org/officeDocument/2006/relationships/themeOverride" Target="../theme/themeOverride44.xml"/></Relationships>
</file>

<file path=ppt/charts/_rels/chart4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1.xlsx"/><Relationship Id="rId1" Type="http://schemas.openxmlformats.org/officeDocument/2006/relationships/themeOverride" Target="../theme/themeOverride45.xml"/></Relationships>
</file>

<file path=ppt/charts/_rels/chart4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2.xlsx"/><Relationship Id="rId1" Type="http://schemas.openxmlformats.org/officeDocument/2006/relationships/themeOverride" Target="../theme/themeOverride4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51337221005269074"/>
          <c:y val="0.11065134099616858"/>
          <c:w val="0.43276399825021872"/>
          <c:h val="0.7928888888888888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01.01.2020г.'!$B$4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01.01.2020г.'!$A$5:$A$17</c:f>
              <c:strCache>
                <c:ptCount val="13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Тазинское сельское поселение</c:v>
                </c:pt>
                <c:pt idx="12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01.01.2020г.'!$B$5:$B$17</c:f>
              <c:numCache>
                <c:formatCode>#,##0.0</c:formatCode>
                <c:ptCount val="13"/>
                <c:pt idx="0">
                  <c:v>251933.7</c:v>
                </c:pt>
                <c:pt idx="1">
                  <c:v>12036.1</c:v>
                </c:pt>
                <c:pt idx="2">
                  <c:v>1274.8</c:v>
                </c:pt>
                <c:pt idx="3">
                  <c:v>970.5</c:v>
                </c:pt>
                <c:pt idx="4">
                  <c:v>1242.7</c:v>
                </c:pt>
                <c:pt idx="5">
                  <c:v>17110.099999999999</c:v>
                </c:pt>
                <c:pt idx="6">
                  <c:v>950.2</c:v>
                </c:pt>
                <c:pt idx="7">
                  <c:v>1674.8</c:v>
                </c:pt>
                <c:pt idx="8">
                  <c:v>1222.4000000000001</c:v>
                </c:pt>
                <c:pt idx="9">
                  <c:v>1050.9000000000001</c:v>
                </c:pt>
                <c:pt idx="10">
                  <c:v>2421.6999999999998</c:v>
                </c:pt>
                <c:pt idx="11">
                  <c:v>947.9</c:v>
                </c:pt>
                <c:pt idx="12">
                  <c:v>1238.5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6639488"/>
        <c:axId val="243900416"/>
      </c:barChart>
      <c:catAx>
        <c:axId val="1366394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3900416"/>
        <c:crosses val="autoZero"/>
        <c:auto val="1"/>
        <c:lblAlgn val="ctr"/>
        <c:lblOffset val="100"/>
        <c:noMultiLvlLbl val="0"/>
      </c:catAx>
      <c:valAx>
        <c:axId val="243900416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663948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01.01.2020г.'!$C$4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01.01.2020г.'!$C$5:$C$17</c:f>
              <c:numCache>
                <c:formatCode>#,##0.0</c:formatCode>
                <c:ptCount val="13"/>
                <c:pt idx="0">
                  <c:v>251807.4</c:v>
                </c:pt>
                <c:pt idx="1">
                  <c:v>12758.8</c:v>
                </c:pt>
                <c:pt idx="2">
                  <c:v>1313</c:v>
                </c:pt>
                <c:pt idx="3">
                  <c:v>967.7</c:v>
                </c:pt>
                <c:pt idx="4">
                  <c:v>1248.3</c:v>
                </c:pt>
                <c:pt idx="5">
                  <c:v>2049.6</c:v>
                </c:pt>
                <c:pt idx="6">
                  <c:v>1347.1</c:v>
                </c:pt>
                <c:pt idx="7">
                  <c:v>1655.9</c:v>
                </c:pt>
                <c:pt idx="8">
                  <c:v>1209.4000000000001</c:v>
                </c:pt>
                <c:pt idx="9">
                  <c:v>1177.2</c:v>
                </c:pt>
                <c:pt idx="10">
                  <c:v>2073.3000000000002</c:v>
                </c:pt>
                <c:pt idx="11">
                  <c:v>944.7</c:v>
                </c:pt>
                <c:pt idx="12">
                  <c:v>2006.3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6640512"/>
        <c:axId val="243881600"/>
      </c:barChart>
      <c:catAx>
        <c:axId val="136640512"/>
        <c:scaling>
          <c:orientation val="minMax"/>
        </c:scaling>
        <c:delete val="1"/>
        <c:axPos val="l"/>
        <c:majorTickMark val="out"/>
        <c:minorTickMark val="none"/>
        <c:tickLblPos val="nextTo"/>
        <c:crossAx val="243881600"/>
        <c:crosses val="autoZero"/>
        <c:auto val="1"/>
        <c:lblAlgn val="ctr"/>
        <c:lblOffset val="100"/>
        <c:noMultiLvlLbl val="0"/>
      </c:catAx>
      <c:valAx>
        <c:axId val="243881600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664051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01.10.2021 г.'!$B$5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01.10.2021 г.'!$A$6:$A$17</c:f>
              <c:strCache>
                <c:ptCount val="12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01.10.2021 г.'!$B$6:$B$17</c:f>
              <c:numCache>
                <c:formatCode>#,##0.0</c:formatCode>
                <c:ptCount val="12"/>
                <c:pt idx="0">
                  <c:v>176153.5</c:v>
                </c:pt>
                <c:pt idx="1">
                  <c:v>11680.3</c:v>
                </c:pt>
                <c:pt idx="2">
                  <c:v>966.6</c:v>
                </c:pt>
                <c:pt idx="3">
                  <c:v>1043.8</c:v>
                </c:pt>
                <c:pt idx="4">
                  <c:v>2037.3</c:v>
                </c:pt>
                <c:pt idx="5">
                  <c:v>2256.1999999999998</c:v>
                </c:pt>
                <c:pt idx="6">
                  <c:v>1173.8</c:v>
                </c:pt>
                <c:pt idx="7">
                  <c:v>1470.7</c:v>
                </c:pt>
                <c:pt idx="8">
                  <c:v>1435.1</c:v>
                </c:pt>
                <c:pt idx="9">
                  <c:v>834.9</c:v>
                </c:pt>
                <c:pt idx="10">
                  <c:v>898.4</c:v>
                </c:pt>
                <c:pt idx="11">
                  <c:v>2903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6642048"/>
        <c:axId val="243883328"/>
      </c:barChart>
      <c:catAx>
        <c:axId val="13664204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3883328"/>
        <c:crosses val="autoZero"/>
        <c:auto val="1"/>
        <c:lblAlgn val="ctr"/>
        <c:lblOffset val="100"/>
        <c:noMultiLvlLbl val="0"/>
      </c:catAx>
      <c:valAx>
        <c:axId val="243883328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664204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01.10.2021 г.'!$C$5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01.10.2021 г.'!$C$6:$C$17</c:f>
              <c:numCache>
                <c:formatCode>#,##0.0</c:formatCode>
                <c:ptCount val="12"/>
                <c:pt idx="0">
                  <c:v>176893.6</c:v>
                </c:pt>
                <c:pt idx="1">
                  <c:v>11818.3</c:v>
                </c:pt>
                <c:pt idx="2">
                  <c:v>972.9</c:v>
                </c:pt>
                <c:pt idx="3">
                  <c:v>926.7</c:v>
                </c:pt>
                <c:pt idx="4">
                  <c:v>1141</c:v>
                </c:pt>
                <c:pt idx="5">
                  <c:v>12528.1</c:v>
                </c:pt>
                <c:pt idx="6">
                  <c:v>1152</c:v>
                </c:pt>
                <c:pt idx="7">
                  <c:v>1504.8</c:v>
                </c:pt>
                <c:pt idx="8">
                  <c:v>1219.3</c:v>
                </c:pt>
                <c:pt idx="9">
                  <c:v>854.9</c:v>
                </c:pt>
                <c:pt idx="10">
                  <c:v>908.4</c:v>
                </c:pt>
                <c:pt idx="11">
                  <c:v>1187.9000000000001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3196416"/>
        <c:axId val="243906176"/>
      </c:barChart>
      <c:catAx>
        <c:axId val="243196416"/>
        <c:scaling>
          <c:orientation val="minMax"/>
        </c:scaling>
        <c:delete val="1"/>
        <c:axPos val="l"/>
        <c:majorTickMark val="out"/>
        <c:minorTickMark val="none"/>
        <c:tickLblPos val="nextTo"/>
        <c:crossAx val="243906176"/>
        <c:crosses val="autoZero"/>
        <c:auto val="1"/>
        <c:lblAlgn val="ctr"/>
        <c:lblOffset val="100"/>
        <c:noMultiLvlLbl val="0"/>
      </c:catAx>
      <c:valAx>
        <c:axId val="243906176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319641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основ.харак.район.бюджета!$B$4:$F$4</c:f>
              <c:numCache>
                <c:formatCode>#,##0.0</c:formatCode>
                <c:ptCount val="5"/>
                <c:pt idx="0">
                  <c:v>251933.7</c:v>
                </c:pt>
                <c:pt idx="1">
                  <c:v>163871.5</c:v>
                </c:pt>
                <c:pt idx="2">
                  <c:v>168481.2</c:v>
                </c:pt>
                <c:pt idx="3">
                  <c:v>150245.5</c:v>
                </c:pt>
                <c:pt idx="4">
                  <c:v>142105.4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4999999999999997E-2"/>
                  <c:y val="7.87037037037037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9999999999999947E-2"/>
                  <c:y val="8.796296296296288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9999999999999899E-2"/>
                  <c:y val="8.33333333333333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05"/>
                  <c:y val="8.796296296296288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1666666666666567E-2"/>
                  <c:y val="0.111111111111111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основ.харак.район.бюджета!$B$5:$F$5</c:f>
              <c:numCache>
                <c:formatCode>#,##0.0</c:formatCode>
                <c:ptCount val="5"/>
                <c:pt idx="0">
                  <c:v>251807.4</c:v>
                </c:pt>
                <c:pt idx="1">
                  <c:v>163860.5</c:v>
                </c:pt>
                <c:pt idx="2">
                  <c:v>167352.1</c:v>
                </c:pt>
                <c:pt idx="3">
                  <c:v>148401.9</c:v>
                </c:pt>
                <c:pt idx="4">
                  <c:v>139547.29999999999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основ.харак.район.бюджета!$B$6:$F$6</c:f>
              <c:numCache>
                <c:formatCode>#,##0.0</c:formatCode>
                <c:ptCount val="5"/>
                <c:pt idx="0">
                  <c:v>126.30000000001746</c:v>
                </c:pt>
                <c:pt idx="1">
                  <c:v>11</c:v>
                </c:pt>
                <c:pt idx="2">
                  <c:v>1129.1000000000058</c:v>
                </c:pt>
                <c:pt idx="3">
                  <c:v>1843.6000000000058</c:v>
                </c:pt>
                <c:pt idx="4">
                  <c:v>2558.1000000000058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3199488"/>
        <c:axId val="127251520"/>
      </c:barChart>
      <c:catAx>
        <c:axId val="243199488"/>
        <c:scaling>
          <c:orientation val="minMax"/>
        </c:scaling>
        <c:delete val="1"/>
        <c:axPos val="b"/>
        <c:majorTickMark val="out"/>
        <c:minorTickMark val="none"/>
        <c:tickLblPos val="nextTo"/>
        <c:crossAx val="127251520"/>
        <c:crosses val="autoZero"/>
        <c:auto val="1"/>
        <c:lblAlgn val="ctr"/>
        <c:lblOffset val="100"/>
        <c:noMultiLvlLbl val="0"/>
      </c:catAx>
      <c:valAx>
        <c:axId val="12725152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319948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-4.16666666666666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5761316872428E-3"/>
                  <c:y val="-5.0925925925925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403292181069959E-2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05761316872428E-3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5555555555555552E-2"/>
                  <c:y val="-5.496635647816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меж.транс.!$B$4:$F$4</c:f>
              <c:numCache>
                <c:formatCode>#,##0.0</c:formatCode>
                <c:ptCount val="5"/>
                <c:pt idx="0">
                  <c:v>0</c:v>
                </c:pt>
                <c:pt idx="1">
                  <c:v>14.4</c:v>
                </c:pt>
                <c:pt idx="2">
                  <c:v>14.4</c:v>
                </c:pt>
                <c:pt idx="3">
                  <c:v>14.4</c:v>
                </c:pt>
                <c:pt idx="4">
                  <c:v>14.4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Прочие межбюджетные трансферты общего характера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5267489711934172E-2"/>
                  <c:y val="-2.8282828282828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67489711934158E-2"/>
                  <c:y val="5.09259524377634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7901234567901231E-2"/>
                  <c:y val="5.73231527877197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806422345354979E-2"/>
                  <c:y val="-1.54881094408653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2.70201224846894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меж.транс.!$B$5:$F$5</c:f>
              <c:numCache>
                <c:formatCode>#,##0.0</c:formatCode>
                <c:ptCount val="5"/>
                <c:pt idx="0">
                  <c:v>3940</c:v>
                </c:pt>
                <c:pt idx="1">
                  <c:v>500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3644928"/>
        <c:axId val="243882752"/>
      </c:lineChart>
      <c:catAx>
        <c:axId val="2436449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3882752"/>
        <c:crosses val="autoZero"/>
        <c:auto val="1"/>
        <c:lblAlgn val="ctr"/>
        <c:lblOffset val="100"/>
        <c:noMultiLvlLbl val="0"/>
      </c:catAx>
      <c:valAx>
        <c:axId val="24388275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364492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'доходная часть'!$B$4:$F$4</c:f>
              <c:numCache>
                <c:formatCode>#,##0.0</c:formatCode>
                <c:ptCount val="5"/>
                <c:pt idx="0">
                  <c:v>25653.9</c:v>
                </c:pt>
                <c:pt idx="1">
                  <c:v>27741.599999999999</c:v>
                </c:pt>
                <c:pt idx="2">
                  <c:v>28847.8</c:v>
                </c:pt>
                <c:pt idx="3">
                  <c:v>30148.6</c:v>
                </c:pt>
                <c:pt idx="4">
                  <c:v>30867.599999999999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'доходная часть'!$B$5:$F$5</c:f>
              <c:numCache>
                <c:formatCode>#,##0.0</c:formatCode>
                <c:ptCount val="5"/>
                <c:pt idx="0">
                  <c:v>10527</c:v>
                </c:pt>
                <c:pt idx="1">
                  <c:v>7177.6</c:v>
                </c:pt>
                <c:pt idx="2">
                  <c:v>6857.3</c:v>
                </c:pt>
                <c:pt idx="3">
                  <c:v>7129.6</c:v>
                </c:pt>
                <c:pt idx="4">
                  <c:v>7412.7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'доходная часть'!$B$6:$F$6</c:f>
              <c:numCache>
                <c:formatCode>#,##0.0</c:formatCode>
                <c:ptCount val="5"/>
                <c:pt idx="0">
                  <c:v>215752.9</c:v>
                </c:pt>
                <c:pt idx="1">
                  <c:v>128952.3</c:v>
                </c:pt>
                <c:pt idx="2">
                  <c:v>132776.1</c:v>
                </c:pt>
                <c:pt idx="3">
                  <c:v>112967.3</c:v>
                </c:pt>
                <c:pt idx="4">
                  <c:v>103825.1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5286912"/>
        <c:axId val="134897664"/>
      </c:barChart>
      <c:catAx>
        <c:axId val="245286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4897664"/>
        <c:crosses val="autoZero"/>
        <c:auto val="1"/>
        <c:lblAlgn val="ctr"/>
        <c:lblOffset val="100"/>
        <c:noMultiLvlLbl val="0"/>
      </c:catAx>
      <c:valAx>
        <c:axId val="1348976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528691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49.773775666166401</c:v>
                </c:pt>
                <c:pt idx="1">
                  <c:v>58.1110105615249</c:v>
                </c:pt>
                <c:pt idx="2">
                  <c:v>58.542897233168368</c:v>
                </c:pt>
                <c:pt idx="3">
                  <c:v>59.104248595693996</c:v>
                </c:pt>
                <c:pt idx="4">
                  <c:v>58.404975927565886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11.677432015234556</c:v>
                </c:pt>
                <c:pt idx="1">
                  <c:v>13.969392196842998</c:v>
                </c:pt>
                <c:pt idx="2">
                  <c:v>14.470761879955527</c:v>
                </c:pt>
                <c:pt idx="3">
                  <c:v>14.061837749676757</c:v>
                </c:pt>
                <c:pt idx="4">
                  <c:v>14.523135921087349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44444444444445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666666666666666E-2"/>
                  <c:y val="4.629629629629629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6.6490883311360411</c:v>
                </c:pt>
                <c:pt idx="1">
                  <c:v>4.5241586290636677</c:v>
                </c:pt>
                <c:pt idx="2">
                  <c:v>4.6892460740902555</c:v>
                </c:pt>
                <c:pt idx="3">
                  <c:v>4.6287106137098899</c:v>
                </c:pt>
                <c:pt idx="4">
                  <c:v>4.5885220335263837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4999781277340281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555555555555607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222222222222223E-2"/>
                  <c:y val="1.85181539807524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4999999999999897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7777559055118112E-2"/>
                  <c:y val="3.24074074074074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2.8042420171969189</c:v>
                </c:pt>
                <c:pt idx="1">
                  <c:v>2.8405576301862587</c:v>
                </c:pt>
                <c:pt idx="2">
                  <c:v>3.0917151891466488</c:v>
                </c:pt>
                <c:pt idx="3">
                  <c:v>3.0798160855406107</c:v>
                </c:pt>
                <c:pt idx="4">
                  <c:v>3.1190978127130666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5288448"/>
        <c:axId val="127253248"/>
      </c:barChart>
      <c:catAx>
        <c:axId val="245288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7253248"/>
        <c:crosses val="autoZero"/>
        <c:auto val="1"/>
        <c:lblAlgn val="ctr"/>
        <c:lblOffset val="100"/>
        <c:noMultiLvlLbl val="0"/>
      </c:catAx>
      <c:valAx>
        <c:axId val="127253248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5288448"/>
        <c:crosses val="autoZero"/>
        <c:crossBetween val="between"/>
        <c:dispUnits>
          <c:builtInUnit val="hundreds"/>
        </c:dispUnits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'структа неналогов.'!$A$16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,4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4.9216575596516394</c:v>
                </c:pt>
                <c:pt idx="1">
                  <c:v>3.5278585992806253</c:v>
                </c:pt>
                <c:pt idx="2">
                  <c:v>3.7109544574864657</c:v>
                </c:pt>
                <c:pt idx="3">
                  <c:v>3.6965304118761102</c:v>
                </c:pt>
                <c:pt idx="4">
                  <c:v>3.7437010681734475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неналогов.'!$A$17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8 %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0.0</c:formatCode>
                <c:ptCount val="5"/>
                <c:pt idx="0">
                  <c:v>0.16528057621562756</c:v>
                </c:pt>
                <c:pt idx="1">
                  <c:v>0.54898164906412528</c:v>
                </c:pt>
                <c:pt idx="2">
                  <c:v>0.14003601726364021</c:v>
                </c:pt>
                <c:pt idx="3">
                  <c:v>0.13412664774586758</c:v>
                </c:pt>
                <c:pt idx="4">
                  <c:v>0.13061548629451702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неналогов.'!$A$18</c:f>
              <c:strCache>
                <c:ptCount val="1"/>
                <c:pt idx="0">
                  <c:v>Плата за пользование жилыми помещениями по договорам социального найма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1443932411674156E-3"/>
                  <c:y val="2.6016266824471373E-2"/>
                </c:manualLayout>
              </c:layout>
              <c:tx>
                <c:rich>
                  <a:bodyPr/>
                  <a:lstStyle/>
                  <a:p>
                    <a:r>
                      <a:rPr lang="en-US" sz="800" b="1">
                        <a:latin typeface="Times New Roman" pitchFamily="18" charset="0"/>
                        <a:cs typeface="Times New Roman" pitchFamily="18" charset="0"/>
                      </a:rPr>
                      <a:t>0,4 %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28878648233486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800"/>
                      <a:t>0,0</a:t>
                    </a:r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38504864311315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2288786482334869E-2"/>
                  <c:y val="3.252032520325203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3850486431130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0.0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0.17952617413198674</c:v>
                </c:pt>
                <c:pt idx="3">
                  <c:v>0.17892494809298734</c:v>
                </c:pt>
                <c:pt idx="4">
                  <c:v>0.18103306400420061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неналогов.'!$A$19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20.992567901848766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неналогов.'!$A$20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288786482334869E-2"/>
                  <c:y val="9.7560975609755508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2.0817613713312824</c:v>
                </c:pt>
                <c:pt idx="1">
                  <c:v>1.7159614195056017</c:v>
                </c:pt>
                <c:pt idx="2">
                  <c:v>0.73406880249600204</c:v>
                </c:pt>
                <c:pt idx="3">
                  <c:v>0.73125848351047007</c:v>
                </c:pt>
                <c:pt idx="4">
                  <c:v>0.74058980728991153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неналогов.'!$A$21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48131080389141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2,2 %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4,6 %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4,5 %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неналогов.'!$B$21:$F$21</c:f>
              <c:numCache>
                <c:formatCode>0.0</c:formatCode>
                <c:ptCount val="5"/>
                <c:pt idx="0">
                  <c:v>0.93419456121876454</c:v>
                </c:pt>
                <c:pt idx="1">
                  <c:v>14.585385690393826</c:v>
                </c:pt>
                <c:pt idx="2">
                  <c:v>0.17644538175218666</c:v>
                </c:pt>
                <c:pt idx="3">
                  <c:v>0.17570590854708654</c:v>
                </c:pt>
                <c:pt idx="4">
                  <c:v>0.1778982923331322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6126592"/>
        <c:axId val="134900544"/>
      </c:barChart>
      <c:catAx>
        <c:axId val="246126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4900544"/>
        <c:crosses val="autoZero"/>
        <c:auto val="1"/>
        <c:lblAlgn val="ctr"/>
        <c:lblOffset val="100"/>
        <c:noMultiLvlLbl val="0"/>
      </c:catAx>
      <c:valAx>
        <c:axId val="134900544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6126592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9549814337723919E-2"/>
          <c:y val="0.71208081256964717"/>
          <c:w val="0.80706089158210059"/>
          <c:h val="0.22838687115573017"/>
        </c:manualLayout>
      </c:layout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752973998736568E-3"/>
          <c:y val="5.0793295285022466E-2"/>
          <c:w val="0.96599057620046425"/>
          <c:h val="0.813757917288251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ru-RU" baseline="0" dirty="0" smtClean="0"/>
                      <a:t> 876,5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12 298,2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2943616"/>
        <c:axId val="162407552"/>
      </c:barChart>
      <c:catAx>
        <c:axId val="192943616"/>
        <c:scaling>
          <c:orientation val="minMax"/>
        </c:scaling>
        <c:delete val="1"/>
        <c:axPos val="b"/>
        <c:majorTickMark val="out"/>
        <c:minorTickMark val="none"/>
        <c:tickLblPos val="none"/>
        <c:crossAx val="162407552"/>
        <c:crosses val="autoZero"/>
        <c:auto val="1"/>
        <c:lblAlgn val="ctr"/>
        <c:lblOffset val="100"/>
        <c:noMultiLvlLbl val="0"/>
      </c:catAx>
      <c:valAx>
        <c:axId val="16240755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929436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1 107,4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13 968,6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41275061257131451"/>
                  <c:y val="-0.1664008475881184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1 571,3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ru-RU" baseline="0" dirty="0" smtClean="0"/>
                      <a:t> 005,2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18 803,8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4261504"/>
        <c:axId val="162413312"/>
      </c:barChart>
      <c:catAx>
        <c:axId val="194261504"/>
        <c:scaling>
          <c:orientation val="minMax"/>
        </c:scaling>
        <c:delete val="1"/>
        <c:axPos val="b"/>
        <c:majorTickMark val="out"/>
        <c:minorTickMark val="none"/>
        <c:tickLblPos val="none"/>
        <c:crossAx val="162413312"/>
        <c:crosses val="autoZero"/>
        <c:auto val="1"/>
        <c:lblAlgn val="ctr"/>
        <c:lblOffset val="100"/>
        <c:noMultiLvlLbl val="0"/>
      </c:catAx>
      <c:valAx>
        <c:axId val="16241331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9426150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"/>
          <c:y val="0"/>
          <c:w val="0.96599057620046425"/>
          <c:h val="0.9369180042427947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8 862,2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16 852,1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4456064"/>
        <c:axId val="176225024"/>
      </c:barChart>
      <c:catAx>
        <c:axId val="194456064"/>
        <c:scaling>
          <c:orientation val="minMax"/>
        </c:scaling>
        <c:delete val="1"/>
        <c:axPos val="b"/>
        <c:majorTickMark val="out"/>
        <c:minorTickMark val="none"/>
        <c:tickLblPos val="none"/>
        <c:crossAx val="176225024"/>
        <c:crosses val="autoZero"/>
        <c:auto val="1"/>
        <c:lblAlgn val="ctr"/>
        <c:lblOffset val="100"/>
        <c:noMultiLvlLbl val="0"/>
      </c:catAx>
      <c:valAx>
        <c:axId val="17622502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944560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3716239111609682E-2"/>
          <c:y val="7.521314878743697E-2"/>
          <c:w val="0.9662837608883903"/>
          <c:h val="0.849573702425126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7 153,0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3 227,7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10 557,5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4548224"/>
        <c:axId val="176223296"/>
      </c:barChart>
      <c:catAx>
        <c:axId val="194548224"/>
        <c:scaling>
          <c:orientation val="minMax"/>
        </c:scaling>
        <c:delete val="1"/>
        <c:axPos val="b"/>
        <c:majorTickMark val="out"/>
        <c:minorTickMark val="none"/>
        <c:tickLblPos val="none"/>
        <c:crossAx val="176223296"/>
        <c:crosses val="autoZero"/>
        <c:auto val="1"/>
        <c:lblAlgn val="ctr"/>
        <c:lblOffset val="100"/>
        <c:noMultiLvlLbl val="0"/>
      </c:catAx>
      <c:valAx>
        <c:axId val="17622329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9454822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1.8390675879059827E-2"/>
          <c:y val="7.521314878743697E-2"/>
          <c:w val="0.9662837608883903"/>
          <c:h val="0.849573702425126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</a:t>
                    </a:r>
                    <a:r>
                      <a:rPr lang="ru-RU" baseline="0" dirty="0" smtClean="0"/>
                      <a:t> 653,1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3 227,7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11 203,0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4626048"/>
        <c:axId val="194216512"/>
      </c:barChart>
      <c:catAx>
        <c:axId val="194626048"/>
        <c:scaling>
          <c:orientation val="minMax"/>
        </c:scaling>
        <c:delete val="1"/>
        <c:axPos val="b"/>
        <c:majorTickMark val="out"/>
        <c:minorTickMark val="none"/>
        <c:tickLblPos val="none"/>
        <c:crossAx val="194216512"/>
        <c:crosses val="autoZero"/>
        <c:auto val="1"/>
        <c:lblAlgn val="ctr"/>
        <c:lblOffset val="100"/>
        <c:noMultiLvlLbl val="0"/>
      </c:catAx>
      <c:valAx>
        <c:axId val="19421651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19462604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'03'!$A$2:$B$2</c:f>
              <c:numCache>
                <c:formatCode>#,##0.0</c:formatCode>
                <c:ptCount val="2"/>
                <c:pt idx="0">
                  <c:v>1389</c:v>
                </c:pt>
                <c:pt idx="1">
                  <c:v>1387.5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7708672"/>
        <c:axId val="243912640"/>
      </c:barChart>
      <c:catAx>
        <c:axId val="247708672"/>
        <c:scaling>
          <c:orientation val="minMax"/>
        </c:scaling>
        <c:delete val="1"/>
        <c:axPos val="b"/>
        <c:majorTickMark val="out"/>
        <c:minorTickMark val="none"/>
        <c:tickLblPos val="nextTo"/>
        <c:crossAx val="243912640"/>
        <c:crosses val="autoZero"/>
        <c:auto val="1"/>
        <c:lblAlgn val="ctr"/>
        <c:lblOffset val="100"/>
        <c:noMultiLvlLbl val="0"/>
      </c:catAx>
      <c:valAx>
        <c:axId val="2439126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770867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'03'!$A$5:$C$5</c:f>
              <c:numCache>
                <c:formatCode>#,##0.0</c:formatCode>
                <c:ptCount val="3"/>
                <c:pt idx="0">
                  <c:v>990.5</c:v>
                </c:pt>
                <c:pt idx="1">
                  <c:v>1137.5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7918592"/>
        <c:axId val="243902144"/>
      </c:barChart>
      <c:catAx>
        <c:axId val="247918592"/>
        <c:scaling>
          <c:orientation val="minMax"/>
        </c:scaling>
        <c:delete val="1"/>
        <c:axPos val="b"/>
        <c:majorTickMark val="out"/>
        <c:minorTickMark val="none"/>
        <c:tickLblPos val="nextTo"/>
        <c:crossAx val="243902144"/>
        <c:crosses val="autoZero"/>
        <c:auto val="1"/>
        <c:lblAlgn val="ctr"/>
        <c:lblOffset val="100"/>
        <c:noMultiLvlLbl val="0"/>
      </c:catAx>
      <c:valAx>
        <c:axId val="24390214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79185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1 026,9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'03'!$A$8:$B$8</c:f>
              <c:numCache>
                <c:formatCode>#,##0.0</c:formatCode>
                <c:ptCount val="2"/>
                <c:pt idx="0">
                  <c:v>1001.8</c:v>
                </c:pt>
                <c:pt idx="1">
                  <c:v>1140.3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8160256"/>
        <c:axId val="177700864"/>
      </c:barChart>
      <c:catAx>
        <c:axId val="248160256"/>
        <c:scaling>
          <c:orientation val="minMax"/>
        </c:scaling>
        <c:delete val="1"/>
        <c:axPos val="b"/>
        <c:majorTickMark val="out"/>
        <c:minorTickMark val="none"/>
        <c:tickLblPos val="nextTo"/>
        <c:crossAx val="177700864"/>
        <c:crosses val="autoZero"/>
        <c:auto val="1"/>
        <c:lblAlgn val="ctr"/>
        <c:lblOffset val="100"/>
        <c:noMultiLvlLbl val="0"/>
      </c:catAx>
      <c:valAx>
        <c:axId val="1777008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81602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632,6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965.5</c:v>
                </c:pt>
                <c:pt idx="1">
                  <c:v>1143.0999999999999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8160768"/>
        <c:axId val="243909760"/>
      </c:barChart>
      <c:catAx>
        <c:axId val="248160768"/>
        <c:scaling>
          <c:orientation val="minMax"/>
        </c:scaling>
        <c:delete val="1"/>
        <c:axPos val="b"/>
        <c:majorTickMark val="out"/>
        <c:minorTickMark val="none"/>
        <c:tickLblPos val="nextTo"/>
        <c:crossAx val="243909760"/>
        <c:crosses val="autoZero"/>
        <c:auto val="1"/>
        <c:lblAlgn val="ctr"/>
        <c:lblOffset val="100"/>
        <c:noMultiLvlLbl val="0"/>
      </c:catAx>
      <c:valAx>
        <c:axId val="2439097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81607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648,3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965.5</c:v>
                </c:pt>
                <c:pt idx="1">
                  <c:v>1143.0999999999999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8161280"/>
        <c:axId val="177704320"/>
      </c:barChart>
      <c:catAx>
        <c:axId val="248161280"/>
        <c:scaling>
          <c:orientation val="minMax"/>
        </c:scaling>
        <c:delete val="1"/>
        <c:axPos val="b"/>
        <c:majorTickMark val="out"/>
        <c:minorTickMark val="none"/>
        <c:tickLblPos val="nextTo"/>
        <c:crossAx val="177704320"/>
        <c:crosses val="autoZero"/>
        <c:auto val="1"/>
        <c:lblAlgn val="ctr"/>
        <c:lblOffset val="100"/>
        <c:noMultiLvlLbl val="0"/>
      </c:catAx>
      <c:valAx>
        <c:axId val="17770432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816128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395.5</c:v>
                </c:pt>
                <c:pt idx="1">
                  <c:v>2561.5</c:v>
                </c:pt>
                <c:pt idx="2">
                  <c:v>6906.8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9069568"/>
        <c:axId val="243916096"/>
      </c:barChart>
      <c:catAx>
        <c:axId val="249069568"/>
        <c:scaling>
          <c:orientation val="minMax"/>
        </c:scaling>
        <c:delete val="1"/>
        <c:axPos val="b"/>
        <c:majorTickMark val="out"/>
        <c:minorTickMark val="none"/>
        <c:tickLblPos val="nextTo"/>
        <c:crossAx val="243916096"/>
        <c:crosses val="autoZero"/>
        <c:auto val="1"/>
        <c:lblAlgn val="ctr"/>
        <c:lblOffset val="100"/>
        <c:noMultiLvlLbl val="0"/>
      </c:catAx>
      <c:valAx>
        <c:axId val="24391609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90695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'04'!$A$5</c:f>
              <c:numCache>
                <c:formatCode>#,##0.0</c:formatCode>
                <c:ptCount val="1"/>
                <c:pt idx="0">
                  <c:v>1671.9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'04'!$B$5</c:f>
              <c:numCache>
                <c:formatCode>#,##0.0</c:formatCode>
                <c:ptCount val="1"/>
                <c:pt idx="0">
                  <c:v>4878</c:v>
                </c:pt>
              </c:numCache>
            </c:numRef>
          </c:val>
        </c:ser>
        <c:ser>
          <c:idx val="2"/>
          <c:order val="2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'04'!$C$5</c:f>
              <c:numCache>
                <c:formatCode>#,##0.0</c:formatCode>
                <c:ptCount val="1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9071616"/>
        <c:axId val="177708352"/>
      </c:barChart>
      <c:catAx>
        <c:axId val="249071616"/>
        <c:scaling>
          <c:orientation val="minMax"/>
        </c:scaling>
        <c:delete val="1"/>
        <c:axPos val="b"/>
        <c:majorTickMark val="out"/>
        <c:minorTickMark val="none"/>
        <c:tickLblPos val="nextTo"/>
        <c:crossAx val="177708352"/>
        <c:crosses val="autoZero"/>
        <c:auto val="1"/>
        <c:lblAlgn val="ctr"/>
        <c:lblOffset val="100"/>
        <c:noMultiLvlLbl val="0"/>
      </c:catAx>
      <c:valAx>
        <c:axId val="17770835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907161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'04'!$A$8:$C$8</c:f>
              <c:numCache>
                <c:formatCode>#,##0.0</c:formatCode>
                <c:ptCount val="3"/>
                <c:pt idx="0">
                  <c:v>948.7</c:v>
                </c:pt>
                <c:pt idx="1">
                  <c:v>5166.8</c:v>
                </c:pt>
                <c:pt idx="2">
                  <c:v>7276.8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9545728"/>
        <c:axId val="248767040"/>
      </c:barChart>
      <c:catAx>
        <c:axId val="249545728"/>
        <c:scaling>
          <c:orientation val="minMax"/>
        </c:scaling>
        <c:delete val="1"/>
        <c:axPos val="b"/>
        <c:majorTickMark val="out"/>
        <c:minorTickMark val="none"/>
        <c:tickLblPos val="nextTo"/>
        <c:crossAx val="248767040"/>
        <c:crosses val="autoZero"/>
        <c:auto val="1"/>
        <c:lblAlgn val="ctr"/>
        <c:lblOffset val="100"/>
        <c:noMultiLvlLbl val="0"/>
      </c:catAx>
      <c:valAx>
        <c:axId val="2487670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954572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1178855489969282E-2"/>
          <c:y val="7.5572646714596223E-2"/>
          <c:w val="0.8959584614108641"/>
          <c:h val="0.8175131458721375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'04'!$A$11:$C$11</c:f>
              <c:numCache>
                <c:formatCode>#,##0.0</c:formatCode>
                <c:ptCount val="3"/>
                <c:pt idx="0">
                  <c:v>1405.4</c:v>
                </c:pt>
                <c:pt idx="1">
                  <c:v>5242</c:v>
                </c:pt>
                <c:pt idx="2">
                  <c:v>6833.8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9889792"/>
        <c:axId val="177706624"/>
      </c:barChart>
      <c:catAx>
        <c:axId val="249889792"/>
        <c:scaling>
          <c:orientation val="minMax"/>
        </c:scaling>
        <c:delete val="1"/>
        <c:axPos val="b"/>
        <c:majorTickMark val="out"/>
        <c:minorTickMark val="none"/>
        <c:tickLblPos val="nextTo"/>
        <c:crossAx val="177706624"/>
        <c:crosses val="autoZero"/>
        <c:auto val="1"/>
        <c:lblAlgn val="ctr"/>
        <c:lblOffset val="100"/>
        <c:noMultiLvlLbl val="0"/>
      </c:catAx>
      <c:valAx>
        <c:axId val="17770662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98897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'04'!$A$14:$C$14</c:f>
              <c:numCache>
                <c:formatCode>#,##0.0</c:formatCode>
                <c:ptCount val="3"/>
                <c:pt idx="0">
                  <c:v>1673</c:v>
                </c:pt>
                <c:pt idx="1">
                  <c:v>5559.9</c:v>
                </c:pt>
                <c:pt idx="2">
                  <c:v>5804.2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9547776"/>
        <c:axId val="248773376"/>
      </c:barChart>
      <c:catAx>
        <c:axId val="249547776"/>
        <c:scaling>
          <c:orientation val="minMax"/>
        </c:scaling>
        <c:delete val="1"/>
        <c:axPos val="b"/>
        <c:majorTickMark val="out"/>
        <c:minorTickMark val="none"/>
        <c:tickLblPos val="nextTo"/>
        <c:crossAx val="248773376"/>
        <c:crosses val="autoZero"/>
        <c:auto val="1"/>
        <c:lblAlgn val="ctr"/>
        <c:lblOffset val="100"/>
        <c:noMultiLvlLbl val="0"/>
      </c:catAx>
      <c:valAx>
        <c:axId val="24877337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954777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853079149045745E-2"/>
          <c:y val="0.10142119792851118"/>
          <c:w val="0.88509623022156414"/>
          <c:h val="0.85808939028872067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'04'!$A$8:$B$8</c:f>
              <c:numCache>
                <c:formatCode>#,##0.0</c:formatCode>
                <c:ptCount val="2"/>
                <c:pt idx="0">
                  <c:v>31788.799999999999</c:v>
                </c:pt>
                <c:pt idx="1">
                  <c:v>4725.2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0172928"/>
        <c:axId val="134917504"/>
      </c:barChart>
      <c:catAx>
        <c:axId val="250172928"/>
        <c:scaling>
          <c:orientation val="minMax"/>
        </c:scaling>
        <c:delete val="1"/>
        <c:axPos val="b"/>
        <c:majorTickMark val="out"/>
        <c:minorTickMark val="none"/>
        <c:tickLblPos val="nextTo"/>
        <c:crossAx val="134917504"/>
        <c:crosses val="autoZero"/>
        <c:auto val="1"/>
        <c:lblAlgn val="ctr"/>
        <c:lblOffset val="100"/>
        <c:noMultiLvlLbl val="0"/>
      </c:catAx>
      <c:valAx>
        <c:axId val="1349175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017292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23841.7</c:v>
                </c:pt>
                <c:pt idx="1">
                  <c:v>76086.399999999994</c:v>
                </c:pt>
                <c:pt idx="2">
                  <c:v>14537.8</c:v>
                </c:pt>
                <c:pt idx="3">
                  <c:v>1222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1063296"/>
        <c:axId val="134920384"/>
      </c:barChart>
      <c:catAx>
        <c:axId val="251063296"/>
        <c:scaling>
          <c:orientation val="minMax"/>
        </c:scaling>
        <c:delete val="1"/>
        <c:axPos val="b"/>
        <c:majorTickMark val="out"/>
        <c:minorTickMark val="none"/>
        <c:tickLblPos val="nextTo"/>
        <c:crossAx val="134920384"/>
        <c:crosses val="autoZero"/>
        <c:auto val="1"/>
        <c:lblAlgn val="ctr"/>
        <c:lblOffset val="100"/>
        <c:noMultiLvlLbl val="0"/>
      </c:catAx>
      <c:valAx>
        <c:axId val="13492038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106329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'07'!$A$5:$E$5</c:f>
              <c:numCache>
                <c:formatCode>#,##0.0</c:formatCode>
                <c:ptCount val="5"/>
                <c:pt idx="0">
                  <c:v>14528.8</c:v>
                </c:pt>
                <c:pt idx="1">
                  <c:v>58386.8</c:v>
                </c:pt>
                <c:pt idx="2">
                  <c:v>16882.099999999999</c:v>
                </c:pt>
                <c:pt idx="3">
                  <c:v>1110.2</c:v>
                </c:pt>
                <c:pt idx="4">
                  <c:v>1228.0999999999999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1371520"/>
        <c:axId val="134919808"/>
      </c:barChart>
      <c:catAx>
        <c:axId val="251371520"/>
        <c:scaling>
          <c:orientation val="minMax"/>
        </c:scaling>
        <c:delete val="1"/>
        <c:axPos val="b"/>
        <c:majorTickMark val="out"/>
        <c:minorTickMark val="none"/>
        <c:tickLblPos val="nextTo"/>
        <c:crossAx val="134919808"/>
        <c:crosses val="autoZero"/>
        <c:auto val="1"/>
        <c:lblAlgn val="ctr"/>
        <c:lblOffset val="100"/>
        <c:noMultiLvlLbl val="0"/>
      </c:catAx>
      <c:valAx>
        <c:axId val="1349198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137152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13790.4</c:v>
                </c:pt>
                <c:pt idx="1">
                  <c:v>56401.3</c:v>
                </c:pt>
                <c:pt idx="2">
                  <c:v>16393</c:v>
                </c:pt>
                <c:pt idx="3">
                  <c:v>1019.1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1372544"/>
        <c:axId val="244548160"/>
      </c:barChart>
      <c:catAx>
        <c:axId val="251372544"/>
        <c:scaling>
          <c:orientation val="minMax"/>
        </c:scaling>
        <c:delete val="1"/>
        <c:axPos val="b"/>
        <c:majorTickMark val="out"/>
        <c:minorTickMark val="none"/>
        <c:tickLblPos val="nextTo"/>
        <c:crossAx val="244548160"/>
        <c:crosses val="autoZero"/>
        <c:auto val="1"/>
        <c:lblAlgn val="ctr"/>
        <c:lblOffset val="100"/>
        <c:noMultiLvlLbl val="0"/>
      </c:catAx>
      <c:valAx>
        <c:axId val="2445481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13725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'07'!$A$11:$E$11</c:f>
              <c:numCache>
                <c:formatCode>#,##0.0</c:formatCode>
                <c:ptCount val="5"/>
                <c:pt idx="0">
                  <c:v>11935.2</c:v>
                </c:pt>
                <c:pt idx="1">
                  <c:v>48091</c:v>
                </c:pt>
                <c:pt idx="2">
                  <c:v>16807.3</c:v>
                </c:pt>
                <c:pt idx="3">
                  <c:v>1020.9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1373568"/>
        <c:axId val="244549888"/>
      </c:barChart>
      <c:catAx>
        <c:axId val="251373568"/>
        <c:scaling>
          <c:orientation val="minMax"/>
        </c:scaling>
        <c:delete val="1"/>
        <c:axPos val="b"/>
        <c:majorTickMark val="out"/>
        <c:minorTickMark val="none"/>
        <c:tickLblPos val="nextTo"/>
        <c:crossAx val="244549888"/>
        <c:crosses val="autoZero"/>
        <c:auto val="1"/>
        <c:lblAlgn val="ctr"/>
        <c:lblOffset val="100"/>
        <c:noMultiLvlLbl val="0"/>
      </c:catAx>
      <c:valAx>
        <c:axId val="24454988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13735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'07'!$A$11:$E$11</c:f>
              <c:numCache>
                <c:formatCode>#,##0.0</c:formatCode>
                <c:ptCount val="5"/>
                <c:pt idx="0">
                  <c:v>9829.2999999999993</c:v>
                </c:pt>
                <c:pt idx="1">
                  <c:v>40592.9</c:v>
                </c:pt>
                <c:pt idx="2">
                  <c:v>16807.3</c:v>
                </c:pt>
                <c:pt idx="3">
                  <c:v>1022.9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1379712"/>
        <c:axId val="244551616"/>
      </c:barChart>
      <c:catAx>
        <c:axId val="251379712"/>
        <c:scaling>
          <c:orientation val="minMax"/>
        </c:scaling>
        <c:delete val="1"/>
        <c:axPos val="b"/>
        <c:majorTickMark val="out"/>
        <c:minorTickMark val="none"/>
        <c:tickLblPos val="nextTo"/>
        <c:crossAx val="244551616"/>
        <c:crosses val="autoZero"/>
        <c:auto val="1"/>
        <c:lblAlgn val="ctr"/>
        <c:lblOffset val="100"/>
        <c:noMultiLvlLbl val="0"/>
      </c:catAx>
      <c:valAx>
        <c:axId val="2445516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137971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22793</c:v>
                </c:pt>
                <c:pt idx="1">
                  <c:v>1845.6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1984384"/>
        <c:axId val="244554496"/>
      </c:barChart>
      <c:catAx>
        <c:axId val="251984384"/>
        <c:scaling>
          <c:orientation val="minMax"/>
        </c:scaling>
        <c:delete val="1"/>
        <c:axPos val="b"/>
        <c:majorTickMark val="out"/>
        <c:minorTickMark val="none"/>
        <c:tickLblPos val="nextTo"/>
        <c:crossAx val="244554496"/>
        <c:crosses val="autoZero"/>
        <c:auto val="1"/>
        <c:lblAlgn val="ctr"/>
        <c:lblOffset val="100"/>
        <c:noMultiLvlLbl val="0"/>
      </c:catAx>
      <c:valAx>
        <c:axId val="24455449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198438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'07'!$A$5:$E$5</c:f>
              <c:numCache>
                <c:formatCode>#,##0.0</c:formatCode>
                <c:ptCount val="5"/>
                <c:pt idx="0">
                  <c:v>16763.599999999999</c:v>
                </c:pt>
                <c:pt idx="1">
                  <c:v>3084.1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2793856"/>
        <c:axId val="251683392"/>
      </c:barChart>
      <c:catAx>
        <c:axId val="252793856"/>
        <c:scaling>
          <c:orientation val="minMax"/>
        </c:scaling>
        <c:delete val="1"/>
        <c:axPos val="b"/>
        <c:majorTickMark val="out"/>
        <c:minorTickMark val="none"/>
        <c:tickLblPos val="nextTo"/>
        <c:crossAx val="251683392"/>
        <c:crosses val="autoZero"/>
        <c:auto val="1"/>
        <c:lblAlgn val="ctr"/>
        <c:lblOffset val="100"/>
        <c:noMultiLvlLbl val="0"/>
      </c:catAx>
      <c:valAx>
        <c:axId val="25168339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27938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16923.2</c:v>
                </c:pt>
                <c:pt idx="1">
                  <c:v>2574.5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2306944"/>
        <c:axId val="251685696"/>
      </c:barChart>
      <c:catAx>
        <c:axId val="252306944"/>
        <c:scaling>
          <c:orientation val="minMax"/>
        </c:scaling>
        <c:delete val="1"/>
        <c:axPos val="b"/>
        <c:majorTickMark val="out"/>
        <c:minorTickMark val="none"/>
        <c:tickLblPos val="nextTo"/>
        <c:crossAx val="251685696"/>
        <c:crosses val="autoZero"/>
        <c:auto val="1"/>
        <c:lblAlgn val="ctr"/>
        <c:lblOffset val="100"/>
        <c:noMultiLvlLbl val="0"/>
      </c:catAx>
      <c:valAx>
        <c:axId val="25168569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23069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17020.3</c:v>
                </c:pt>
                <c:pt idx="1">
                  <c:v>2575.1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910976"/>
        <c:axId val="251685120"/>
      </c:barChart>
      <c:catAx>
        <c:axId val="14910976"/>
        <c:scaling>
          <c:orientation val="minMax"/>
        </c:scaling>
        <c:delete val="1"/>
        <c:axPos val="b"/>
        <c:majorTickMark val="out"/>
        <c:minorTickMark val="none"/>
        <c:tickLblPos val="nextTo"/>
        <c:crossAx val="251685120"/>
        <c:crosses val="autoZero"/>
        <c:auto val="1"/>
        <c:lblAlgn val="ctr"/>
        <c:lblOffset val="100"/>
        <c:noMultiLvlLbl val="0"/>
      </c:catAx>
      <c:valAx>
        <c:axId val="25168512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1097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17020.3</c:v>
                </c:pt>
                <c:pt idx="1">
                  <c:v>2575.8000000000002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912512"/>
        <c:axId val="251686848"/>
      </c:barChart>
      <c:catAx>
        <c:axId val="14912512"/>
        <c:scaling>
          <c:orientation val="minMax"/>
        </c:scaling>
        <c:delete val="1"/>
        <c:axPos val="b"/>
        <c:majorTickMark val="out"/>
        <c:minorTickMark val="none"/>
        <c:tickLblPos val="nextTo"/>
        <c:crossAx val="251686848"/>
        <c:crosses val="autoZero"/>
        <c:auto val="1"/>
        <c:lblAlgn val="ctr"/>
        <c:lblOffset val="100"/>
        <c:noMultiLvlLbl val="0"/>
      </c:catAx>
      <c:valAx>
        <c:axId val="2516868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1251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-5.61403508771929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6.315789473684210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4.912280701754387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'10'!$A$2:$C$2</c:f>
              <c:numCache>
                <c:formatCode>#,##0.0</c:formatCode>
                <c:ptCount val="3"/>
                <c:pt idx="0">
                  <c:v>1959.8</c:v>
                </c:pt>
                <c:pt idx="1">
                  <c:v>7744.3</c:v>
                </c:pt>
                <c:pt idx="2">
                  <c:v>6644.9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035968"/>
        <c:axId val="244556928"/>
      </c:barChart>
      <c:catAx>
        <c:axId val="254035968"/>
        <c:scaling>
          <c:orientation val="minMax"/>
        </c:scaling>
        <c:delete val="1"/>
        <c:axPos val="b"/>
        <c:majorTickMark val="out"/>
        <c:minorTickMark val="none"/>
        <c:tickLblPos val="nextTo"/>
        <c:crossAx val="244556928"/>
        <c:crosses val="autoZero"/>
        <c:auto val="0"/>
        <c:lblAlgn val="ctr"/>
        <c:lblOffset val="100"/>
        <c:noMultiLvlLbl val="0"/>
      </c:catAx>
      <c:valAx>
        <c:axId val="24455692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0359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invertIfNegative val="0"/>
          <c:cat>
            <c:numRef>
              <c:f>'10'!$C$6</c:f>
              <c:numCache>
                <c:formatCode>#,##0.0</c:formatCode>
                <c:ptCount val="1"/>
                <c:pt idx="0">
                  <c:v>7514.8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'10'!$C$6</c:f>
              <c:numCache>
                <c:formatCode>#,##0.0</c:formatCode>
                <c:ptCount val="1"/>
                <c:pt idx="0">
                  <c:v>7514.8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1880.7</c:v>
                </c:pt>
                <c:pt idx="1">
                  <c:v>6086.2</c:v>
                </c:pt>
                <c:pt idx="2">
                  <c:v>7514.8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037504"/>
        <c:axId val="244555776"/>
      </c:barChart>
      <c:catAx>
        <c:axId val="254037504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244555776"/>
        <c:crosses val="autoZero"/>
        <c:auto val="1"/>
        <c:lblAlgn val="ctr"/>
        <c:lblOffset val="100"/>
        <c:noMultiLvlLbl val="0"/>
      </c:catAx>
      <c:valAx>
        <c:axId val="2445557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03750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'10'!$A$10</c:f>
              <c:numCache>
                <c:formatCode>#,##0.0</c:formatCode>
                <c:ptCount val="1"/>
                <c:pt idx="0">
                  <c:v>1440.9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3</a:t>
                    </a:r>
                    <a:r>
                      <a:rPr lang="ru-RU" baseline="0" smtClean="0"/>
                      <a:t> 038,4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'10'!$B$10</c:f>
              <c:numCache>
                <c:formatCode>#,##0.0</c:formatCode>
                <c:ptCount val="1"/>
                <c:pt idx="0">
                  <c:v>5512.1</c:v>
                </c:pt>
              </c:numCache>
            </c:numRef>
          </c:val>
        </c:ser>
        <c:ser>
          <c:idx val="2"/>
          <c:order val="2"/>
          <c:spPr>
            <a:solidFill>
              <a:schemeClr val="accent1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</a:t>
                    </a:r>
                    <a:r>
                      <a:rPr lang="ru-RU" baseline="0" smtClean="0"/>
                      <a:t> 185,3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'10'!$C$10</c:f>
              <c:numCache>
                <c:formatCode>#,##0.0</c:formatCode>
                <c:ptCount val="1"/>
                <c:pt idx="0">
                  <c:v>7165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117376"/>
        <c:axId val="244560960"/>
      </c:barChart>
      <c:catAx>
        <c:axId val="254117376"/>
        <c:scaling>
          <c:orientation val="minMax"/>
        </c:scaling>
        <c:delete val="1"/>
        <c:axPos val="b"/>
        <c:majorTickMark val="out"/>
        <c:minorTickMark val="none"/>
        <c:tickLblPos val="nextTo"/>
        <c:crossAx val="244560960"/>
        <c:crosses val="autoZero"/>
        <c:auto val="1"/>
        <c:lblAlgn val="ctr"/>
        <c:lblOffset val="100"/>
        <c:noMultiLvlLbl val="0"/>
      </c:catAx>
      <c:valAx>
        <c:axId val="2445609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11737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'10'!$A$14</c:f>
              <c:numCache>
                <c:formatCode>#,##0.0</c:formatCode>
                <c:ptCount val="1"/>
                <c:pt idx="0">
                  <c:v>1465.4</c:v>
                </c:pt>
              </c:numCache>
            </c:numRef>
          </c:val>
        </c:ser>
        <c:ser>
          <c:idx val="1"/>
          <c:order val="1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</a:t>
                    </a:r>
                    <a:r>
                      <a:rPr lang="ru-RU" baseline="0" dirty="0" smtClean="0"/>
                      <a:t> 027,9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'10'!$B$14</c:f>
              <c:numCache>
                <c:formatCode>#,##0.0</c:formatCode>
                <c:ptCount val="1"/>
                <c:pt idx="0">
                  <c:v>5667</c:v>
                </c:pt>
              </c:numCache>
            </c:numRef>
          </c:val>
        </c:ser>
        <c:ser>
          <c:idx val="2"/>
          <c:order val="2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7 </a:t>
                    </a:r>
                    <a:r>
                      <a:rPr lang="ru-RU" smtClean="0"/>
                      <a:t>185,4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'10'!$C$14</c:f>
              <c:numCache>
                <c:formatCode>#,##0.0</c:formatCode>
                <c:ptCount val="1"/>
                <c:pt idx="0">
                  <c:v>7093.6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7081344"/>
        <c:axId val="244563264"/>
      </c:barChart>
      <c:catAx>
        <c:axId val="257081344"/>
        <c:scaling>
          <c:orientation val="minMax"/>
        </c:scaling>
        <c:delete val="1"/>
        <c:axPos val="b"/>
        <c:majorTickMark val="out"/>
        <c:minorTickMark val="none"/>
        <c:tickLblPos val="nextTo"/>
        <c:crossAx val="244563264"/>
        <c:crosses val="autoZero"/>
        <c:auto val="1"/>
        <c:lblAlgn val="ctr"/>
        <c:lblOffset val="100"/>
        <c:noMultiLvlLbl val="0"/>
      </c:catAx>
      <c:valAx>
        <c:axId val="2445632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70813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'10'!$A$18</c:f>
              <c:numCache>
                <c:formatCode>#,##0.0</c:formatCode>
                <c:ptCount val="1"/>
                <c:pt idx="0">
                  <c:v>1490.3</c:v>
                </c:pt>
              </c:numCache>
            </c:numRef>
          </c:val>
        </c:ser>
        <c:ser>
          <c:idx val="1"/>
          <c:order val="1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ru-RU" baseline="0" smtClean="0"/>
                      <a:t> 028,0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'10'!$B$18</c:f>
              <c:numCache>
                <c:formatCode>#,##0.0</c:formatCode>
                <c:ptCount val="1"/>
                <c:pt idx="0">
                  <c:v>5667</c:v>
                </c:pt>
              </c:numCache>
            </c:numRef>
          </c:val>
        </c:ser>
        <c:ser>
          <c:idx val="2"/>
          <c:order val="2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7 </a:t>
                    </a:r>
                    <a:r>
                      <a:rPr lang="ru-RU" smtClean="0"/>
                      <a:t>185,4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'10'!$C$18</c:f>
              <c:numCache>
                <c:formatCode>#,##0.0</c:formatCode>
                <c:ptCount val="1"/>
                <c:pt idx="0">
                  <c:v>7093.6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145536"/>
        <c:axId val="254575744"/>
      </c:barChart>
      <c:catAx>
        <c:axId val="254145536"/>
        <c:scaling>
          <c:orientation val="minMax"/>
        </c:scaling>
        <c:delete val="1"/>
        <c:axPos val="b"/>
        <c:majorTickMark val="out"/>
        <c:minorTickMark val="none"/>
        <c:tickLblPos val="nextTo"/>
        <c:crossAx val="254575744"/>
        <c:crosses val="autoZero"/>
        <c:auto val="1"/>
        <c:lblAlgn val="ctr"/>
        <c:lblOffset val="100"/>
        <c:noMultiLvlLbl val="0"/>
      </c:catAx>
      <c:valAx>
        <c:axId val="25457574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14553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'11'!$A$1:$E$1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1">
                  <c:v>108.8</c:v>
                </c:pt>
                <c:pt idx="2">
                  <c:v>110.3</c:v>
                </c:pt>
                <c:pt idx="3">
                  <c:v>114.7</c:v>
                </c:pt>
                <c:pt idx="4">
                  <c:v>119.2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7046016"/>
        <c:axId val="254578624"/>
      </c:barChart>
      <c:catAx>
        <c:axId val="257046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578624"/>
        <c:crosses val="autoZero"/>
        <c:auto val="1"/>
        <c:lblAlgn val="ctr"/>
        <c:lblOffset val="100"/>
        <c:noMultiLvlLbl val="0"/>
      </c:catAx>
      <c:valAx>
        <c:axId val="25457862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704601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'12'!$A$1:$E$1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'12'!$A$2:$E$2</c:f>
              <c:numCache>
                <c:formatCode>#,##0.0</c:formatCode>
                <c:ptCount val="5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  <c:pt idx="3">
                  <c:v>1500</c:v>
                </c:pt>
                <c:pt idx="4">
                  <c:v>1500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7880064"/>
        <c:axId val="254581504"/>
      </c:barChart>
      <c:catAx>
        <c:axId val="257880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581504"/>
        <c:crosses val="autoZero"/>
        <c:auto val="1"/>
        <c:lblAlgn val="ctr"/>
        <c:lblOffset val="100"/>
        <c:noMultiLvlLbl val="0"/>
      </c:catAx>
      <c:valAx>
        <c:axId val="2545815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78800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9.259259259259262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'13'!$A$1:$E$1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81.3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7940992"/>
        <c:axId val="257607360"/>
      </c:barChart>
      <c:catAx>
        <c:axId val="257940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7607360"/>
        <c:crosses val="autoZero"/>
        <c:auto val="1"/>
        <c:lblAlgn val="ctr"/>
        <c:lblOffset val="100"/>
        <c:noMultiLvlLbl val="0"/>
      </c:catAx>
      <c:valAx>
        <c:axId val="2576073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79409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1">
                  <c:v>3940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231808"/>
        <c:axId val="257610816"/>
      </c:barChart>
      <c:catAx>
        <c:axId val="258231808"/>
        <c:scaling>
          <c:orientation val="minMax"/>
        </c:scaling>
        <c:delete val="1"/>
        <c:axPos val="b"/>
        <c:majorTickMark val="out"/>
        <c:minorTickMark val="none"/>
        <c:tickLblPos val="nextTo"/>
        <c:crossAx val="257610816"/>
        <c:crosses val="autoZero"/>
        <c:auto val="1"/>
        <c:lblAlgn val="ctr"/>
        <c:lblOffset val="100"/>
        <c:noMultiLvlLbl val="0"/>
      </c:catAx>
      <c:valAx>
        <c:axId val="2576108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2318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14.4</c:v>
                </c:pt>
                <c:pt idx="1">
                  <c:v>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903040"/>
        <c:axId val="257612544"/>
      </c:barChart>
      <c:catAx>
        <c:axId val="258903040"/>
        <c:scaling>
          <c:orientation val="minMax"/>
        </c:scaling>
        <c:delete val="1"/>
        <c:axPos val="b"/>
        <c:majorTickMark val="out"/>
        <c:minorTickMark val="none"/>
        <c:tickLblPos val="nextTo"/>
        <c:crossAx val="257612544"/>
        <c:crosses val="autoZero"/>
        <c:auto val="1"/>
        <c:lblAlgn val="ctr"/>
        <c:lblOffset val="100"/>
        <c:noMultiLvlLbl val="0"/>
      </c:catAx>
      <c:valAx>
        <c:axId val="25761254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90304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'12'!$A$1:$E$1</c:f>
              <c:strCache>
                <c:ptCount val="5"/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14.4</c:v>
                </c:pt>
                <c:pt idx="3" formatCode="#,##0.0">
                  <c:v>14.4</c:v>
                </c:pt>
                <c:pt idx="4" formatCode="#,##0.0">
                  <c:v>14.4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323968"/>
        <c:axId val="258499712"/>
      </c:barChart>
      <c:catAx>
        <c:axId val="258323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499712"/>
        <c:crosses val="autoZero"/>
        <c:auto val="1"/>
        <c:lblAlgn val="ctr"/>
        <c:lblOffset val="100"/>
        <c:noMultiLvlLbl val="0"/>
      </c:catAx>
      <c:valAx>
        <c:axId val="258499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3239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percentStacked"/>
        <c:varyColors val="0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31383.1</c:v>
                </c:pt>
                <c:pt idx="1">
                  <c:v>10092.299999999999</c:v>
                </c:pt>
                <c:pt idx="2">
                  <c:v>13263.4</c:v>
                </c:pt>
                <c:pt idx="3">
                  <c:v>36693.5</c:v>
                </c:pt>
                <c:pt idx="4">
                  <c:v>8582.7000000000007</c:v>
                </c:pt>
                <c:pt idx="5" formatCode="0.0">
                  <c:v>151356.29999999999</c:v>
                </c:pt>
                <c:pt idx="6">
                  <c:v>81.3</c:v>
                </c:pt>
                <c:pt idx="7">
                  <c:v>354.8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0"/>
                  <c:y val="-2.77777777777777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21171.9</c:v>
                </c:pt>
                <c:pt idx="1">
                  <c:v>2204.6999999999998</c:v>
                </c:pt>
                <c:pt idx="2">
                  <c:v>11579.1</c:v>
                </c:pt>
                <c:pt idx="3">
                  <c:v>1304.7</c:v>
                </c:pt>
                <c:pt idx="4">
                  <c:v>5079.3999999999996</c:v>
                </c:pt>
                <c:pt idx="5">
                  <c:v>122210.7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2022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2.5000000000000001E-2"/>
                  <c:y val="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5.5555555555557596E-3"/>
                  <c:y val="-5.09259259259259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>
                  <c:v>20165.5</c:v>
                </c:pt>
                <c:pt idx="1">
                  <c:v>9116.7000000000007</c:v>
                </c:pt>
                <c:pt idx="2">
                  <c:v>9275.7999999999993</c:v>
                </c:pt>
                <c:pt idx="3">
                  <c:v>1303.5</c:v>
                </c:pt>
                <c:pt idx="4">
                  <c:v>4867.3999999999996</c:v>
                </c:pt>
                <c:pt idx="5">
                  <c:v>122313.2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2023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-8.3333333333333332E-3"/>
                  <c:y val="-4.62962962962963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General</c:formatCode>
                <c:ptCount val="8"/>
                <c:pt idx="0">
                  <c:v>18189.599999999999</c:v>
                </c:pt>
                <c:pt idx="1">
                  <c:v>8460.4</c:v>
                </c:pt>
                <c:pt idx="2">
                  <c:v>8762.4</c:v>
                </c:pt>
                <c:pt idx="3">
                  <c:v>1303.5</c:v>
                </c:pt>
                <c:pt idx="4">
                  <c:v>4897.3999999999996</c:v>
                </c:pt>
                <c:pt idx="5">
                  <c:v>104591.2</c:v>
                </c:pt>
                <c:pt idx="6" formatCode="0.0">
                  <c:v>100</c:v>
                </c:pt>
                <c:pt idx="7">
                  <c:v>2097.4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2024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18705.400000000001</c:v>
                </c:pt>
                <c:pt idx="1">
                  <c:v>7443.8</c:v>
                </c:pt>
                <c:pt idx="2">
                  <c:v>9081.2999999999993</c:v>
                </c:pt>
                <c:pt idx="3">
                  <c:v>1303.5</c:v>
                </c:pt>
                <c:pt idx="4">
                  <c:v>5182.3999999999996</c:v>
                </c:pt>
                <c:pt idx="5">
                  <c:v>93636</c:v>
                </c:pt>
                <c:pt idx="6" formatCode="0.0">
                  <c:v>100</c:v>
                </c:pt>
                <c:pt idx="7">
                  <c:v>4094.9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8547200"/>
        <c:axId val="258503168"/>
      </c:lineChart>
      <c:catAx>
        <c:axId val="258547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503168"/>
        <c:crosses val="autoZero"/>
        <c:auto val="1"/>
        <c:lblAlgn val="ctr"/>
        <c:lblOffset val="100"/>
        <c:noMultiLvlLbl val="0"/>
      </c:catAx>
      <c:valAx>
        <c:axId val="258503168"/>
        <c:scaling>
          <c:orientation val="minMax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crossAx val="258547200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151" y="335868"/>
        <a:ext cx="1118355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98279" y="1285883"/>
        <a:ext cx="139562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113" y="2286016"/>
        <a:ext cx="1176726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80530" y="3212424"/>
        <a:ext cx="1497471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0.01739</cdr:x>
      <cdr:y>0.85714</cdr:y>
    </cdr:from>
    <cdr:to>
      <cdr:x>0.94294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" y="1357322"/>
          <a:ext cx="760373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0.05217</cdr:x>
      <cdr:y>0.85714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8628" y="1285884"/>
          <a:ext cx="7403659" cy="1947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0.85714</cdr:y>
    </cdr:from>
    <cdr:to>
      <cdr:x>0.95194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428760"/>
          <a:ext cx="7463335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0.33043</cdr:x>
      <cdr:y>0.61905</cdr:y>
    </cdr:from>
    <cdr:to>
      <cdr:x>0.3913</cdr:x>
      <cdr:y>0.85714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2714644" y="928694"/>
          <a:ext cx="500066" cy="35719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07                    01 13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0.74977</cdr:x>
      <cdr:y>0.81275</cdr:y>
    </cdr:from>
    <cdr:to>
      <cdr:x>0.8087</cdr:x>
      <cdr:y>0.93875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6159638" y="1857958"/>
          <a:ext cx="484096" cy="28804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01 05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0.73333</cdr:x>
      <cdr:y>0.86207</cdr:y>
    </cdr:from>
    <cdr:to>
      <cdr:x>0.78333</cdr:x>
      <cdr:y>0.93103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6286544" y="1785950"/>
          <a:ext cx="428628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1643074"/>
          <a:ext cx="765008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5327" y="1643083"/>
          <a:ext cx="8067373" cy="214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0.30172</cdr:x>
      <cdr:y>0.73077</cdr:y>
    </cdr:from>
    <cdr:to>
      <cdr:x>0.44828</cdr:x>
      <cdr:y>0.88462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500330" y="1357322"/>
          <a:ext cx="12144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0.28182</cdr:x>
      <cdr:y>0.84563</cdr:y>
    </cdr:from>
    <cdr:to>
      <cdr:x>0.83362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32248" y="1491447"/>
          <a:ext cx="4370756" cy="2722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0.19266</cdr:x>
      <cdr:y>0.86667</cdr:y>
    </cdr:from>
    <cdr:to>
      <cdr:x>0.89543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12168" y="1673643"/>
          <a:ext cx="5515914" cy="2574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0.27358</cdr:x>
      <cdr:y>0.82692</cdr:y>
    </cdr:from>
    <cdr:to>
      <cdr:x>0.81503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232" y="1474457"/>
          <a:ext cx="4132806" cy="3086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0.27288</cdr:x>
      <cdr:y>0.79487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3525" y="1181101"/>
          <a:ext cx="3095625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1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0.28114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90675" y="1123951"/>
          <a:ext cx="3152775" cy="285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0.17273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3" y="1644436"/>
          <a:ext cx="5682778" cy="2621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05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04 08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0.2963</cdr:x>
      <cdr:y>0.83673</cdr:y>
    </cdr:from>
    <cdr:to>
      <cdr:x>0.8173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04256" y="1481825"/>
          <a:ext cx="4051746" cy="2891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04 09                 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0.12613</cdr:x>
      <cdr:y>0.83766</cdr:y>
    </cdr:from>
    <cdr:to>
      <cdr:x>0.9009</cdr:x>
      <cdr:y>0.9818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228722"/>
          <a:ext cx="6192688" cy="2114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09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04 12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0.14815</cdr:x>
      <cdr:y>0.82827</cdr:y>
    </cdr:from>
    <cdr:to>
      <cdr:x>0.87146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9" y="1342509"/>
          <a:ext cx="5625099" cy="2783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09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04 12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0.15741</cdr:x>
      <cdr:y>0.86277</cdr:y>
    </cdr:from>
    <cdr:to>
      <cdr:x>0.94444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24136" y="1358098"/>
          <a:ext cx="6120680" cy="2160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04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05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09                                                     04 12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0.27723</cdr:x>
      <cdr:y>0.83766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3" y="1745934"/>
          <a:ext cx="4310974" cy="2842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0.14815</cdr:x>
      <cdr:y>0.89748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913433"/>
          <a:ext cx="6158669" cy="2185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0703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0.14953</cdr:x>
      <cdr:y>0.88817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9" y="1715665"/>
          <a:ext cx="635617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7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0.16822</cdr:x>
      <cdr:y>0.87584</cdr:y>
    </cdr:from>
    <cdr:to>
      <cdr:x>0.97198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96144" y="1639755"/>
          <a:ext cx="6192854" cy="2324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7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07 09</a:t>
          </a: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0.15534</cdr:x>
      <cdr:y>0.87485</cdr:y>
    </cdr:from>
    <cdr:to>
      <cdr:x>0.94175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458268"/>
          <a:ext cx="5832648" cy="1978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070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7                            07 09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0.14851</cdr:x>
      <cdr:y>0.87983</cdr:y>
    </cdr:from>
    <cdr:to>
      <cdr:x>0.9604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19" y="1581615"/>
          <a:ext cx="5904656" cy="2044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07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7                          07 09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0.14953</cdr:x>
      <cdr:y>0.8903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9" y="1697619"/>
          <a:ext cx="6090976" cy="2091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0.12963</cdr:x>
      <cdr:y>0.85897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456341"/>
          <a:ext cx="6570365" cy="2391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0.17406</cdr:x>
      <cdr:y>0.8771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78708" y="1541631"/>
          <a:ext cx="636648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0.17406</cdr:x>
      <cdr:y>0.88272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6175" y="1485583"/>
          <a:ext cx="6308610" cy="1973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0.17406</cdr:x>
      <cdr:y>0.88851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6175" y="1721508"/>
          <a:ext cx="6308609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0.17486</cdr:x>
      <cdr:y>0.87898</cdr:y>
    </cdr:from>
    <cdr:to>
      <cdr:x>0.91075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4401" y="2628900"/>
          <a:ext cx="38481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0.15665</cdr:x>
      <cdr:y>0.85236</cdr:y>
    </cdr:from>
    <cdr:to>
      <cdr:x>0.95628</cdr:x>
      <cdr:y>0.98089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252086" y="1409948"/>
          <a:ext cx="6391353" cy="2126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10 01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0.16847</cdr:x>
      <cdr:y>0.84896</cdr:y>
    </cdr:from>
    <cdr:to>
      <cdr:x>0.92427</cdr:x>
      <cdr:y>0.99244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38224" y="1552575"/>
          <a:ext cx="4657725" cy="262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10 01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0.29339</cdr:x>
      <cdr:y>0.84896</cdr:y>
    </cdr:from>
    <cdr:to>
      <cdr:x>0.80338</cdr:x>
      <cdr:y>0.98438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19276" y="1552575"/>
          <a:ext cx="3162300" cy="247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0.xml><?xml version="1.0" encoding="utf-8"?>
<c:userShapes xmlns:c="http://schemas.openxmlformats.org/drawingml/2006/chart">
  <cdr:relSizeAnchor xmlns:cdr="http://schemas.openxmlformats.org/drawingml/2006/chartDrawing">
    <cdr:from>
      <cdr:x>0.30495</cdr:x>
      <cdr:y>0.8534</cdr:y>
    </cdr:from>
    <cdr:to>
      <cdr:x>0.78793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76425" y="1552576"/>
          <a:ext cx="2971800" cy="266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1.xml><?xml version="1.0" encoding="utf-8"?>
<c:userShapes xmlns:c="http://schemas.openxmlformats.org/drawingml/2006/chart">
  <cdr:relSizeAnchor xmlns:cdr="http://schemas.openxmlformats.org/drawingml/2006/chartDrawing">
    <cdr:from>
      <cdr:x>0.25455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350644"/>
          <a:ext cx="4446818" cy="2210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2.xml><?xml version="1.0" encoding="utf-8"?>
<c:userShapes xmlns:c="http://schemas.openxmlformats.org/drawingml/2006/chart">
  <cdr:relSizeAnchor xmlns:cdr="http://schemas.openxmlformats.org/drawingml/2006/chartDrawing">
    <cdr:from>
      <cdr:x>0.19178</cdr:x>
      <cdr:y>0.87866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05257" y="1564233"/>
          <a:ext cx="5873232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3.xml><?xml version="1.0" encoding="utf-8"?>
<c:userShapes xmlns:c="http://schemas.openxmlformats.org/drawingml/2006/chart">
  <cdr:relSizeAnchor xmlns:cdr="http://schemas.openxmlformats.org/drawingml/2006/chartDrawing">
    <cdr:from>
      <cdr:x>0.12272</cdr:x>
      <cdr:y>0.88774</cdr:y>
    </cdr:from>
    <cdr:to>
      <cdr:x>0.93195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45518" y="1708250"/>
          <a:ext cx="6234992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474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5.xml"/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БЮДЖЕТЕ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ru-RU" sz="4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2024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2-2024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2020-2021 гг. и прогноз до 2024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2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2024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01.10.2021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11 700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2020 год и прогноз до 2024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2437290"/>
              </p:ext>
            </p:extLst>
          </p:nvPr>
        </p:nvGraphicFramePr>
        <p:xfrm>
          <a:off x="214283" y="1071547"/>
          <a:ext cx="8822213" cy="5597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132"/>
                <a:gridCol w="959409"/>
                <a:gridCol w="846936"/>
                <a:gridCol w="635201"/>
                <a:gridCol w="917513"/>
                <a:gridCol w="635201"/>
                <a:gridCol w="846936"/>
                <a:gridCol w="564624"/>
                <a:gridCol w="846936"/>
                <a:gridCol w="776325"/>
              </a:tblGrid>
              <a:tr h="25638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40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84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94,8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37 565,0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30 627,0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31 738,0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32 849,0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582 424,7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547 698,1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571 286,5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603 105,0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632 705,0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29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8081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3 783,0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3 113,0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3 179,0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3 333,0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3 541,0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594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4 489,0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61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312 516,0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509 391,0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515 302,0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527 160,0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547 255,0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48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1 294 813,0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1 299 411,0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1 395 944,0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1 492 448,0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1 597 158,0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2020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059109"/>
              </p:ext>
            </p:extLst>
          </p:nvPr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2021 - 2023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2022 год и на плановый период 2023 и 2024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1196752"/>
            <a:ext cx="8928992" cy="5544616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dirty="0">
                <a:latin typeface="Times New Roman"/>
                <a:ea typeface="Times New Roman"/>
              </a:rPr>
              <a:t>предоставление бюджетам поселений нецелевой финансовой поддержки с сохранением действующих подходов к распределению дотации на выравнивание;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формирование дополнительных доходных источников в бюджеты поселений;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сокращение дифференциации в уровне экономического развития и бюджетной обеспеченности с помощью применения стимулирующих механизмов;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повышение результативности расходования полученных из местного бюджета целевых межбюджетных трансфертов и выполнения обязательств по достижению целей их предоставления;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укрепление финансовой дисциплины, соблюдение органами местного самоуправления требований бюджетного законодательства, соблюдение условий предоставления межбюджетных трансфертов и бюджетных кредитов, экономия и эффективное использование бюджетных ресурсов;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повышение качества управления муниципальными финансами;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распределение максимального количества межбюджетных трансфертов при формировании местного бюджета на очередной финансовый год и плановый период;</a:t>
            </a:r>
            <a:endParaRPr lang="ru-RU" sz="2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повышение предсказуемости предоставления целевых межбюджетных трансфертов бюджетам поселений из местного бюджета.</a:t>
            </a:r>
            <a:endParaRPr lang="ru-RU" sz="28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32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1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01.01.2021 г., тыс. рублей</a:t>
            </a:r>
            <a:endParaRPr lang="ru-RU" sz="2800" b="1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017141"/>
              </p:ext>
            </p:extLst>
          </p:nvPr>
        </p:nvGraphicFramePr>
        <p:xfrm>
          <a:off x="179512" y="1988839"/>
          <a:ext cx="5616625" cy="371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5456616"/>
              </p:ext>
            </p:extLst>
          </p:nvPr>
        </p:nvGraphicFramePr>
        <p:xfrm>
          <a:off x="5724128" y="1988840"/>
          <a:ext cx="3298701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01.10.2021 г., тыс. рублей</a:t>
            </a:r>
            <a:endParaRPr lang="ru-RU" sz="2800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83441"/>
              </p:ext>
            </p:extLst>
          </p:nvPr>
        </p:nvGraphicFramePr>
        <p:xfrm>
          <a:off x="323528" y="2060848"/>
          <a:ext cx="5040560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2617690"/>
              </p:ext>
            </p:extLst>
          </p:nvPr>
        </p:nvGraphicFramePr>
        <p:xfrm>
          <a:off x="5004048" y="2132856"/>
          <a:ext cx="3870176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17232"/>
            <a:ext cx="84296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2021-2023 гг. – 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29.12.2020 г. №  379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2021 год и плановый период 2022 и 2023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2020 год              2021 год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 год             2023 год                2024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958137"/>
              </p:ext>
            </p:extLst>
          </p:nvPr>
        </p:nvGraphicFramePr>
        <p:xfrm>
          <a:off x="1000100" y="1556792"/>
          <a:ext cx="6812260" cy="3243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3100649"/>
              </p:ext>
            </p:extLst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126,3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1 129,1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1 843,6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2 558,1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3727414"/>
              </p:ext>
            </p:extLst>
          </p:nvPr>
        </p:nvGraphicFramePr>
        <p:xfrm>
          <a:off x="899592" y="1988840"/>
          <a:ext cx="748883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на 2021-2023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годы предусмотрено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реализация 7</a:t>
            </a:r>
            <a:r>
              <a:rPr lang="ru-RU" sz="14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49643"/>
              </p:ext>
            </p:extLst>
          </p:nvPr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251 807,4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163 860,5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167 352,1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148 401,9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139 547,3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194 152,5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121 700,4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154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909,8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136 305,2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127 141,4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77,1 %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74,3 %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92,6 %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91,8 %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91,1 %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8929933"/>
              </p:ext>
            </p:extLst>
          </p:nvPr>
        </p:nvGraphicFramePr>
        <p:xfrm>
          <a:off x="1115616" y="1988840"/>
          <a:ext cx="720080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2210271"/>
              </p:ext>
            </p:extLst>
          </p:nvPr>
        </p:nvGraphicFramePr>
        <p:xfrm>
          <a:off x="755576" y="2057400"/>
          <a:ext cx="7920880" cy="4395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07228" y="4572008"/>
            <a:ext cx="37702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7492051"/>
              </p:ext>
            </p:extLst>
          </p:nvPr>
        </p:nvGraphicFramePr>
        <p:xfrm>
          <a:off x="683568" y="1988840"/>
          <a:ext cx="777686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020177"/>
              </p:ext>
            </p:extLst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251 807,4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163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860,5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167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352,1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148 401,9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139 547,3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40 456,3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25 494,0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30 053,4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22 039,0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23 184,6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2 776,5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128,0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2 167,2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1 775,7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1 791,4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9 863,7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6 549,9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13 392,3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13 481,2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13 037,1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36 514,0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115 688,0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92 136,0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88 852,2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79 102,8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69 500,8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24 638,6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19 847,7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19 497,7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19 595,4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19 596,1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16 349,0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15 481,7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11 664,6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10 678,7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10 703,7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119,2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400" y="821532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683568" y="2842097"/>
            <a:ext cx="1316682" cy="137899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764147" y="453275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465974" y="1200944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895209" y="4675807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627534" y="3202857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604340" y="1740505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290806" y="2914802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5020510" y="4344979"/>
            <a:ext cx="1495705" cy="146903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456856" y="484567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11" y="4278713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1062004" y="4546580"/>
            <a:ext cx="14287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07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проведения выборов и референдумов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33" y="3797489"/>
            <a:ext cx="530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2020-20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6210130"/>
              </p:ext>
            </p:extLst>
          </p:nvPr>
        </p:nvGraphicFramePr>
        <p:xfrm>
          <a:off x="467544" y="472514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8306666"/>
              </p:ext>
            </p:extLst>
          </p:nvPr>
        </p:nvGraphicFramePr>
        <p:xfrm>
          <a:off x="428596" y="1643050"/>
          <a:ext cx="821537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714612" y="5214950"/>
            <a:ext cx="107157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3 218,5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215074" y="5572140"/>
            <a:ext cx="857256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491880" y="15442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0371354"/>
              </p:ext>
            </p:extLst>
          </p:nvPr>
        </p:nvGraphicFramePr>
        <p:xfrm>
          <a:off x="285720" y="357166"/>
          <a:ext cx="857256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5929322" y="17144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60,0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0123629"/>
              </p:ext>
            </p:extLst>
          </p:nvPr>
        </p:nvGraphicFramePr>
        <p:xfrm>
          <a:off x="285720" y="2582856"/>
          <a:ext cx="8286808" cy="1846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1483587"/>
              </p:ext>
            </p:extLst>
          </p:nvPr>
        </p:nvGraphicFramePr>
        <p:xfrm>
          <a:off x="428596" y="4786322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987824" y="2231152"/>
            <a:ext cx="50405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2923812" y="1868475"/>
            <a:ext cx="5680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15,3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пожарная безопасность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2020-20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9559505"/>
              </p:ext>
            </p:extLst>
          </p:nvPr>
        </p:nvGraphicFramePr>
        <p:xfrm>
          <a:off x="611560" y="2522538"/>
          <a:ext cx="7920880" cy="1763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8442973"/>
              </p:ext>
            </p:extLst>
          </p:nvPr>
        </p:nvGraphicFramePr>
        <p:xfrm>
          <a:off x="611560" y="4594224"/>
          <a:ext cx="7848872" cy="1931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1497570"/>
              </p:ext>
            </p:extLst>
          </p:nvPr>
        </p:nvGraphicFramePr>
        <p:xfrm>
          <a:off x="683568" y="950893"/>
          <a:ext cx="7632848" cy="1846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4786750"/>
              </p:ext>
            </p:extLst>
          </p:nvPr>
        </p:nvGraphicFramePr>
        <p:xfrm>
          <a:off x="683568" y="2925029"/>
          <a:ext cx="7632848" cy="1729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5818469"/>
              </p:ext>
            </p:extLst>
          </p:nvPr>
        </p:nvGraphicFramePr>
        <p:xfrm>
          <a:off x="683568" y="4808544"/>
          <a:ext cx="7560840" cy="16447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1691680" y="4293666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1763118" y="4709590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8147503">
            <a:off x="2936524" y="38107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5580112" y="4437112"/>
            <a:ext cx="1643074" cy="149904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Транспорт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2638819">
            <a:off x="5299291" y="3865612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180498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1929">
            <a:off x="2698103" y="2759075"/>
            <a:ext cx="560387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9"/>
          <p:cNvSpPr txBox="1">
            <a:spLocks noChangeArrowheads="1"/>
          </p:cNvSpPr>
          <p:nvPr/>
        </p:nvSpPr>
        <p:spPr bwMode="auto">
          <a:xfrm>
            <a:off x="692522" y="2309732"/>
            <a:ext cx="164306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12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Другие вопросы в области национальной экономики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2020-20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4890501"/>
              </p:ext>
            </p:extLst>
          </p:nvPr>
        </p:nvGraphicFramePr>
        <p:xfrm>
          <a:off x="611560" y="2379663"/>
          <a:ext cx="7920880" cy="19065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27635"/>
              </p:ext>
            </p:extLst>
          </p:nvPr>
        </p:nvGraphicFramePr>
        <p:xfrm>
          <a:off x="611560" y="4610356"/>
          <a:ext cx="7920880" cy="1914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0647562"/>
              </p:ext>
            </p:extLst>
          </p:nvPr>
        </p:nvGraphicFramePr>
        <p:xfrm>
          <a:off x="539552" y="1124744"/>
          <a:ext cx="7992888" cy="1589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9744900"/>
              </p:ext>
            </p:extLst>
          </p:nvPr>
        </p:nvGraphicFramePr>
        <p:xfrm>
          <a:off x="539551" y="3022594"/>
          <a:ext cx="7776865" cy="1620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2609910"/>
              </p:ext>
            </p:extLst>
          </p:nvPr>
        </p:nvGraphicFramePr>
        <p:xfrm>
          <a:off x="467544" y="4951222"/>
          <a:ext cx="7776864" cy="1574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724128" y="4174231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8591368">
            <a:off x="2777103" y="3762935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 rot="19430215">
            <a:off x="5556656" y="3615233"/>
            <a:ext cx="504056" cy="6045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1254608" y="4365104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05 01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Жилищное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2020-2024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8714" y="197283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278413"/>
              </p:ext>
            </p:extLst>
          </p:nvPr>
        </p:nvGraphicFramePr>
        <p:xfrm>
          <a:off x="683569" y="2280806"/>
          <a:ext cx="7704856" cy="2084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2020-2024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4567491"/>
              </p:ext>
            </p:extLst>
          </p:nvPr>
        </p:nvGraphicFramePr>
        <p:xfrm>
          <a:off x="827584" y="2379663"/>
          <a:ext cx="7776864" cy="21320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5151431"/>
              </p:ext>
            </p:extLst>
          </p:nvPr>
        </p:nvGraphicFramePr>
        <p:xfrm>
          <a:off x="827584" y="4665662"/>
          <a:ext cx="7704855" cy="1931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864281"/>
              </p:ext>
            </p:extLst>
          </p:nvPr>
        </p:nvGraphicFramePr>
        <p:xfrm>
          <a:off x="755576" y="548680"/>
          <a:ext cx="7704855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3801459"/>
              </p:ext>
            </p:extLst>
          </p:nvPr>
        </p:nvGraphicFramePr>
        <p:xfrm>
          <a:off x="1043608" y="2690812"/>
          <a:ext cx="7416824" cy="1666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4090045"/>
              </p:ext>
            </p:extLst>
          </p:nvPr>
        </p:nvGraphicFramePr>
        <p:xfrm>
          <a:off x="1115617" y="4511681"/>
          <a:ext cx="7272808" cy="1797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2020-2024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6531941"/>
              </p:ext>
            </p:extLst>
          </p:nvPr>
        </p:nvGraphicFramePr>
        <p:xfrm>
          <a:off x="755576" y="2379454"/>
          <a:ext cx="7704856" cy="19068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1509555"/>
              </p:ext>
            </p:extLst>
          </p:nvPr>
        </p:nvGraphicFramePr>
        <p:xfrm>
          <a:off x="755576" y="4653136"/>
          <a:ext cx="777686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6667482"/>
              </p:ext>
            </p:extLst>
          </p:nvPr>
        </p:nvGraphicFramePr>
        <p:xfrm>
          <a:off x="539552" y="879257"/>
          <a:ext cx="7920879" cy="17576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6428906"/>
              </p:ext>
            </p:extLst>
          </p:nvPr>
        </p:nvGraphicFramePr>
        <p:xfrm>
          <a:off x="539552" y="2879521"/>
          <a:ext cx="7848873" cy="16829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7253831"/>
              </p:ext>
            </p:extLst>
          </p:nvPr>
        </p:nvGraphicFramePr>
        <p:xfrm>
          <a:off x="539552" y="4803837"/>
          <a:ext cx="7848872" cy="19375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2020-2024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4565263"/>
              </p:ext>
            </p:extLst>
          </p:nvPr>
        </p:nvGraphicFramePr>
        <p:xfrm>
          <a:off x="539552" y="2451100"/>
          <a:ext cx="7992888" cy="165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9638802"/>
              </p:ext>
            </p:extLst>
          </p:nvPr>
        </p:nvGraphicFramePr>
        <p:xfrm>
          <a:off x="755576" y="4509120"/>
          <a:ext cx="7704856" cy="1584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1549544"/>
              </p:ext>
            </p:extLst>
          </p:nvPr>
        </p:nvGraphicFramePr>
        <p:xfrm>
          <a:off x="683568" y="950913"/>
          <a:ext cx="7920880" cy="16139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0856167"/>
              </p:ext>
            </p:extLst>
          </p:nvPr>
        </p:nvGraphicFramePr>
        <p:xfrm>
          <a:off x="683568" y="2733674"/>
          <a:ext cx="7920879" cy="1624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3142903"/>
              </p:ext>
            </p:extLst>
          </p:nvPr>
        </p:nvGraphicFramePr>
        <p:xfrm>
          <a:off x="683568" y="4665662"/>
          <a:ext cx="7920880" cy="15716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2020-2024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867984"/>
              </p:ext>
            </p:extLst>
          </p:nvPr>
        </p:nvGraphicFramePr>
        <p:xfrm>
          <a:off x="1187624" y="2276872"/>
          <a:ext cx="720080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2020-2024 ГГ. (ТЫС.РУБЛЕЙ)</a:t>
            </a:r>
            <a:endParaRPr lang="ru-RU" sz="2400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4468598"/>
              </p:ext>
            </p:extLst>
          </p:nvPr>
        </p:nvGraphicFramePr>
        <p:xfrm>
          <a:off x="971600" y="2057400"/>
          <a:ext cx="6984776" cy="4107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внутреннего 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 в 2020-2024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) внутреннего  долга», тыс. рублей)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0177795"/>
              </p:ext>
            </p:extLst>
          </p:nvPr>
        </p:nvGraphicFramePr>
        <p:xfrm>
          <a:off x="1259632" y="2503706"/>
          <a:ext cx="7056784" cy="3589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4350211"/>
            <a:ext cx="2279762" cy="224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519544" y="4872644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Прочие межбюджетные трансферты общего характера</a:t>
            </a:r>
          </a:p>
        </p:txBody>
      </p:sp>
      <p:sp>
        <p:nvSpPr>
          <p:cNvPr id="2" name="Стрелка вниз 1"/>
          <p:cNvSpPr/>
          <p:nvPr/>
        </p:nvSpPr>
        <p:spPr>
          <a:xfrm rot="3182137">
            <a:off x="5657056" y="4365104"/>
            <a:ext cx="283096" cy="4926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общего характера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2020-2024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гг.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19872" y="1556792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3419872" y="364502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0593459"/>
              </p:ext>
            </p:extLst>
          </p:nvPr>
        </p:nvGraphicFramePr>
        <p:xfrm>
          <a:off x="683568" y="1864767"/>
          <a:ext cx="7848872" cy="1780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5856412"/>
              </p:ext>
            </p:extLst>
          </p:nvPr>
        </p:nvGraphicFramePr>
        <p:xfrm>
          <a:off x="746162" y="3952998"/>
          <a:ext cx="7704856" cy="1924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404813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2022-2024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0729679"/>
              </p:ext>
            </p:extLst>
          </p:nvPr>
        </p:nvGraphicFramePr>
        <p:xfrm>
          <a:off x="1331640" y="764704"/>
          <a:ext cx="6336703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6588224" y="2276871"/>
            <a:ext cx="7200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7"/>
          <p:cNvSpPr txBox="1">
            <a:spLocks noChangeArrowheads="1"/>
          </p:cNvSpPr>
          <p:nvPr/>
        </p:nvSpPr>
        <p:spPr bwMode="auto">
          <a:xfrm>
            <a:off x="5436096" y="2276872"/>
            <a:ext cx="7200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4283968" y="2276872"/>
            <a:ext cx="7200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72073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2024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9758515"/>
              </p:ext>
            </p:extLst>
          </p:nvPr>
        </p:nvGraphicFramePr>
        <p:xfrm>
          <a:off x="357158" y="1120228"/>
          <a:ext cx="8429683" cy="5327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8466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5915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«Повышение эффективности муниципального управления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2022-2026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35 111,4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26 689,1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26 830,0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86 098,4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76 289,6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66 685,7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28 299,2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28 454,6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28 455,3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119,2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338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59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792,6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1 265,1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1 559,1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26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98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1 160,5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930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717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3 337,4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3 342,1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3 342,1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1241342"/>
              </p:ext>
            </p:extLst>
          </p:nvPr>
        </p:nvGraphicFramePr>
        <p:xfrm>
          <a:off x="755576" y="1556792"/>
          <a:ext cx="7632848" cy="3515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7735</TotalTime>
  <Words>3514</Words>
  <Application>Microsoft Office PowerPoint</Application>
  <PresentationFormat>Экран (4:3)</PresentationFormat>
  <Paragraphs>887</Paragraphs>
  <Slides>67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8" baseType="lpstr">
      <vt:lpstr>Поток</vt:lpstr>
      <vt:lpstr>Презентация PowerPoint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Презентация PowerPoint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01.10.2021 года</vt:lpstr>
      <vt:lpstr>Основные социально-экономические показатели Большеберезниковского муниципального района Республики Мордовия за 2020 год и прогноз до 2024 года</vt:lpstr>
      <vt:lpstr>Глоссарий</vt:lpstr>
      <vt:lpstr>Презентация PowerPoint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2020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2022 год и на плановый период 2023 и 2024 годов</vt:lpstr>
      <vt:lpstr>Презентация PowerPoint</vt:lpstr>
      <vt:lpstr>Оглавление раздела</vt:lpstr>
      <vt:lpstr>Исполнение консолидированных бюджетов Большеберезниковского муниципального района на 01.01.2021 г., тыс. рублей</vt:lpstr>
      <vt:lpstr>Исполнение консолидированных бюджетов Большеберезниковского муниципального района на 01.10.2021 г., тыс. рублей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Презентация PowerPoint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Презентация PowerPoint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2020-2024 гг. (тыс. рублей)</vt:lpstr>
      <vt:lpstr>Презентация PowerPoint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2020-2024 гг. (тыс. рублей)</vt:lpstr>
      <vt:lpstr>Презентация PowerPoint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2020-2024 гг. (тыс. рублей)</vt:lpstr>
      <vt:lpstr>Презентация PowerPoint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2020-2024 гг. (тыс. рублей)</vt:lpstr>
      <vt:lpstr>Подразделы раздела 07  «Образование»</vt:lpstr>
      <vt:lpstr>Расходы Большеберезниковского бюджета по разделу  07 «Образование» в 2020-2024 гг.  (тыс. рублей)</vt:lpstr>
      <vt:lpstr>Презентация PowerPoint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2020-2024 гг. (тыс. рублей)</vt:lpstr>
      <vt:lpstr>Презентация PowerPoint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2020-2024 гг. (тыс. рублей)</vt:lpstr>
      <vt:lpstr>Презентация PowerPoint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2020-2024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2020-2024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долга» в 2020-2024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 общего характера» в 2020-2024 гг.</vt:lpstr>
      <vt:lpstr>Презентация PowerPoint</vt:lpstr>
      <vt:lpstr>Муниципальные программы по Большеберезниковскому муниципальному району на 2022 – 2024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     1.   Публичные слушания </vt:lpstr>
      <vt:lpstr>2.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1302</cp:revision>
  <cp:lastPrinted>2021-12-29T10:50:06Z</cp:lastPrinted>
  <dcterms:created xsi:type="dcterms:W3CDTF">2015-05-12T06:50:54Z</dcterms:created>
  <dcterms:modified xsi:type="dcterms:W3CDTF">2022-01-17T13:07:14Z</dcterms:modified>
</cp:coreProperties>
</file>