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31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79" r:id="rId15"/>
    <p:sldId id="361" r:id="rId16"/>
    <p:sldId id="362" r:id="rId17"/>
    <p:sldId id="380" r:id="rId18"/>
    <p:sldId id="364" r:id="rId19"/>
    <p:sldId id="365" r:id="rId20"/>
    <p:sldId id="366" r:id="rId21"/>
    <p:sldId id="367" r:id="rId22"/>
    <p:sldId id="375" r:id="rId23"/>
    <p:sldId id="376" r:id="rId24"/>
    <p:sldId id="377" r:id="rId25"/>
    <p:sldId id="369" r:id="rId26"/>
    <p:sldId id="370" r:id="rId27"/>
    <p:sldId id="371" r:id="rId28"/>
    <p:sldId id="372" r:id="rId29"/>
    <p:sldId id="37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0000"/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>
        <p:scale>
          <a:sx n="108" d="100"/>
          <a:sy n="108" d="100"/>
        </p:scale>
        <p:origin x="-78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6.bin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'[для презентации к исполнению.xlsx]План-факт'!$A$4</c:f>
              <c:strCache>
                <c:ptCount val="1"/>
                <c:pt idx="0">
                  <c:v>Уточненный план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6.481481481481481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6728516574317097E-2"/>
                  <c:y val="5.0347459138837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388888888888888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777777777777781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исполнению.xlsx]План-факт'!$B$4:$F$4</c:f>
              <c:numCache>
                <c:formatCode>#,##0.0</c:formatCode>
                <c:ptCount val="5"/>
                <c:pt idx="0">
                  <c:v>250909.8</c:v>
                </c:pt>
                <c:pt idx="1">
                  <c:v>254997.5</c:v>
                </c:pt>
                <c:pt idx="2">
                  <c:v>-4087.7000000000116</c:v>
                </c:pt>
              </c:numCache>
            </c:numRef>
          </c:val>
        </c:ser>
        <c:ser>
          <c:idx val="1"/>
          <c:order val="1"/>
          <c:tx>
            <c:strRef>
              <c:f>'[для презентации к исполнению.xlsx]План-факт'!$A$5</c:f>
              <c:strCache>
                <c:ptCount val="1"/>
                <c:pt idx="0">
                  <c:v>Исполнено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962962962962962E-2"/>
                  <c:y val="-6.94029781040253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7.0987654320987595E-2"/>
                  <c:y val="2.6039785967995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6172839506172842E-2"/>
                  <c:y val="5.03417636475930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666666666666677E-2"/>
                  <c:y val="-3.7037037037037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7777777777777779E-2"/>
                  <c:y val="-1.388888888888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исполнению.xlsx]План-факт'!$B$5:$F$5</c:f>
              <c:numCache>
                <c:formatCode>#,##0.0</c:formatCode>
                <c:ptCount val="5"/>
                <c:pt idx="0">
                  <c:v>250824.3</c:v>
                </c:pt>
                <c:pt idx="1">
                  <c:v>252366.2</c:v>
                </c:pt>
                <c:pt idx="2">
                  <c:v>-1541.9000000000233</c:v>
                </c:pt>
              </c:numCache>
            </c:numRef>
          </c:val>
        </c:ser>
        <c:ser>
          <c:idx val="2"/>
          <c:order val="2"/>
          <c:tx>
            <c:strRef>
              <c:f>'[для презентации к исполнению.xlsx]План-факт'!$A$6</c:f>
              <c:strCache>
                <c:ptCount val="1"/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исполнению.xlsx]План-факт'!$B$6:$F$6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4119424"/>
        <c:axId val="188420608"/>
        <c:axId val="0"/>
      </c:bar3DChart>
      <c:catAx>
        <c:axId val="134119424"/>
        <c:scaling>
          <c:orientation val="minMax"/>
        </c:scaling>
        <c:delete val="1"/>
        <c:axPos val="b"/>
        <c:majorTickMark val="out"/>
        <c:minorTickMark val="none"/>
        <c:tickLblPos val="nextTo"/>
        <c:crossAx val="188420608"/>
        <c:crosses val="autoZero"/>
        <c:auto val="1"/>
        <c:lblAlgn val="ctr"/>
        <c:lblOffset val="100"/>
        <c:noMultiLvlLbl val="0"/>
      </c:catAx>
      <c:valAx>
        <c:axId val="1884206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411942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2955424321959755"/>
          <c:y val="0.89368438320209953"/>
          <c:w val="0.55478040244969429"/>
          <c:h val="7.8537839020122513E-2"/>
        </c:manualLayout>
      </c:layout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/>
              <a:t>25</a:t>
            </a:r>
            <a:r>
              <a:rPr lang="en-US"/>
              <a:t>0</a:t>
            </a:r>
            <a:r>
              <a:rPr lang="ru-RU"/>
              <a:t> </a:t>
            </a:r>
            <a:r>
              <a:rPr lang="en-US"/>
              <a:t>824,3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исполнению.xlsx]Лист2'!$D$27</c:f>
              <c:strCache>
                <c:ptCount val="1"/>
                <c:pt idx="0">
                  <c:v>%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multiLvlStrRef>
              <c:f>'[для презентации к исполнению.xlsx]Лист2'!$B$28:$C$33</c:f>
              <c:multiLvlStrCache>
                <c:ptCount val="6"/>
                <c:lvl>
                  <c:pt idx="0">
                    <c:v>18 559,1</c:v>
                  </c:pt>
                  <c:pt idx="1">
                    <c:v>4 971,7</c:v>
                  </c:pt>
                  <c:pt idx="2">
                    <c:v>6 446,5</c:v>
                  </c:pt>
                  <c:pt idx="3">
                    <c:v>1 097,5</c:v>
                  </c:pt>
                  <c:pt idx="4">
                    <c:v>15 116,5</c:v>
                  </c:pt>
                  <c:pt idx="5">
                    <c:v>204 633,0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'[для презентации к исполнению.xlsx]Лист2'!$D$28:$D$33</c:f>
              <c:numCache>
                <c:formatCode>0.0</c:formatCode>
                <c:ptCount val="6"/>
                <c:pt idx="0">
                  <c:v>7.3992432152706096</c:v>
                </c:pt>
                <c:pt idx="1">
                  <c:v>1.9821444732428237</c:v>
                </c:pt>
                <c:pt idx="2">
                  <c:v>2.5701257812739837</c:v>
                </c:pt>
                <c:pt idx="3">
                  <c:v>0.43755728611621764</c:v>
                </c:pt>
                <c:pt idx="4">
                  <c:v>6.0267286702285228</c:v>
                </c:pt>
                <c:pt idx="5">
                  <c:v>81.584200573867847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2460024600248"/>
          <c:y val="0.22255978419364247"/>
          <c:w val="0.38499384993849944"/>
          <c:h val="0.69828302712160972"/>
        </c:manualLayout>
      </c:layout>
      <c:overlay val="0"/>
    </c:legend>
    <c:plotVisOnly val="1"/>
    <c:dispBlanksAs val="zero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'[для презентации к исполнению.xlsx]Лист1'!$A$8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'[для презентации к исполнению.xlsx]Лист1'!$B$8:$F$8</c:f>
              <c:numCache>
                <c:formatCode>0.0</c:formatCode>
                <c:ptCount val="5"/>
                <c:pt idx="0">
                  <c:v>59891.330700000006</c:v>
                </c:pt>
                <c:pt idx="1">
                  <c:v>38588.919199999997</c:v>
                </c:pt>
                <c:pt idx="2">
                  <c:v>55912.184299999994</c:v>
                </c:pt>
                <c:pt idx="3">
                  <c:v>105269.38160000001</c:v>
                </c:pt>
                <c:pt idx="4">
                  <c:v>151164.70869999999</c:v>
                </c:pt>
              </c:numCache>
            </c:numRef>
          </c:val>
        </c:ser>
        <c:ser>
          <c:idx val="1"/>
          <c:order val="1"/>
          <c:tx>
            <c:strRef>
              <c:f>'[для презентации к исполнению.xlsx]Лист1'!$A$9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'[для презентации к исполнению.xlsx]Лист1'!$B$9:$F$9</c:f>
              <c:numCache>
                <c:formatCode>0.0</c:formatCode>
                <c:ptCount val="5"/>
                <c:pt idx="0">
                  <c:v>258988.39230000001</c:v>
                </c:pt>
                <c:pt idx="1">
                  <c:v>245064.0441</c:v>
                </c:pt>
                <c:pt idx="2">
                  <c:v>270333.2377</c:v>
                </c:pt>
                <c:pt idx="3">
                  <c:v>256539.41960000002</c:v>
                </c:pt>
                <c:pt idx="4">
                  <c:v>310748.6311</c:v>
                </c:pt>
              </c:numCache>
            </c:numRef>
          </c:val>
        </c:ser>
        <c:ser>
          <c:idx val="2"/>
          <c:order val="2"/>
          <c:tx>
            <c:strRef>
              <c:f>'[для презентации к исполнению.xlsx]Лист1'!$A$10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'[для презентации к исполнению.xlsx]Лист1'!$B$10:$F$10</c:f>
              <c:numCache>
                <c:formatCode>0.0</c:formatCode>
                <c:ptCount val="5"/>
                <c:pt idx="0">
                  <c:v>1721681.0551</c:v>
                </c:pt>
                <c:pt idx="1">
                  <c:v>1665987.5061999999</c:v>
                </c:pt>
                <c:pt idx="2">
                  <c:v>2162643.4098</c:v>
                </c:pt>
                <c:pt idx="3">
                  <c:v>2157528.5512999999</c:v>
                </c:pt>
                <c:pt idx="4">
                  <c:v>2046329.8647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134122496"/>
        <c:axId val="170635200"/>
        <c:axId val="0"/>
      </c:bar3DChart>
      <c:catAx>
        <c:axId val="134122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0635200"/>
        <c:crosses val="autoZero"/>
        <c:auto val="1"/>
        <c:lblAlgn val="ctr"/>
        <c:lblOffset val="100"/>
        <c:noMultiLvlLbl val="0"/>
      </c:catAx>
      <c:valAx>
        <c:axId val="170635200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134122496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исполнению.xlsx]Лист4'!$C$4</c:f>
              <c:strCache>
                <c:ptCount val="1"/>
                <c:pt idx="0">
                  <c:v>2019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'[для презентации к исполнению.xlsx]Лист4'!$B$5:$B$8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'[для презентации к исполнению.xlsx]Лист4'!$C$5:$C$8</c:f>
              <c:numCache>
                <c:formatCode>#,##0.0</c:formatCode>
                <c:ptCount val="4"/>
                <c:pt idx="0">
                  <c:v>43601.2</c:v>
                </c:pt>
                <c:pt idx="1">
                  <c:v>93016.2</c:v>
                </c:pt>
                <c:pt idx="2">
                  <c:v>101190.6</c:v>
                </c:pt>
                <c:pt idx="3">
                  <c:v>57893.8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l"/>
      <c:layout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32818658254037469"/>
          <c:y val="3.1963458827361728E-2"/>
        </c:manualLayout>
      </c:layout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исполнению.xlsx]Лист4'!$D$4</c:f>
              <c:strCache>
                <c:ptCount val="1"/>
                <c:pt idx="0">
                  <c:v>2020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'[для презентации к исполнению.xlsx]Лист4'!$D$5:$D$8</c:f>
              <c:numCache>
                <c:formatCode>#,##0.0</c:formatCode>
                <c:ptCount val="4"/>
                <c:pt idx="0">
                  <c:v>64431.4</c:v>
                </c:pt>
                <c:pt idx="1">
                  <c:v>56638.6</c:v>
                </c:pt>
                <c:pt idx="2">
                  <c:v>92738.5</c:v>
                </c:pt>
                <c:pt idx="3">
                  <c:v>2168.3000000000002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исполнению.xlsx]Лист4'!$E$4</c:f>
              <c:strCache>
                <c:ptCount val="1"/>
                <c:pt idx="0">
                  <c:v>2021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'[для презентации к исполнению.xlsx]Лист4'!$E$5:$E$8</c:f>
              <c:numCache>
                <c:formatCode>#,##0.0</c:formatCode>
                <c:ptCount val="4"/>
                <c:pt idx="0">
                  <c:v>62583.7</c:v>
                </c:pt>
                <c:pt idx="1">
                  <c:v>33313.4</c:v>
                </c:pt>
                <c:pt idx="2">
                  <c:v>102841.4</c:v>
                </c:pt>
                <c:pt idx="3">
                  <c:v>5894.5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проекту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/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1497069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492530"/>
              </p:ext>
            </p:extLst>
          </p:nvPr>
        </p:nvGraphicFramePr>
        <p:xfrm>
          <a:off x="4860032" y="1412776"/>
          <a:ext cx="3960440" cy="5184571"/>
        </p:xfrm>
        <a:graphic>
          <a:graphicData uri="http://schemas.openxmlformats.org/drawingml/2006/table">
            <a:tbl>
              <a:tblPr/>
              <a:tblGrid>
                <a:gridCol w="2734590"/>
                <a:gridCol w="677218"/>
                <a:gridCol w="548632"/>
              </a:tblGrid>
              <a:tr h="20738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ДОХОДОВ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250 824,3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99,97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46 191,3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104,9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18 559,1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91,5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4 971,7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0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4 971,7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6 446,5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149,2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1 097,5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110,6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62214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2 002,4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153,3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1476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50,3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26,2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1476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12 808,7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111,6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250,9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4,2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204 633,0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62214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204 633,0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Дотации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62 583,7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Субсидии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33 313,4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Субвенции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102 841,4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97,9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5 894,5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0364630"/>
              </p:ext>
            </p:extLst>
          </p:nvPr>
        </p:nvGraphicFramePr>
        <p:xfrm>
          <a:off x="323528" y="2060848"/>
          <a:ext cx="4392488" cy="4263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7570019"/>
              </p:ext>
            </p:extLst>
          </p:nvPr>
        </p:nvGraphicFramePr>
        <p:xfrm>
          <a:off x="395536" y="1628800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7885096"/>
              </p:ext>
            </p:extLst>
          </p:nvPr>
        </p:nvGraphicFramePr>
        <p:xfrm>
          <a:off x="285687" y="1214429"/>
          <a:ext cx="8644031" cy="5298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909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252 366,2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50 289,1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949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высшего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должностного лица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субъектов Российской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Федерации и муниципального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1 467,1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2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930,8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949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5 280,7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589,9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2 409,0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313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1 195,7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2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1 213,3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30 009,1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Транспорт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3 099,1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26 484,1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Коммунальное 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530,2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135 553,9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25 001,0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94 929,8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13 621,9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политика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123451"/>
              </p:ext>
            </p:extLst>
          </p:nvPr>
        </p:nvGraphicFramePr>
        <p:xfrm>
          <a:off x="142844" y="1071546"/>
          <a:ext cx="8858313" cy="3857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3158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1 065,4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18 630,1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16 116,5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2 513,6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10 605,5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3 799,0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5 303,5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200" b="0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Прочие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межбюджетные трансферты общего характера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2019-2021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4003042"/>
              </p:ext>
            </p:extLst>
          </p:nvPr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329 519,0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251 807,4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252 366,2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33 981,5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40 456,5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50 289,1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2 708,7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2 409,0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5 179,2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9 863,7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30 009,1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36 513,9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1 530,2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181 693,7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115 687,9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135 553,9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87 861,4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24 638,7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18 630,1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16 349,0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10 605,5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4 056,4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3 940,0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1 691,6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2019-2021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8632913"/>
              </p:ext>
            </p:extLst>
          </p:nvPr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27 000,9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20 633,2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21 569,8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2 784,5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3 315,0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4 298,2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808,2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2 564,9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2 992,0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14 888,0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9 479,5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11 585,8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7 199,4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2 018,9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1 339,6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906,5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704088"/>
            <a:ext cx="8229600" cy="348648"/>
          </a:xfrm>
          <a:prstGeom prst="rect">
            <a:avLst/>
          </a:prstGeom>
        </p:spPr>
        <p:txBody>
          <a:bodyPr vert="horz" lIns="0" rIns="0" bIns="0" anchor="b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Национальная безопасность и правоохранительная деятельность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869984"/>
              </p:ext>
            </p:extLst>
          </p:nvPr>
        </p:nvGraphicFramePr>
        <p:xfrm>
          <a:off x="457200" y="1935163"/>
          <a:ext cx="8229599" cy="26803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6403"/>
                <a:gridCol w="1506530"/>
                <a:gridCol w="950381"/>
                <a:gridCol w="897583"/>
                <a:gridCol w="918702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2 708,7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2 776,4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2 409,0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юстиции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1 185,7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1 388,9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1 195,7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1 523,0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1 387,5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1 213,3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846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9806614"/>
              </p:ext>
            </p:extLst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1 130,3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425,9</a:t>
                      </a:r>
                      <a:endParaRPr kumimoji="0" lang="ru-RU" sz="9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84,0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56,1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56,0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118,6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313,8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6535389"/>
              </p:ext>
            </p:extLst>
          </p:nvPr>
        </p:nvGraphicFramePr>
        <p:xfrm>
          <a:off x="142844" y="1928802"/>
          <a:ext cx="8858312" cy="4174431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6 906,7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26 484,1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 Ремонт автодороги по ул. Ленина (от хоккейного корта до пересечения с ул. М. Горького)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1 770,6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    Ремонт автодороги по ул. Ленина (участок от  здания строительного магазина до ул. К. Маркса)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7 911,8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автодороги по ул. Кооперативная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5 327,8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Ремонт автомобильной дороги  и тротуарной дорожки  по ул. Ульяновская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2 612,3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Ремонт автомобильной дороги  и тротуарной дорожки  по ул.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К.Маркса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912,3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 Ремонт автодороги по  территории Микрорайона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3 628,5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автодороги прилегающей территории к кладбищу по ул. Кирова в с. Большие Березники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1 232,0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339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Ремонт автодороги по ул. К. Маркса в с. Большие Березники </a:t>
                      </a:r>
                      <a:r>
                        <a:rPr kumimoji="0" lang="ru-RU" sz="12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2 156,0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3 518,7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4 320,8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Жилищно-коммунальное 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46023"/>
              </p:ext>
            </p:extLst>
          </p:nvPr>
        </p:nvGraphicFramePr>
        <p:xfrm>
          <a:off x="899592" y="1916830"/>
          <a:ext cx="7429500" cy="2232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1753"/>
                <a:gridCol w="1360062"/>
                <a:gridCol w="857983"/>
                <a:gridCol w="810318"/>
                <a:gridCol w="829384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5 947,2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36 513,9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31 788,8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5 947,2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4 725,1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6340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9450180"/>
              </p:ext>
            </p:extLst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115 687,9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135 553,9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77 281,1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23 841,7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25 001,0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87 842,2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76 086,4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94 929,8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14 929,7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14 537,8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13 621,9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484,7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935,8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1 156,0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1 222,0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1 065,4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3959738"/>
              </p:ext>
            </p:extLst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87 831,4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24 638,7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18 630,1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7,4</a:t>
                      </a: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85 746,9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22 793,0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16 116,5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2 114,5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1 845,7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2 513,6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3200571"/>
              </p:ext>
            </p:extLst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16 349,0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10 605,5</a:t>
                      </a:r>
                      <a:endParaRPr kumimoji="0" lang="ru-RU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4,2</a:t>
                      </a:r>
                      <a:endParaRPr kumimoji="0" lang="ru-RU" sz="1300" b="1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1 675,7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1 959,8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1 503,0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3 586,0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7 744,3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3 799,0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5 569,0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6 644,9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5 303,5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0346098"/>
              </p:ext>
            </p:extLst>
          </p:nvPr>
        </p:nvGraphicFramePr>
        <p:xfrm>
          <a:off x="214282" y="2857496"/>
          <a:ext cx="8588375" cy="2660626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55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66,5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72494" cy="12144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                                           «Средства массовой информации»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6093077"/>
              </p:ext>
            </p:extLst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01056" cy="10715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«Обслуживание государственного и муниципального долга»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5421914"/>
              </p:ext>
            </p:extLst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81,2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429684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Межбюджетные  трансферты общего характера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8111049"/>
              </p:ext>
            </p:extLst>
          </p:nvPr>
        </p:nvGraphicFramePr>
        <p:xfrm>
          <a:off x="142844" y="1928801"/>
          <a:ext cx="8659812" cy="4101666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70355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6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1 691,6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587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0,7</a:t>
                      </a: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754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 межбюджетные</a:t>
                      </a:r>
                      <a:r>
                        <a:rPr lang="ru-RU" sz="18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трансферты общего характера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295 701,8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95936" y="5000636"/>
            <a:ext cx="1790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215  976,8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204 633,0 тыс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5625854"/>
              </p:ext>
            </p:extLst>
          </p:nvPr>
        </p:nvGraphicFramePr>
        <p:xfrm>
          <a:off x="179512" y="1988840"/>
          <a:ext cx="3672408" cy="2785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1157841"/>
              </p:ext>
            </p:extLst>
          </p:nvPr>
        </p:nvGraphicFramePr>
        <p:xfrm>
          <a:off x="3502821" y="1988840"/>
          <a:ext cx="2924175" cy="2781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3089371"/>
              </p:ext>
            </p:extLst>
          </p:nvPr>
        </p:nvGraphicFramePr>
        <p:xfrm>
          <a:off x="6084168" y="2060848"/>
          <a:ext cx="2857500" cy="272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2019-2021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5406144"/>
              </p:ext>
            </p:extLst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329 519,0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251 807,4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252 366,2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277 479,8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194 152,5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195 187,2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71246"/>
              </p:ext>
            </p:extLst>
          </p:nvPr>
        </p:nvGraphicFramePr>
        <p:xfrm>
          <a:off x="214282" y="1571612"/>
          <a:ext cx="8715437" cy="4131342"/>
        </p:xfrm>
        <a:graphic>
          <a:graphicData uri="http://schemas.openxmlformats.org/drawingml/2006/table">
            <a:tbl>
              <a:tblPr/>
              <a:tblGrid>
                <a:gridCol w="282157"/>
                <a:gridCol w="5299697"/>
                <a:gridCol w="1061881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2021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2021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134 464,0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132 832,2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98,8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3 520,9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3 520,9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26 311,2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26 311,0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66,5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66,5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2016-2022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25 300,2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25 262,4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7 087,0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7 053,5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9149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442,1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140,7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31,8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197 191,9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195 187,2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98,98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4939</TotalTime>
  <Words>2625</Words>
  <Application>Microsoft Office PowerPoint</Application>
  <PresentationFormat>Экран (4:3)</PresentationFormat>
  <Paragraphs>785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Поток</vt:lpstr>
      <vt:lpstr>Презентация PowerPoint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2021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2017-2021 годы</vt:lpstr>
      <vt:lpstr>Характеристика расходной части бюджета Большеберезниковского муниципального района в 2021 году </vt:lpstr>
      <vt:lpstr>Презентация PowerPoint</vt:lpstr>
      <vt:lpstr>Динамика расходов бюджета Большеберезниковского  муниципального района за 2019-2021 годы</vt:lpstr>
      <vt:lpstr>Динамика расходов бюджета Большеберезниковского  муниципального района (на душу населения) за 2019-2021 годы</vt:lpstr>
      <vt:lpstr>Презентация PowerPoint</vt:lpstr>
      <vt:lpstr>Сельское хозяйство</vt:lpstr>
      <vt:lpstr>Расходы Дорожного фонда Большеберезниковского муниципального района</vt:lpstr>
      <vt:lpstr>Жилищно-коммунальное  хозяйство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Расходы по отрасли                                            «Средства массовой информации»</vt:lpstr>
      <vt:lpstr>Расходы по отрасли «Обслуживание государственного и муниципального долга»</vt:lpstr>
      <vt:lpstr>Расходы по отрасли «Межбюджетные  трансферты общего характера»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2019-2021 годы (тыс. рублей)</vt:lpstr>
      <vt:lpstr>Финансирование муниципальных программ за 2021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887</cp:revision>
  <cp:lastPrinted>2022-01-28T08:09:03Z</cp:lastPrinted>
  <dcterms:created xsi:type="dcterms:W3CDTF">2015-05-12T06:50:54Z</dcterms:created>
  <dcterms:modified xsi:type="dcterms:W3CDTF">2022-01-28T08:21:19Z</dcterms:modified>
</cp:coreProperties>
</file>