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4" r:id="rId1"/>
  </p:sldMasterIdLst>
  <p:sldIdLst>
    <p:sldId id="257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664" userDrawn="1">
          <p15:clr>
            <a:srgbClr val="A4A3A4"/>
          </p15:clr>
        </p15:guide>
        <p15:guide id="2" pos="2160" userDrawn="1">
          <p15:clr>
            <a:srgbClr val="A4A3A4"/>
          </p15:clr>
        </p15:guide>
        <p15:guide id="3" pos="17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6030"/>
    <a:srgbClr val="FFC000"/>
    <a:srgbClr val="6AA74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110" d="100"/>
          <a:sy n="110" d="100"/>
        </p:scale>
        <p:origin x="1008" y="-1770"/>
      </p:cViewPr>
      <p:guideLst>
        <p:guide orient="horz" pos="3664"/>
        <p:guide pos="2160"/>
        <p:guide pos="17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68A57-0998-49B6-8CBE-E7BD5AA42379}" type="datetimeFigureOut">
              <a:rPr lang="ru-RU" smtClean="0"/>
              <a:t>22.04.2022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FD2F8-E734-47CA-AE9D-0662E5E5EC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31152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68A57-0998-49B6-8CBE-E7BD5AA42379}" type="datetimeFigureOut">
              <a:rPr lang="ru-RU" smtClean="0"/>
              <a:t>22.04.2022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FD2F8-E734-47CA-AE9D-0662E5E5EC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90951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68A57-0998-49B6-8CBE-E7BD5AA42379}" type="datetimeFigureOut">
              <a:rPr lang="ru-RU" smtClean="0"/>
              <a:t>22.04.2022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FD2F8-E734-47CA-AE9D-0662E5E5EC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12741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68A57-0998-49B6-8CBE-E7BD5AA42379}" type="datetimeFigureOut">
              <a:rPr lang="ru-RU" smtClean="0"/>
              <a:t>22.04.2022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FD2F8-E734-47CA-AE9D-0662E5E5EC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65852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68A57-0998-49B6-8CBE-E7BD5AA42379}" type="datetimeFigureOut">
              <a:rPr lang="ru-RU" smtClean="0"/>
              <a:t>22.04.2022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FD2F8-E734-47CA-AE9D-0662E5E5EC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33768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68A57-0998-49B6-8CBE-E7BD5AA42379}" type="datetimeFigureOut">
              <a:rPr lang="ru-RU" smtClean="0"/>
              <a:t>22.04.2022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FD2F8-E734-47CA-AE9D-0662E5E5EC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97698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68A57-0998-49B6-8CBE-E7BD5AA42379}" type="datetimeFigureOut">
              <a:rPr lang="ru-RU" smtClean="0"/>
              <a:t>22.04.2022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FD2F8-E734-47CA-AE9D-0662E5E5EC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39272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68A57-0998-49B6-8CBE-E7BD5AA42379}" type="datetimeFigureOut">
              <a:rPr lang="ru-RU" smtClean="0"/>
              <a:t>22.04.2022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FD2F8-E734-47CA-AE9D-0662E5E5EC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5279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68A57-0998-49B6-8CBE-E7BD5AA42379}" type="datetimeFigureOut">
              <a:rPr lang="ru-RU" smtClean="0"/>
              <a:t>22.04.2022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FD2F8-E734-47CA-AE9D-0662E5E5EC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59314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68A57-0998-49B6-8CBE-E7BD5AA42379}" type="datetimeFigureOut">
              <a:rPr lang="ru-RU" smtClean="0"/>
              <a:t>22.04.2022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FD2F8-E734-47CA-AE9D-0662E5E5EC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1519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68A57-0998-49B6-8CBE-E7BD5AA42379}" type="datetimeFigureOut">
              <a:rPr lang="ru-RU" smtClean="0"/>
              <a:t>22.04.2022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FD2F8-E734-47CA-AE9D-0662E5E5EC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76909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49971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168A57-0998-49B6-8CBE-E7BD5AA42379}" type="datetimeFigureOut">
              <a:rPr lang="ru-RU" smtClean="0"/>
              <a:t>22.04.2022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AFD2F8-E734-47CA-AE9D-0662E5E5EC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42681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566"/>
          <a:stretch/>
        </p:blipFill>
        <p:spPr bwMode="auto">
          <a:xfrm>
            <a:off x="0" y="5102971"/>
            <a:ext cx="6858000" cy="5030218"/>
          </a:xfrm>
          <a:prstGeom prst="rect">
            <a:avLst/>
          </a:prstGeom>
          <a:noFill/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3" name="Прямоугольник 82"/>
          <p:cNvSpPr/>
          <p:nvPr/>
        </p:nvSpPr>
        <p:spPr>
          <a:xfrm>
            <a:off x="-1" y="5814"/>
            <a:ext cx="6858001" cy="5256000"/>
          </a:xfrm>
          <a:prstGeom prst="rect">
            <a:avLst/>
          </a:prstGeom>
          <a:solidFill>
            <a:srgbClr val="6AA7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63"/>
          </a:p>
        </p:txBody>
      </p:sp>
      <p:pic>
        <p:nvPicPr>
          <p:cNvPr id="33" name="Picture 8" descr="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523" y="252976"/>
            <a:ext cx="2544230" cy="504000"/>
          </a:xfrm>
          <a:prstGeom prst="rect">
            <a:avLst/>
          </a:prstGeom>
        </p:spPr>
      </p:pic>
      <p:sp>
        <p:nvSpPr>
          <p:cNvPr id="43" name="Заголовок 2"/>
          <p:cNvSpPr txBox="1">
            <a:spLocks/>
          </p:cNvSpPr>
          <p:nvPr/>
        </p:nvSpPr>
        <p:spPr>
          <a:xfrm>
            <a:off x="211107" y="740590"/>
            <a:ext cx="4265613" cy="515937"/>
          </a:xfrm>
          <a:prstGeom prst="rect">
            <a:avLst/>
          </a:prstGeom>
        </p:spPr>
        <p:txBody>
          <a:bodyPr vert="horz" lIns="74295" tIns="37148" rIns="74295" bIns="37148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base">
              <a:spcAft>
                <a:spcPct val="0"/>
              </a:spcAft>
            </a:pPr>
            <a:r>
              <a:rPr lang="ru-RU" sz="2400" b="1" spc="-10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СЕЛЬСКАЯ ИПОТЕКА </a:t>
            </a:r>
          </a:p>
        </p:txBody>
      </p:sp>
      <p:sp>
        <p:nvSpPr>
          <p:cNvPr id="48" name="Заголовок 2"/>
          <p:cNvSpPr txBox="1">
            <a:spLocks/>
          </p:cNvSpPr>
          <p:nvPr/>
        </p:nvSpPr>
        <p:spPr>
          <a:xfrm>
            <a:off x="187190" y="5264133"/>
            <a:ext cx="4569490" cy="515937"/>
          </a:xfrm>
          <a:prstGeom prst="rect">
            <a:avLst/>
          </a:prstGeom>
        </p:spPr>
        <p:txBody>
          <a:bodyPr vert="horz" lIns="74295" tIns="37148" rIns="74295" bIns="37148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base">
              <a:spcAft>
                <a:spcPct val="0"/>
              </a:spcAft>
            </a:pPr>
            <a:r>
              <a:rPr lang="ru-RU" sz="2200" b="1" spc="-16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НЕ УПУСКАЙ ВОЗМОЖНОСТЬ!</a:t>
            </a:r>
            <a:endParaRPr lang="ru-RU" sz="2200" b="1" spc="-16" dirty="0">
              <a:solidFill>
                <a:schemeClr val="bg1"/>
              </a:solidFill>
              <a:latin typeface="Proxima Nova" charset="0"/>
              <a:ea typeface="Proxima Nova" charset="0"/>
              <a:cs typeface="Proxima Nova" charset="0"/>
            </a:endParaRPr>
          </a:p>
        </p:txBody>
      </p:sp>
      <p:grpSp>
        <p:nvGrpSpPr>
          <p:cNvPr id="13" name="Группа 12"/>
          <p:cNvGrpSpPr/>
          <p:nvPr/>
        </p:nvGrpSpPr>
        <p:grpSpPr>
          <a:xfrm>
            <a:off x="291918" y="2652281"/>
            <a:ext cx="1517154" cy="504000"/>
            <a:chOff x="291918" y="3116991"/>
            <a:chExt cx="1517154" cy="504000"/>
          </a:xfrm>
        </p:grpSpPr>
        <p:sp>
          <p:nvSpPr>
            <p:cNvPr id="74" name="TextBox 73"/>
            <p:cNvSpPr txBox="1"/>
            <p:nvPr/>
          </p:nvSpPr>
          <p:spPr>
            <a:xfrm>
              <a:off x="297072" y="3116991"/>
              <a:ext cx="1512000" cy="504000"/>
            </a:xfrm>
            <a:prstGeom prst="rect">
              <a:avLst/>
            </a:prstGeom>
            <a:solidFill>
              <a:srgbClr val="FDC537"/>
            </a:solidFill>
            <a:ln w="9525" cap="flat" cmpd="sng" algn="ctr">
              <a:noFill/>
              <a:prstDash val="solid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lIns="108000" tIns="34290" rIns="68580" bIns="27000" rtlCol="0" anchor="ctr">
              <a:noAutofit/>
            </a:bodyPr>
            <a:lstStyle>
              <a:defPPr>
                <a:defRPr lang="en-US"/>
              </a:defPPr>
              <a:lvl1pPr marL="17462" indent="0">
                <a:spcBef>
                  <a:spcPct val="20000"/>
                </a:spcBef>
                <a:buSzPct val="100000"/>
                <a:buFontTx/>
                <a:buNone/>
                <a:defRPr sz="1600"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360363" indent="-179388" defTabSz="358775">
                <a:spcBef>
                  <a:spcPct val="20000"/>
                </a:spcBef>
                <a:buClr>
                  <a:srgbClr val="266234"/>
                </a:buClr>
                <a:buSzPct val="140000"/>
                <a:buFont typeface="Arial"/>
                <a:buChar char="•"/>
                <a:defRPr sz="1200"/>
              </a:lvl2pPr>
              <a:lvl3pPr marL="536575" indent="-157163">
                <a:spcBef>
                  <a:spcPct val="20000"/>
                </a:spcBef>
                <a:buClr>
                  <a:srgbClr val="266234"/>
                </a:buClr>
                <a:buSzPct val="120000"/>
                <a:buFont typeface="Wingdings" charset="2"/>
                <a:buChar char="§"/>
                <a:defRPr sz="1200"/>
              </a:lvl3pPr>
              <a:lvl4pPr marL="715963" indent="-174625">
                <a:spcBef>
                  <a:spcPct val="20000"/>
                </a:spcBef>
                <a:buClr>
                  <a:srgbClr val="266234"/>
                </a:buClr>
                <a:buFont typeface="Arial"/>
                <a:buChar char="–"/>
                <a:defRPr sz="1200"/>
              </a:lvl4pPr>
              <a:lvl5pPr marL="896938" indent="-176213">
                <a:spcBef>
                  <a:spcPct val="20000"/>
                </a:spcBef>
                <a:buClr>
                  <a:srgbClr val="266234"/>
                </a:buClr>
                <a:buSzPct val="50000"/>
                <a:buFont typeface="Wingdings" charset="2"/>
                <a:buChar char="u"/>
                <a:defRPr sz="1200"/>
              </a:lvl5pPr>
              <a:lvl6pPr marL="2514600" indent="-228600">
                <a:spcBef>
                  <a:spcPct val="20000"/>
                </a:spcBef>
                <a:buFont typeface="Arial"/>
                <a:buChar char="•"/>
                <a:defRPr sz="2000"/>
              </a:lvl6pPr>
              <a:lvl7pPr marL="2971800" indent="-228600">
                <a:spcBef>
                  <a:spcPct val="20000"/>
                </a:spcBef>
                <a:buFont typeface="Arial"/>
                <a:buChar char="•"/>
                <a:defRPr sz="2000"/>
              </a:lvl7pPr>
              <a:lvl8pPr marL="3429000" indent="-228600">
                <a:spcBef>
                  <a:spcPct val="20000"/>
                </a:spcBef>
                <a:buFont typeface="Arial"/>
                <a:buChar char="•"/>
                <a:defRPr sz="2000"/>
              </a:lvl8pPr>
              <a:lvl9pPr marL="3886200" indent="-228600">
                <a:spcBef>
                  <a:spcPct val="20000"/>
                </a:spcBef>
                <a:buFont typeface="Arial"/>
                <a:buChar char="•"/>
                <a:defRPr sz="2000"/>
              </a:lvl9pPr>
            </a:lstStyle>
            <a:p>
              <a:pPr marL="0">
                <a:lnSpc>
                  <a:spcPct val="80000"/>
                </a:lnSpc>
                <a:spcBef>
                  <a:spcPts val="0"/>
                </a:spcBef>
              </a:pPr>
              <a:r>
                <a:rPr lang="ru-RU" sz="1200" spc="-15" dirty="0">
                  <a:latin typeface="Proxima Nova" charset="0"/>
                  <a:ea typeface="Proxima Nova" charset="0"/>
                  <a:cs typeface="Proxima Nova" charset="0"/>
                </a:rPr>
                <a:t>Сумма </a:t>
              </a:r>
            </a:p>
            <a:p>
              <a:pPr marL="0">
                <a:lnSpc>
                  <a:spcPct val="80000"/>
                </a:lnSpc>
                <a:spcBef>
                  <a:spcPts val="0"/>
                </a:spcBef>
              </a:pPr>
              <a:r>
                <a:rPr lang="ru-RU" sz="1200" spc="-15" dirty="0">
                  <a:latin typeface="Proxima Nova" charset="0"/>
                  <a:ea typeface="Proxima Nova" charset="0"/>
                  <a:cs typeface="Proxima Nova" charset="0"/>
                </a:rPr>
                <a:t>кредита</a:t>
              </a:r>
            </a:p>
          </p:txBody>
        </p:sp>
        <p:sp>
          <p:nvSpPr>
            <p:cNvPr id="75" name="Прямоугольник 74"/>
            <p:cNvSpPr/>
            <p:nvPr/>
          </p:nvSpPr>
          <p:spPr bwMode="auto">
            <a:xfrm>
              <a:off x="291918" y="3116991"/>
              <a:ext cx="54000" cy="504000"/>
            </a:xfrm>
            <a:prstGeom prst="rect">
              <a:avLst/>
            </a:prstGeom>
            <a:solidFill>
              <a:srgbClr val="2B6030"/>
            </a:solidFill>
            <a:ln>
              <a:noFill/>
            </a:ln>
          </p:spPr>
          <p:txBody>
            <a:bodyPr lIns="0" tIns="0" rIns="0" bIns="0" rtlCol="0" anchor="ctr"/>
            <a:lstStyle/>
            <a:p>
              <a:pPr algn="ctr"/>
              <a:endParaRPr lang="ru-RU" sz="1350"/>
            </a:p>
          </p:txBody>
        </p:sp>
      </p:grpSp>
      <p:grpSp>
        <p:nvGrpSpPr>
          <p:cNvPr id="76" name="Группа 75"/>
          <p:cNvGrpSpPr/>
          <p:nvPr/>
        </p:nvGrpSpPr>
        <p:grpSpPr>
          <a:xfrm>
            <a:off x="291918" y="3262021"/>
            <a:ext cx="2871407" cy="504000"/>
            <a:chOff x="332327" y="3767371"/>
            <a:chExt cx="3828543" cy="672000"/>
          </a:xfrm>
        </p:grpSpPr>
        <p:sp>
          <p:nvSpPr>
            <p:cNvPr id="77" name="TextBox 76"/>
            <p:cNvSpPr txBox="1"/>
            <p:nvPr/>
          </p:nvSpPr>
          <p:spPr>
            <a:xfrm>
              <a:off x="339199" y="3767371"/>
              <a:ext cx="2016000" cy="672000"/>
            </a:xfrm>
            <a:prstGeom prst="rect">
              <a:avLst/>
            </a:prstGeom>
            <a:solidFill>
              <a:srgbClr val="FDC537"/>
            </a:solidFill>
            <a:ln w="9525" cap="flat" cmpd="sng" algn="ctr">
              <a:noFill/>
              <a:prstDash val="solid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lIns="108000" tIns="34290" rIns="68580" bIns="27000" rtlCol="0" anchor="ctr">
              <a:noAutofit/>
            </a:bodyPr>
            <a:lstStyle>
              <a:defPPr>
                <a:defRPr lang="ru-RU"/>
              </a:defPPr>
              <a:lvl1pPr indent="0">
                <a:lnSpc>
                  <a:spcPct val="80000"/>
                </a:lnSpc>
                <a:spcBef>
                  <a:spcPts val="0"/>
                </a:spcBef>
                <a:buSzPct val="100000"/>
                <a:buFontTx/>
                <a:buNone/>
                <a:defRPr sz="1600" b="1" spc="-20">
                  <a:solidFill>
                    <a:schemeClr val="tx1"/>
                  </a:solidFill>
                  <a:latin typeface="Proxima Nova" charset="0"/>
                  <a:ea typeface="Proxima Nova" charset="0"/>
                  <a:cs typeface="Proxima Nova" charset="0"/>
                </a:defRPr>
              </a:lvl1pPr>
              <a:lvl2pPr marL="360363" indent="-179388" defTabSz="358775">
                <a:spcBef>
                  <a:spcPct val="20000"/>
                </a:spcBef>
                <a:buClr>
                  <a:srgbClr val="266234"/>
                </a:buClr>
                <a:buSzPct val="140000"/>
                <a:buFont typeface="Arial"/>
                <a:buChar char="•"/>
                <a:defRPr sz="1200"/>
              </a:lvl2pPr>
              <a:lvl3pPr marL="536575" indent="-157163">
                <a:spcBef>
                  <a:spcPct val="20000"/>
                </a:spcBef>
                <a:buClr>
                  <a:srgbClr val="266234"/>
                </a:buClr>
                <a:buSzPct val="120000"/>
                <a:buFont typeface="Wingdings" charset="2"/>
                <a:buChar char="§"/>
                <a:defRPr sz="1200"/>
              </a:lvl3pPr>
              <a:lvl4pPr marL="715963" indent="-174625">
                <a:spcBef>
                  <a:spcPct val="20000"/>
                </a:spcBef>
                <a:buClr>
                  <a:srgbClr val="266234"/>
                </a:buClr>
                <a:buFont typeface="Arial"/>
                <a:buChar char="–"/>
                <a:defRPr sz="1200"/>
              </a:lvl4pPr>
              <a:lvl5pPr marL="896938" indent="-176213">
                <a:spcBef>
                  <a:spcPct val="20000"/>
                </a:spcBef>
                <a:buClr>
                  <a:srgbClr val="266234"/>
                </a:buClr>
                <a:buSzPct val="50000"/>
                <a:buFont typeface="Wingdings" charset="2"/>
                <a:buChar char="u"/>
                <a:defRPr sz="1200"/>
              </a:lvl5pPr>
              <a:lvl6pPr marL="2514600" indent="-228600">
                <a:spcBef>
                  <a:spcPct val="20000"/>
                </a:spcBef>
                <a:buFont typeface="Arial"/>
                <a:buChar char="•"/>
                <a:defRPr sz="2000"/>
              </a:lvl6pPr>
              <a:lvl7pPr marL="2971800" indent="-228600">
                <a:spcBef>
                  <a:spcPct val="20000"/>
                </a:spcBef>
                <a:buFont typeface="Arial"/>
                <a:buChar char="•"/>
                <a:defRPr sz="2000"/>
              </a:lvl7pPr>
              <a:lvl8pPr marL="3429000" indent="-228600">
                <a:spcBef>
                  <a:spcPct val="20000"/>
                </a:spcBef>
                <a:buFont typeface="Arial"/>
                <a:buChar char="•"/>
                <a:defRPr sz="2000"/>
              </a:lvl8pPr>
              <a:lvl9pPr marL="3886200" indent="-228600">
                <a:spcBef>
                  <a:spcPct val="20000"/>
                </a:spcBef>
                <a:buFont typeface="Arial"/>
                <a:buChar char="•"/>
                <a:defRPr sz="2000"/>
              </a:lvl9pPr>
            </a:lstStyle>
            <a:p>
              <a:r>
                <a:rPr lang="ru-RU" sz="1200" dirty="0"/>
                <a:t>Первоначальный взнос</a:t>
              </a:r>
            </a:p>
          </p:txBody>
        </p:sp>
        <p:sp>
          <p:nvSpPr>
            <p:cNvPr id="78" name="Прямоугольник 77"/>
            <p:cNvSpPr/>
            <p:nvPr/>
          </p:nvSpPr>
          <p:spPr>
            <a:xfrm>
              <a:off x="2509659" y="3894083"/>
              <a:ext cx="1651211" cy="4185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80000"/>
                </a:lnSpc>
                <a:spcBef>
                  <a:spcPts val="225"/>
                </a:spcBef>
                <a:spcAft>
                  <a:spcPts val="300"/>
                </a:spcAft>
                <a:buClr>
                  <a:srgbClr val="5EA038"/>
                </a:buClr>
              </a:pPr>
              <a:r>
                <a:rPr lang="ru-RU" b="1" spc="-15" dirty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от </a:t>
              </a:r>
              <a:r>
                <a:rPr lang="ru-RU" b="1" spc="-15" dirty="0" smtClean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10 </a:t>
              </a:r>
              <a:r>
                <a:rPr lang="ru-RU" b="1" spc="-15" baseline="-1000" dirty="0">
                  <a:solidFill>
                    <a:schemeClr val="bg1"/>
                  </a:solidFill>
                  <a:latin typeface="Malgun Gothic Semilight" panose="020B0502040204020203" pitchFamily="34" charset="-128"/>
                  <a:ea typeface="Malgun Gothic Semilight" panose="020B0502040204020203" pitchFamily="34" charset="-128"/>
                  <a:cs typeface="Malgun Gothic Semilight" panose="020B0502040204020203" pitchFamily="34" charset="-128"/>
                </a:rPr>
                <a:t>%</a:t>
              </a:r>
            </a:p>
          </p:txBody>
        </p:sp>
        <p:sp>
          <p:nvSpPr>
            <p:cNvPr id="79" name="Прямоугольник 78"/>
            <p:cNvSpPr/>
            <p:nvPr/>
          </p:nvSpPr>
          <p:spPr bwMode="auto">
            <a:xfrm>
              <a:off x="332327" y="3767371"/>
              <a:ext cx="72000" cy="672000"/>
            </a:xfrm>
            <a:prstGeom prst="rect">
              <a:avLst/>
            </a:prstGeom>
            <a:solidFill>
              <a:srgbClr val="2B6030"/>
            </a:solidFill>
            <a:ln>
              <a:noFill/>
            </a:ln>
          </p:spPr>
          <p:txBody>
            <a:bodyPr lIns="0" tIns="0" rIns="0" bIns="0" rtlCol="0" anchor="ctr"/>
            <a:lstStyle/>
            <a:p>
              <a:pPr algn="ctr"/>
              <a:endParaRPr lang="ru-RU" sz="1350"/>
            </a:p>
          </p:txBody>
        </p:sp>
      </p:grpSp>
      <p:grpSp>
        <p:nvGrpSpPr>
          <p:cNvPr id="9" name="Группа 8"/>
          <p:cNvGrpSpPr/>
          <p:nvPr/>
        </p:nvGrpSpPr>
        <p:grpSpPr>
          <a:xfrm>
            <a:off x="291918" y="3865220"/>
            <a:ext cx="3302109" cy="504004"/>
            <a:chOff x="291918" y="4368812"/>
            <a:chExt cx="3302109" cy="504004"/>
          </a:xfrm>
        </p:grpSpPr>
        <p:grpSp>
          <p:nvGrpSpPr>
            <p:cNvPr id="8" name="Группа 7"/>
            <p:cNvGrpSpPr/>
            <p:nvPr/>
          </p:nvGrpSpPr>
          <p:grpSpPr>
            <a:xfrm>
              <a:off x="297072" y="4368812"/>
              <a:ext cx="3296955" cy="504000"/>
              <a:chOff x="297072" y="4368812"/>
              <a:chExt cx="3296955" cy="504000"/>
            </a:xfrm>
          </p:grpSpPr>
          <p:sp>
            <p:nvSpPr>
              <p:cNvPr id="80" name="Прямоугольник 79"/>
              <p:cNvSpPr/>
              <p:nvPr/>
            </p:nvSpPr>
            <p:spPr>
              <a:xfrm>
                <a:off x="1924917" y="4386527"/>
                <a:ext cx="1669110" cy="44319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80000"/>
                  </a:lnSpc>
                  <a:buClr>
                    <a:srgbClr val="5EA038"/>
                  </a:buClr>
                </a:pPr>
                <a:r>
                  <a:rPr lang="ru-RU" b="1" spc="-15" dirty="0" smtClean="0">
                    <a:solidFill>
                      <a:schemeClr val="bg1"/>
                    </a:solidFill>
                    <a:latin typeface="Proxima Nova" charset="0"/>
                    <a:ea typeface="Proxima Nova" charset="0"/>
                    <a:cs typeface="Proxima Nova" charset="0"/>
                  </a:rPr>
                  <a:t>до 25 лет</a:t>
                </a:r>
                <a:r>
                  <a:rPr lang="en-US" b="1" spc="-15" dirty="0" smtClean="0">
                    <a:solidFill>
                      <a:schemeClr val="bg1"/>
                    </a:solidFill>
                    <a:latin typeface="Proxima Nova" charset="0"/>
                    <a:ea typeface="Proxima Nova" charset="0"/>
                    <a:cs typeface="Proxima Nova" charset="0"/>
                  </a:rPr>
                  <a:t> </a:t>
                </a:r>
                <a:r>
                  <a:rPr lang="ru-RU" sz="1050" spc="-11" dirty="0">
                    <a:solidFill>
                      <a:prstClr val="white"/>
                    </a:solidFill>
                    <a:latin typeface="Proxima Nova" charset="0"/>
                    <a:ea typeface="Proxima Nova" charset="0"/>
                    <a:cs typeface="Proxima Nova" charset="0"/>
                  </a:rPr>
                  <a:t>(включительно)</a:t>
                </a:r>
              </a:p>
            </p:txBody>
          </p:sp>
          <p:sp>
            <p:nvSpPr>
              <p:cNvPr id="81" name="TextBox 80"/>
              <p:cNvSpPr txBox="1"/>
              <p:nvPr/>
            </p:nvSpPr>
            <p:spPr>
              <a:xfrm>
                <a:off x="297072" y="4368812"/>
                <a:ext cx="1512000" cy="504000"/>
              </a:xfrm>
              <a:prstGeom prst="rect">
                <a:avLst/>
              </a:prstGeom>
              <a:solidFill>
                <a:srgbClr val="FDC537"/>
              </a:solidFill>
              <a:ln w="9525" cap="flat" cmpd="sng" algn="ctr">
                <a:noFill/>
                <a:prstDash val="solid"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vert="horz" lIns="108000" tIns="34290" rIns="68580" bIns="27000" rtlCol="0" anchor="ctr">
                <a:noAutofit/>
              </a:bodyPr>
              <a:lstStyle>
                <a:defPPr>
                  <a:defRPr lang="ru-RU"/>
                </a:defPPr>
                <a:lvl1pPr indent="0">
                  <a:lnSpc>
                    <a:spcPct val="80000"/>
                  </a:lnSpc>
                  <a:spcBef>
                    <a:spcPts val="0"/>
                  </a:spcBef>
                  <a:buSzPct val="100000"/>
                  <a:buFontTx/>
                  <a:buNone/>
                  <a:defRPr sz="1600" b="1" spc="-20">
                    <a:solidFill>
                      <a:schemeClr val="tx1"/>
                    </a:solidFill>
                    <a:latin typeface="Proxima Nova" charset="0"/>
                    <a:ea typeface="Proxima Nova" charset="0"/>
                    <a:cs typeface="Proxima Nova" charset="0"/>
                  </a:defRPr>
                </a:lvl1pPr>
                <a:lvl2pPr marL="360363" indent="-179388" defTabSz="358775">
                  <a:spcBef>
                    <a:spcPct val="20000"/>
                  </a:spcBef>
                  <a:buClr>
                    <a:srgbClr val="266234"/>
                  </a:buClr>
                  <a:buSzPct val="140000"/>
                  <a:buFont typeface="Arial"/>
                  <a:buChar char="•"/>
                  <a:defRPr sz="1200"/>
                </a:lvl2pPr>
                <a:lvl3pPr marL="536575" indent="-157163">
                  <a:spcBef>
                    <a:spcPct val="20000"/>
                  </a:spcBef>
                  <a:buClr>
                    <a:srgbClr val="266234"/>
                  </a:buClr>
                  <a:buSzPct val="120000"/>
                  <a:buFont typeface="Wingdings" charset="2"/>
                  <a:buChar char="§"/>
                  <a:defRPr sz="1200"/>
                </a:lvl3pPr>
                <a:lvl4pPr marL="715963" indent="-174625">
                  <a:spcBef>
                    <a:spcPct val="20000"/>
                  </a:spcBef>
                  <a:buClr>
                    <a:srgbClr val="266234"/>
                  </a:buClr>
                  <a:buFont typeface="Arial"/>
                  <a:buChar char="–"/>
                  <a:defRPr sz="1200"/>
                </a:lvl4pPr>
                <a:lvl5pPr marL="896938" indent="-176213">
                  <a:spcBef>
                    <a:spcPct val="20000"/>
                  </a:spcBef>
                  <a:buClr>
                    <a:srgbClr val="266234"/>
                  </a:buClr>
                  <a:buSzPct val="50000"/>
                  <a:buFont typeface="Wingdings" charset="2"/>
                  <a:buChar char="u"/>
                  <a:defRPr sz="1200"/>
                </a:lvl5pPr>
                <a:lvl6pPr marL="2514600" indent="-228600">
                  <a:spcBef>
                    <a:spcPct val="20000"/>
                  </a:spcBef>
                  <a:buFont typeface="Arial"/>
                  <a:buChar char="•"/>
                  <a:defRPr sz="2000"/>
                </a:lvl6pPr>
                <a:lvl7pPr marL="2971800" indent="-228600">
                  <a:spcBef>
                    <a:spcPct val="20000"/>
                  </a:spcBef>
                  <a:buFont typeface="Arial"/>
                  <a:buChar char="•"/>
                  <a:defRPr sz="2000"/>
                </a:lvl7pPr>
                <a:lvl8pPr marL="3429000" indent="-228600">
                  <a:spcBef>
                    <a:spcPct val="20000"/>
                  </a:spcBef>
                  <a:buFont typeface="Arial"/>
                  <a:buChar char="•"/>
                  <a:defRPr sz="2000"/>
                </a:lvl8pPr>
                <a:lvl9pPr marL="3886200" indent="-228600">
                  <a:spcBef>
                    <a:spcPct val="20000"/>
                  </a:spcBef>
                  <a:buFont typeface="Arial"/>
                  <a:buChar char="•"/>
                  <a:defRPr sz="2000"/>
                </a:lvl9pPr>
              </a:lstStyle>
              <a:p>
                <a:r>
                  <a:rPr lang="ru-RU" sz="1200" dirty="0"/>
                  <a:t>Срок </a:t>
                </a:r>
              </a:p>
              <a:p>
                <a:r>
                  <a:rPr lang="ru-RU" sz="1200" dirty="0"/>
                  <a:t>кредита</a:t>
                </a:r>
              </a:p>
            </p:txBody>
          </p:sp>
        </p:grpSp>
        <p:sp>
          <p:nvSpPr>
            <p:cNvPr id="82" name="Прямоугольник 81"/>
            <p:cNvSpPr/>
            <p:nvPr/>
          </p:nvSpPr>
          <p:spPr bwMode="auto">
            <a:xfrm>
              <a:off x="291918" y="4368816"/>
              <a:ext cx="54000" cy="504000"/>
            </a:xfrm>
            <a:prstGeom prst="rect">
              <a:avLst/>
            </a:prstGeom>
            <a:solidFill>
              <a:srgbClr val="2B6030"/>
            </a:solidFill>
            <a:ln>
              <a:noFill/>
            </a:ln>
          </p:spPr>
          <p:txBody>
            <a:bodyPr lIns="0" tIns="0" rIns="0" bIns="0" rtlCol="0" anchor="ctr"/>
            <a:lstStyle/>
            <a:p>
              <a:pPr algn="ctr"/>
              <a:endParaRPr lang="ru-RU" sz="1350"/>
            </a:p>
          </p:txBody>
        </p:sp>
      </p:grpSp>
      <p:grpSp>
        <p:nvGrpSpPr>
          <p:cNvPr id="38" name="Группа 37"/>
          <p:cNvGrpSpPr/>
          <p:nvPr/>
        </p:nvGrpSpPr>
        <p:grpSpPr>
          <a:xfrm>
            <a:off x="4608204" y="4419928"/>
            <a:ext cx="2154103" cy="1587912"/>
            <a:chOff x="5484765" y="499369"/>
            <a:chExt cx="1859339" cy="1415309"/>
          </a:xfrm>
        </p:grpSpPr>
        <p:sp>
          <p:nvSpPr>
            <p:cNvPr id="39" name="TextBox 38"/>
            <p:cNvSpPr txBox="1"/>
            <p:nvPr/>
          </p:nvSpPr>
          <p:spPr>
            <a:xfrm>
              <a:off x="5650384" y="672878"/>
              <a:ext cx="1693720" cy="1241800"/>
            </a:xfrm>
            <a:prstGeom prst="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lIns="60750" tIns="25718" rIns="60750" bIns="25718" rtlCol="0" anchor="ctr">
              <a:noAutofit/>
            </a:bodyPr>
            <a:lstStyle>
              <a:defPPr>
                <a:defRPr lang="en-US"/>
              </a:defPPr>
              <a:lvl1pPr marL="17462" indent="0">
                <a:spcBef>
                  <a:spcPct val="20000"/>
                </a:spcBef>
                <a:buSzPct val="100000"/>
                <a:buFontTx/>
                <a:buNone/>
                <a:defRPr sz="1600"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360363" indent="-179388" defTabSz="358775">
                <a:spcBef>
                  <a:spcPct val="20000"/>
                </a:spcBef>
                <a:buClr>
                  <a:srgbClr val="266234"/>
                </a:buClr>
                <a:buSzPct val="140000"/>
                <a:buFont typeface="Arial"/>
                <a:buChar char="•"/>
                <a:defRPr sz="1200"/>
              </a:lvl2pPr>
              <a:lvl3pPr marL="536575" indent="-157163">
                <a:spcBef>
                  <a:spcPct val="20000"/>
                </a:spcBef>
                <a:buClr>
                  <a:srgbClr val="266234"/>
                </a:buClr>
                <a:buSzPct val="120000"/>
                <a:buFont typeface="Wingdings" charset="2"/>
                <a:buChar char="§"/>
                <a:defRPr sz="1200"/>
              </a:lvl3pPr>
              <a:lvl4pPr marL="715963" indent="-174625">
                <a:spcBef>
                  <a:spcPct val="20000"/>
                </a:spcBef>
                <a:buClr>
                  <a:srgbClr val="266234"/>
                </a:buClr>
                <a:buFont typeface="Arial"/>
                <a:buChar char="–"/>
                <a:defRPr sz="1200"/>
              </a:lvl4pPr>
              <a:lvl5pPr marL="896938" indent="-176213">
                <a:spcBef>
                  <a:spcPct val="20000"/>
                </a:spcBef>
                <a:buClr>
                  <a:srgbClr val="266234"/>
                </a:buClr>
                <a:buSzPct val="50000"/>
                <a:buFont typeface="Wingdings" charset="2"/>
                <a:buChar char="u"/>
                <a:defRPr sz="1200"/>
              </a:lvl5pPr>
              <a:lvl6pPr marL="2514600" indent="-228600">
                <a:spcBef>
                  <a:spcPct val="20000"/>
                </a:spcBef>
                <a:buFont typeface="Arial"/>
                <a:buChar char="•"/>
                <a:defRPr sz="2000"/>
              </a:lvl6pPr>
              <a:lvl7pPr marL="2971800" indent="-228600">
                <a:spcBef>
                  <a:spcPct val="20000"/>
                </a:spcBef>
                <a:buFont typeface="Arial"/>
                <a:buChar char="•"/>
                <a:defRPr sz="2000"/>
              </a:lvl7pPr>
              <a:lvl8pPr marL="3429000" indent="-228600">
                <a:spcBef>
                  <a:spcPct val="20000"/>
                </a:spcBef>
                <a:buFont typeface="Arial"/>
                <a:buChar char="•"/>
                <a:defRPr sz="2000"/>
              </a:lvl8pPr>
              <a:lvl9pPr marL="3886200" indent="-228600">
                <a:spcBef>
                  <a:spcPct val="20000"/>
                </a:spcBef>
                <a:buFont typeface="Arial"/>
                <a:buChar char="•"/>
                <a:defRPr sz="2000"/>
              </a:lvl9pPr>
            </a:lstStyle>
            <a:p>
              <a:pPr algn="ctr"/>
              <a:endParaRPr lang="ru-RU" sz="1125" spc="-11" baseline="20000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5484765" y="499369"/>
              <a:ext cx="1682304" cy="1251401"/>
            </a:xfrm>
            <a:prstGeom prst="rect">
              <a:avLst/>
            </a:prstGeom>
            <a:solidFill>
              <a:srgbClr val="2B6030"/>
            </a:solidFill>
            <a:ln w="9525" cap="flat" cmpd="sng" algn="ctr">
              <a:noFill/>
              <a:prstDash val="solid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lIns="60750" tIns="25718" rIns="60750" bIns="25718" rtlCol="0" anchor="ctr">
              <a:noAutofit/>
            </a:bodyPr>
            <a:lstStyle>
              <a:defPPr>
                <a:defRPr lang="en-US"/>
              </a:defPPr>
              <a:lvl1pPr marL="17462" indent="0">
                <a:spcBef>
                  <a:spcPct val="20000"/>
                </a:spcBef>
                <a:buSzPct val="100000"/>
                <a:buFontTx/>
                <a:buNone/>
                <a:defRPr sz="1600"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360363" indent="-179388" defTabSz="358775">
                <a:spcBef>
                  <a:spcPct val="20000"/>
                </a:spcBef>
                <a:buClr>
                  <a:srgbClr val="266234"/>
                </a:buClr>
                <a:buSzPct val="140000"/>
                <a:buFont typeface="Arial"/>
                <a:buChar char="•"/>
                <a:defRPr sz="1200"/>
              </a:lvl2pPr>
              <a:lvl3pPr marL="536575" indent="-157163">
                <a:spcBef>
                  <a:spcPct val="20000"/>
                </a:spcBef>
                <a:buClr>
                  <a:srgbClr val="266234"/>
                </a:buClr>
                <a:buSzPct val="120000"/>
                <a:buFont typeface="Wingdings" charset="2"/>
                <a:buChar char="§"/>
                <a:defRPr sz="1200"/>
              </a:lvl3pPr>
              <a:lvl4pPr marL="715963" indent="-174625">
                <a:spcBef>
                  <a:spcPct val="20000"/>
                </a:spcBef>
                <a:buClr>
                  <a:srgbClr val="266234"/>
                </a:buClr>
                <a:buFont typeface="Arial"/>
                <a:buChar char="–"/>
                <a:defRPr sz="1200"/>
              </a:lvl4pPr>
              <a:lvl5pPr marL="896938" indent="-176213">
                <a:spcBef>
                  <a:spcPct val="20000"/>
                </a:spcBef>
                <a:buClr>
                  <a:srgbClr val="266234"/>
                </a:buClr>
                <a:buSzPct val="50000"/>
                <a:buFont typeface="Wingdings" charset="2"/>
                <a:buChar char="u"/>
                <a:defRPr sz="1200"/>
              </a:lvl5pPr>
              <a:lvl6pPr marL="2514600" indent="-228600">
                <a:spcBef>
                  <a:spcPct val="20000"/>
                </a:spcBef>
                <a:buFont typeface="Arial"/>
                <a:buChar char="•"/>
                <a:defRPr sz="2000"/>
              </a:lvl6pPr>
              <a:lvl7pPr marL="2971800" indent="-228600">
                <a:spcBef>
                  <a:spcPct val="20000"/>
                </a:spcBef>
                <a:buFont typeface="Arial"/>
                <a:buChar char="•"/>
                <a:defRPr sz="2000"/>
              </a:lvl7pPr>
              <a:lvl8pPr marL="3429000" indent="-228600">
                <a:spcBef>
                  <a:spcPct val="20000"/>
                </a:spcBef>
                <a:buFont typeface="Arial"/>
                <a:buChar char="•"/>
                <a:defRPr sz="2000"/>
              </a:lvl8pPr>
              <a:lvl9pPr marL="3886200" indent="-228600">
                <a:spcBef>
                  <a:spcPct val="20000"/>
                </a:spcBef>
                <a:buFont typeface="Arial"/>
                <a:buChar char="•"/>
                <a:defRPr sz="2000"/>
              </a:lvl9pPr>
            </a:lstStyle>
            <a:p>
              <a:pPr algn="ctr"/>
              <a:r>
                <a:rPr lang="ru-RU" sz="1400" b="0" spc="-10" dirty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процентная ставка</a:t>
              </a:r>
              <a:endParaRPr lang="ru-RU" sz="4400" spc="-11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endParaRPr>
            </a:p>
            <a:p>
              <a:pPr algn="ctr"/>
              <a:r>
                <a:rPr lang="ru-RU" sz="4800" spc="-11" dirty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3</a:t>
              </a:r>
              <a:r>
                <a:rPr lang="ru-RU" sz="4800" spc="-11" baseline="20000" dirty="0">
                  <a:solidFill>
                    <a:schemeClr val="bg1"/>
                  </a:solidFill>
                  <a:latin typeface="Proxima Nova" charset="0"/>
                  <a:ea typeface="Proxima Nova" charset="0"/>
                  <a:cs typeface="Proxima Nova" charset="0"/>
                </a:rPr>
                <a:t>%</a:t>
              </a:r>
            </a:p>
          </p:txBody>
        </p:sp>
      </p:grpSp>
      <p:sp>
        <p:nvSpPr>
          <p:cNvPr id="65" name="Прямоугольник 64"/>
          <p:cNvSpPr/>
          <p:nvPr/>
        </p:nvSpPr>
        <p:spPr>
          <a:xfrm>
            <a:off x="1884960" y="2581027"/>
            <a:ext cx="4973040" cy="6842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buClr>
                <a:srgbClr val="5EA038"/>
              </a:buClr>
            </a:pPr>
            <a:r>
              <a:rPr lang="ru-RU" sz="1600" b="1" spc="-10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до</a:t>
            </a:r>
            <a:r>
              <a:rPr lang="ru-RU" sz="1400" b="1" spc="-10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 </a:t>
            </a:r>
            <a:r>
              <a:rPr lang="ru-RU" b="1" spc="-10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5</a:t>
            </a:r>
            <a:r>
              <a:rPr lang="ru-RU" sz="1400" b="1" spc="-10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 </a:t>
            </a:r>
            <a:r>
              <a:rPr lang="ru-RU" sz="1600" b="1" spc="-10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млн. </a:t>
            </a:r>
            <a:r>
              <a:rPr lang="ru-RU" sz="1600" b="1" spc="-10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руб</a:t>
            </a:r>
            <a:r>
              <a:rPr lang="ru-RU" sz="1400" b="1" spc="-10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. </a:t>
            </a:r>
            <a:r>
              <a:rPr lang="ru-RU" sz="1000" spc="-11" dirty="0" smtClean="0">
                <a:solidFill>
                  <a:prstClr val="white"/>
                </a:solidFill>
                <a:latin typeface="Proxima Nova" charset="0"/>
                <a:ea typeface="Proxima Nova" charset="0"/>
                <a:cs typeface="Proxima Nova" charset="0"/>
              </a:rPr>
              <a:t>для </a:t>
            </a:r>
            <a:r>
              <a:rPr lang="ru-RU" sz="1000" spc="-11" dirty="0">
                <a:solidFill>
                  <a:prstClr val="white"/>
                </a:solidFill>
                <a:latin typeface="Proxima Nova" charset="0"/>
                <a:ea typeface="Proxima Nova" charset="0"/>
                <a:cs typeface="Proxima Nova" charset="0"/>
              </a:rPr>
              <a:t>недвижимости, расположенной на сельских территориях </a:t>
            </a:r>
            <a:r>
              <a:rPr lang="ru-RU" sz="1000" spc="-11" dirty="0" smtClean="0">
                <a:solidFill>
                  <a:prstClr val="white"/>
                </a:solidFill>
                <a:latin typeface="Proxima Nova" charset="0"/>
                <a:ea typeface="Proxima Nova" charset="0"/>
                <a:cs typeface="Proxima Nova" charset="0"/>
              </a:rPr>
              <a:t>Ленинградской </a:t>
            </a:r>
            <a:r>
              <a:rPr lang="ru-RU" sz="1000" spc="-11" dirty="0">
                <a:solidFill>
                  <a:prstClr val="white"/>
                </a:solidFill>
                <a:latin typeface="Proxima Nova" charset="0"/>
                <a:ea typeface="Proxima Nova" charset="0"/>
                <a:cs typeface="Proxima Nova" charset="0"/>
              </a:rPr>
              <a:t>обл., ЯНАО и субъектов </a:t>
            </a:r>
            <a:r>
              <a:rPr lang="ru-RU" sz="1000" spc="-11" dirty="0" smtClean="0">
                <a:solidFill>
                  <a:prstClr val="white"/>
                </a:solidFill>
                <a:latin typeface="Proxima Nova" charset="0"/>
                <a:ea typeface="Proxima Nova" charset="0"/>
                <a:cs typeface="Proxima Nova" charset="0"/>
              </a:rPr>
              <a:t>РФ в составе ДФО</a:t>
            </a:r>
            <a:endParaRPr lang="ru-RU" sz="1000" spc="-11" dirty="0">
              <a:solidFill>
                <a:prstClr val="white"/>
              </a:solidFill>
              <a:latin typeface="Proxima Nova" charset="0"/>
              <a:ea typeface="Proxima Nova" charset="0"/>
              <a:cs typeface="Proxima Nova" charset="0"/>
            </a:endParaRPr>
          </a:p>
          <a:p>
            <a:pPr>
              <a:lnSpc>
                <a:spcPct val="80000"/>
              </a:lnSpc>
              <a:spcBef>
                <a:spcPts val="169"/>
              </a:spcBef>
              <a:spcAft>
                <a:spcPts val="225"/>
              </a:spcAft>
              <a:buClr>
                <a:srgbClr val="5EA038"/>
              </a:buClr>
            </a:pPr>
            <a:r>
              <a:rPr lang="ru-RU" sz="1600" b="1" spc="-10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до</a:t>
            </a:r>
            <a:r>
              <a:rPr lang="ru-RU" sz="1100" b="1" spc="-10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 </a:t>
            </a:r>
            <a:r>
              <a:rPr lang="ru-RU" b="1" spc="-10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3</a:t>
            </a:r>
            <a:r>
              <a:rPr lang="ru-RU" sz="1400" b="1" spc="-10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 </a:t>
            </a:r>
            <a:r>
              <a:rPr lang="ru-RU" sz="1600" b="1" spc="-10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млн. руб</a:t>
            </a:r>
            <a:r>
              <a:rPr lang="ru-RU" sz="1400" b="1" spc="-10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.  </a:t>
            </a:r>
            <a:r>
              <a:rPr lang="ru-RU" sz="1000" spc="-11" dirty="0">
                <a:solidFill>
                  <a:prstClr val="white"/>
                </a:solidFill>
                <a:latin typeface="Proxima Nova" charset="0"/>
                <a:ea typeface="Proxima Nova" charset="0"/>
                <a:cs typeface="Proxima Nova" charset="0"/>
              </a:rPr>
              <a:t>в остальных регионах</a:t>
            </a:r>
          </a:p>
        </p:txBody>
      </p:sp>
      <p:sp>
        <p:nvSpPr>
          <p:cNvPr id="70" name="Прямоугольник 69"/>
          <p:cNvSpPr/>
          <p:nvPr/>
        </p:nvSpPr>
        <p:spPr>
          <a:xfrm>
            <a:off x="661740" y="1612628"/>
            <a:ext cx="6196260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338"/>
              </a:spcBef>
              <a:spcAft>
                <a:spcPts val="338"/>
              </a:spcAft>
            </a:pPr>
            <a:r>
              <a:rPr lang="ru-RU" sz="1050" spc="-11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строительство жилого дома по ИЖС;</a:t>
            </a:r>
          </a:p>
          <a:p>
            <a:pPr>
              <a:lnSpc>
                <a:spcPct val="150000"/>
              </a:lnSpc>
            </a:pPr>
            <a:r>
              <a:rPr lang="ru-RU" sz="1050" spc="-11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приобретение по ДКП </a:t>
            </a:r>
            <a:r>
              <a:rPr lang="ru-RU" sz="1050" spc="-11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жилого дома</a:t>
            </a:r>
            <a:r>
              <a:rPr lang="en-US" sz="1050" spc="-11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*</a:t>
            </a:r>
            <a:r>
              <a:rPr lang="ru-RU" sz="1050" spc="-11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;</a:t>
            </a:r>
            <a:endParaRPr lang="ru-RU" sz="1050" spc="-11" dirty="0">
              <a:solidFill>
                <a:schemeClr val="bg1"/>
              </a:solidFill>
              <a:latin typeface="Proxima Nova" charset="0"/>
              <a:ea typeface="Proxima Nova" charset="0"/>
              <a:cs typeface="Proxima Nova" charset="0"/>
            </a:endParaRPr>
          </a:p>
          <a:p>
            <a:r>
              <a:rPr lang="ru-RU" sz="1050" spc="-11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приобретение у юридического лица жилого дома, соответствующего </a:t>
            </a:r>
            <a:r>
              <a:rPr lang="ru-RU" sz="1050" spc="-11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требованиям постановления Правительства РФ №1567</a:t>
            </a:r>
            <a:r>
              <a:rPr lang="ru-RU" sz="1050" spc="-11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, находящегося на этапе строительства</a:t>
            </a:r>
          </a:p>
        </p:txBody>
      </p:sp>
      <p:sp>
        <p:nvSpPr>
          <p:cNvPr id="71" name="Freeform 5"/>
          <p:cNvSpPr>
            <a:spLocks noEditPoints="1"/>
          </p:cNvSpPr>
          <p:nvPr/>
        </p:nvSpPr>
        <p:spPr bwMode="auto">
          <a:xfrm>
            <a:off x="397040" y="2237172"/>
            <a:ext cx="247916" cy="186564"/>
          </a:xfrm>
          <a:custGeom>
            <a:avLst/>
            <a:gdLst>
              <a:gd name="T0" fmla="*/ 175 w 176"/>
              <a:gd name="T1" fmla="*/ 85 h 176"/>
              <a:gd name="T2" fmla="*/ 144 w 176"/>
              <a:gd name="T3" fmla="*/ 54 h 176"/>
              <a:gd name="T4" fmla="*/ 144 w 176"/>
              <a:gd name="T5" fmla="*/ 12 h 176"/>
              <a:gd name="T6" fmla="*/ 140 w 176"/>
              <a:gd name="T7" fmla="*/ 8 h 176"/>
              <a:gd name="T8" fmla="*/ 116 w 176"/>
              <a:gd name="T9" fmla="*/ 8 h 176"/>
              <a:gd name="T10" fmla="*/ 112 w 176"/>
              <a:gd name="T11" fmla="*/ 12 h 176"/>
              <a:gd name="T12" fmla="*/ 112 w 176"/>
              <a:gd name="T13" fmla="*/ 22 h 176"/>
              <a:gd name="T14" fmla="*/ 91 w 176"/>
              <a:gd name="T15" fmla="*/ 1 h 176"/>
              <a:gd name="T16" fmla="*/ 88 w 176"/>
              <a:gd name="T17" fmla="*/ 0 h 176"/>
              <a:gd name="T18" fmla="*/ 85 w 176"/>
              <a:gd name="T19" fmla="*/ 1 h 176"/>
              <a:gd name="T20" fmla="*/ 1 w 176"/>
              <a:gd name="T21" fmla="*/ 85 h 176"/>
              <a:gd name="T22" fmla="*/ 0 w 176"/>
              <a:gd name="T23" fmla="*/ 88 h 176"/>
              <a:gd name="T24" fmla="*/ 4 w 176"/>
              <a:gd name="T25" fmla="*/ 92 h 176"/>
              <a:gd name="T26" fmla="*/ 7 w 176"/>
              <a:gd name="T27" fmla="*/ 91 h 176"/>
              <a:gd name="T28" fmla="*/ 24 w 176"/>
              <a:gd name="T29" fmla="*/ 74 h 176"/>
              <a:gd name="T30" fmla="*/ 24 w 176"/>
              <a:gd name="T31" fmla="*/ 172 h 176"/>
              <a:gd name="T32" fmla="*/ 28 w 176"/>
              <a:gd name="T33" fmla="*/ 176 h 176"/>
              <a:gd name="T34" fmla="*/ 148 w 176"/>
              <a:gd name="T35" fmla="*/ 176 h 176"/>
              <a:gd name="T36" fmla="*/ 152 w 176"/>
              <a:gd name="T37" fmla="*/ 172 h 176"/>
              <a:gd name="T38" fmla="*/ 152 w 176"/>
              <a:gd name="T39" fmla="*/ 74 h 176"/>
              <a:gd name="T40" fmla="*/ 169 w 176"/>
              <a:gd name="T41" fmla="*/ 91 h 176"/>
              <a:gd name="T42" fmla="*/ 172 w 176"/>
              <a:gd name="T43" fmla="*/ 92 h 176"/>
              <a:gd name="T44" fmla="*/ 176 w 176"/>
              <a:gd name="T45" fmla="*/ 88 h 176"/>
              <a:gd name="T46" fmla="*/ 175 w 176"/>
              <a:gd name="T47" fmla="*/ 85 h 176"/>
              <a:gd name="T48" fmla="*/ 120 w 176"/>
              <a:gd name="T49" fmla="*/ 16 h 176"/>
              <a:gd name="T50" fmla="*/ 136 w 176"/>
              <a:gd name="T51" fmla="*/ 16 h 176"/>
              <a:gd name="T52" fmla="*/ 136 w 176"/>
              <a:gd name="T53" fmla="*/ 46 h 176"/>
              <a:gd name="T54" fmla="*/ 120 w 176"/>
              <a:gd name="T55" fmla="*/ 30 h 176"/>
              <a:gd name="T56" fmla="*/ 120 w 176"/>
              <a:gd name="T57" fmla="*/ 16 h 176"/>
              <a:gd name="T58" fmla="*/ 64 w 176"/>
              <a:gd name="T59" fmla="*/ 168 h 176"/>
              <a:gd name="T60" fmla="*/ 32 w 176"/>
              <a:gd name="T61" fmla="*/ 168 h 176"/>
              <a:gd name="T62" fmla="*/ 32 w 176"/>
              <a:gd name="T63" fmla="*/ 160 h 176"/>
              <a:gd name="T64" fmla="*/ 64 w 176"/>
              <a:gd name="T65" fmla="*/ 160 h 176"/>
              <a:gd name="T66" fmla="*/ 64 w 176"/>
              <a:gd name="T67" fmla="*/ 168 h 176"/>
              <a:gd name="T68" fmla="*/ 104 w 176"/>
              <a:gd name="T69" fmla="*/ 168 h 176"/>
              <a:gd name="T70" fmla="*/ 72 w 176"/>
              <a:gd name="T71" fmla="*/ 168 h 176"/>
              <a:gd name="T72" fmla="*/ 72 w 176"/>
              <a:gd name="T73" fmla="*/ 104 h 176"/>
              <a:gd name="T74" fmla="*/ 104 w 176"/>
              <a:gd name="T75" fmla="*/ 104 h 176"/>
              <a:gd name="T76" fmla="*/ 104 w 176"/>
              <a:gd name="T77" fmla="*/ 168 h 176"/>
              <a:gd name="T78" fmla="*/ 144 w 176"/>
              <a:gd name="T79" fmla="*/ 168 h 176"/>
              <a:gd name="T80" fmla="*/ 112 w 176"/>
              <a:gd name="T81" fmla="*/ 168 h 176"/>
              <a:gd name="T82" fmla="*/ 112 w 176"/>
              <a:gd name="T83" fmla="*/ 160 h 176"/>
              <a:gd name="T84" fmla="*/ 144 w 176"/>
              <a:gd name="T85" fmla="*/ 160 h 176"/>
              <a:gd name="T86" fmla="*/ 144 w 176"/>
              <a:gd name="T87" fmla="*/ 168 h 176"/>
              <a:gd name="T88" fmla="*/ 144 w 176"/>
              <a:gd name="T89" fmla="*/ 152 h 176"/>
              <a:gd name="T90" fmla="*/ 112 w 176"/>
              <a:gd name="T91" fmla="*/ 152 h 176"/>
              <a:gd name="T92" fmla="*/ 112 w 176"/>
              <a:gd name="T93" fmla="*/ 100 h 176"/>
              <a:gd name="T94" fmla="*/ 108 w 176"/>
              <a:gd name="T95" fmla="*/ 96 h 176"/>
              <a:gd name="T96" fmla="*/ 68 w 176"/>
              <a:gd name="T97" fmla="*/ 96 h 176"/>
              <a:gd name="T98" fmla="*/ 64 w 176"/>
              <a:gd name="T99" fmla="*/ 100 h 176"/>
              <a:gd name="T100" fmla="*/ 64 w 176"/>
              <a:gd name="T101" fmla="*/ 152 h 176"/>
              <a:gd name="T102" fmla="*/ 32 w 176"/>
              <a:gd name="T103" fmla="*/ 152 h 176"/>
              <a:gd name="T104" fmla="*/ 32 w 176"/>
              <a:gd name="T105" fmla="*/ 66 h 176"/>
              <a:gd name="T106" fmla="*/ 88 w 176"/>
              <a:gd name="T107" fmla="*/ 10 h 176"/>
              <a:gd name="T108" fmla="*/ 144 w 176"/>
              <a:gd name="T109" fmla="*/ 66 h 176"/>
              <a:gd name="T110" fmla="*/ 144 w 176"/>
              <a:gd name="T111" fmla="*/ 152 h 176"/>
              <a:gd name="T112" fmla="*/ 92 w 176"/>
              <a:gd name="T113" fmla="*/ 144 h 176"/>
              <a:gd name="T114" fmla="*/ 96 w 176"/>
              <a:gd name="T115" fmla="*/ 140 h 176"/>
              <a:gd name="T116" fmla="*/ 92 w 176"/>
              <a:gd name="T117" fmla="*/ 136 h 176"/>
              <a:gd name="T118" fmla="*/ 88 w 176"/>
              <a:gd name="T119" fmla="*/ 140 h 176"/>
              <a:gd name="T120" fmla="*/ 92 w 176"/>
              <a:gd name="T121" fmla="*/ 144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76" h="176">
                <a:moveTo>
                  <a:pt x="175" y="85"/>
                </a:moveTo>
                <a:cubicBezTo>
                  <a:pt x="144" y="54"/>
                  <a:pt x="144" y="54"/>
                  <a:pt x="144" y="54"/>
                </a:cubicBezTo>
                <a:cubicBezTo>
                  <a:pt x="144" y="12"/>
                  <a:pt x="144" y="12"/>
                  <a:pt x="144" y="12"/>
                </a:cubicBezTo>
                <a:cubicBezTo>
                  <a:pt x="144" y="10"/>
                  <a:pt x="142" y="8"/>
                  <a:pt x="140" y="8"/>
                </a:cubicBezTo>
                <a:cubicBezTo>
                  <a:pt x="116" y="8"/>
                  <a:pt x="116" y="8"/>
                  <a:pt x="116" y="8"/>
                </a:cubicBezTo>
                <a:cubicBezTo>
                  <a:pt x="114" y="8"/>
                  <a:pt x="112" y="10"/>
                  <a:pt x="112" y="12"/>
                </a:cubicBezTo>
                <a:cubicBezTo>
                  <a:pt x="112" y="22"/>
                  <a:pt x="112" y="22"/>
                  <a:pt x="112" y="22"/>
                </a:cubicBezTo>
                <a:cubicBezTo>
                  <a:pt x="91" y="1"/>
                  <a:pt x="91" y="1"/>
                  <a:pt x="91" y="1"/>
                </a:cubicBezTo>
                <a:cubicBezTo>
                  <a:pt x="90" y="0"/>
                  <a:pt x="89" y="0"/>
                  <a:pt x="88" y="0"/>
                </a:cubicBezTo>
                <a:cubicBezTo>
                  <a:pt x="87" y="0"/>
                  <a:pt x="86" y="0"/>
                  <a:pt x="85" y="1"/>
                </a:cubicBezTo>
                <a:cubicBezTo>
                  <a:pt x="1" y="85"/>
                  <a:pt x="1" y="85"/>
                  <a:pt x="1" y="85"/>
                </a:cubicBezTo>
                <a:cubicBezTo>
                  <a:pt x="0" y="86"/>
                  <a:pt x="0" y="87"/>
                  <a:pt x="0" y="88"/>
                </a:cubicBezTo>
                <a:cubicBezTo>
                  <a:pt x="0" y="90"/>
                  <a:pt x="2" y="92"/>
                  <a:pt x="4" y="92"/>
                </a:cubicBezTo>
                <a:cubicBezTo>
                  <a:pt x="5" y="92"/>
                  <a:pt x="6" y="92"/>
                  <a:pt x="7" y="91"/>
                </a:cubicBezTo>
                <a:cubicBezTo>
                  <a:pt x="24" y="74"/>
                  <a:pt x="24" y="74"/>
                  <a:pt x="24" y="74"/>
                </a:cubicBezTo>
                <a:cubicBezTo>
                  <a:pt x="24" y="172"/>
                  <a:pt x="24" y="172"/>
                  <a:pt x="24" y="172"/>
                </a:cubicBezTo>
                <a:cubicBezTo>
                  <a:pt x="24" y="174"/>
                  <a:pt x="26" y="176"/>
                  <a:pt x="28" y="176"/>
                </a:cubicBezTo>
                <a:cubicBezTo>
                  <a:pt x="148" y="176"/>
                  <a:pt x="148" y="176"/>
                  <a:pt x="148" y="176"/>
                </a:cubicBezTo>
                <a:cubicBezTo>
                  <a:pt x="150" y="176"/>
                  <a:pt x="152" y="174"/>
                  <a:pt x="152" y="172"/>
                </a:cubicBezTo>
                <a:cubicBezTo>
                  <a:pt x="152" y="74"/>
                  <a:pt x="152" y="74"/>
                  <a:pt x="152" y="74"/>
                </a:cubicBezTo>
                <a:cubicBezTo>
                  <a:pt x="169" y="91"/>
                  <a:pt x="169" y="91"/>
                  <a:pt x="169" y="91"/>
                </a:cubicBezTo>
                <a:cubicBezTo>
                  <a:pt x="170" y="92"/>
                  <a:pt x="171" y="92"/>
                  <a:pt x="172" y="92"/>
                </a:cubicBezTo>
                <a:cubicBezTo>
                  <a:pt x="174" y="92"/>
                  <a:pt x="176" y="90"/>
                  <a:pt x="176" y="88"/>
                </a:cubicBezTo>
                <a:cubicBezTo>
                  <a:pt x="176" y="87"/>
                  <a:pt x="176" y="86"/>
                  <a:pt x="175" y="85"/>
                </a:cubicBezTo>
                <a:moveTo>
                  <a:pt x="120" y="16"/>
                </a:moveTo>
                <a:cubicBezTo>
                  <a:pt x="136" y="16"/>
                  <a:pt x="136" y="16"/>
                  <a:pt x="136" y="16"/>
                </a:cubicBezTo>
                <a:cubicBezTo>
                  <a:pt x="136" y="46"/>
                  <a:pt x="136" y="46"/>
                  <a:pt x="136" y="46"/>
                </a:cubicBezTo>
                <a:cubicBezTo>
                  <a:pt x="120" y="30"/>
                  <a:pt x="120" y="30"/>
                  <a:pt x="120" y="30"/>
                </a:cubicBezTo>
                <a:lnTo>
                  <a:pt x="120" y="16"/>
                </a:lnTo>
                <a:close/>
                <a:moveTo>
                  <a:pt x="64" y="168"/>
                </a:moveTo>
                <a:cubicBezTo>
                  <a:pt x="32" y="168"/>
                  <a:pt x="32" y="168"/>
                  <a:pt x="32" y="168"/>
                </a:cubicBezTo>
                <a:cubicBezTo>
                  <a:pt x="32" y="160"/>
                  <a:pt x="32" y="160"/>
                  <a:pt x="32" y="160"/>
                </a:cubicBezTo>
                <a:cubicBezTo>
                  <a:pt x="64" y="160"/>
                  <a:pt x="64" y="160"/>
                  <a:pt x="64" y="160"/>
                </a:cubicBezTo>
                <a:lnTo>
                  <a:pt x="64" y="168"/>
                </a:lnTo>
                <a:close/>
                <a:moveTo>
                  <a:pt x="104" y="168"/>
                </a:moveTo>
                <a:cubicBezTo>
                  <a:pt x="72" y="168"/>
                  <a:pt x="72" y="168"/>
                  <a:pt x="72" y="168"/>
                </a:cubicBezTo>
                <a:cubicBezTo>
                  <a:pt x="72" y="104"/>
                  <a:pt x="72" y="104"/>
                  <a:pt x="72" y="104"/>
                </a:cubicBezTo>
                <a:cubicBezTo>
                  <a:pt x="104" y="104"/>
                  <a:pt x="104" y="104"/>
                  <a:pt x="104" y="104"/>
                </a:cubicBezTo>
                <a:lnTo>
                  <a:pt x="104" y="168"/>
                </a:lnTo>
                <a:close/>
                <a:moveTo>
                  <a:pt x="144" y="168"/>
                </a:moveTo>
                <a:cubicBezTo>
                  <a:pt x="112" y="168"/>
                  <a:pt x="112" y="168"/>
                  <a:pt x="112" y="168"/>
                </a:cubicBezTo>
                <a:cubicBezTo>
                  <a:pt x="112" y="160"/>
                  <a:pt x="112" y="160"/>
                  <a:pt x="112" y="160"/>
                </a:cubicBezTo>
                <a:cubicBezTo>
                  <a:pt x="144" y="160"/>
                  <a:pt x="144" y="160"/>
                  <a:pt x="144" y="160"/>
                </a:cubicBezTo>
                <a:lnTo>
                  <a:pt x="144" y="168"/>
                </a:lnTo>
                <a:close/>
                <a:moveTo>
                  <a:pt x="144" y="152"/>
                </a:moveTo>
                <a:cubicBezTo>
                  <a:pt x="112" y="152"/>
                  <a:pt x="112" y="152"/>
                  <a:pt x="112" y="152"/>
                </a:cubicBezTo>
                <a:cubicBezTo>
                  <a:pt x="112" y="100"/>
                  <a:pt x="112" y="100"/>
                  <a:pt x="112" y="100"/>
                </a:cubicBezTo>
                <a:cubicBezTo>
                  <a:pt x="112" y="98"/>
                  <a:pt x="110" y="96"/>
                  <a:pt x="108" y="96"/>
                </a:cubicBezTo>
                <a:cubicBezTo>
                  <a:pt x="68" y="96"/>
                  <a:pt x="68" y="96"/>
                  <a:pt x="68" y="96"/>
                </a:cubicBezTo>
                <a:cubicBezTo>
                  <a:pt x="66" y="96"/>
                  <a:pt x="64" y="98"/>
                  <a:pt x="64" y="100"/>
                </a:cubicBezTo>
                <a:cubicBezTo>
                  <a:pt x="64" y="152"/>
                  <a:pt x="64" y="152"/>
                  <a:pt x="64" y="152"/>
                </a:cubicBezTo>
                <a:cubicBezTo>
                  <a:pt x="32" y="152"/>
                  <a:pt x="32" y="152"/>
                  <a:pt x="32" y="152"/>
                </a:cubicBezTo>
                <a:cubicBezTo>
                  <a:pt x="32" y="66"/>
                  <a:pt x="32" y="66"/>
                  <a:pt x="32" y="66"/>
                </a:cubicBezTo>
                <a:cubicBezTo>
                  <a:pt x="88" y="10"/>
                  <a:pt x="88" y="10"/>
                  <a:pt x="88" y="10"/>
                </a:cubicBezTo>
                <a:cubicBezTo>
                  <a:pt x="144" y="66"/>
                  <a:pt x="144" y="66"/>
                  <a:pt x="144" y="66"/>
                </a:cubicBezTo>
                <a:lnTo>
                  <a:pt x="144" y="152"/>
                </a:lnTo>
                <a:close/>
                <a:moveTo>
                  <a:pt x="92" y="144"/>
                </a:moveTo>
                <a:cubicBezTo>
                  <a:pt x="94" y="144"/>
                  <a:pt x="96" y="142"/>
                  <a:pt x="96" y="140"/>
                </a:cubicBezTo>
                <a:cubicBezTo>
                  <a:pt x="96" y="138"/>
                  <a:pt x="94" y="136"/>
                  <a:pt x="92" y="136"/>
                </a:cubicBezTo>
                <a:cubicBezTo>
                  <a:pt x="90" y="136"/>
                  <a:pt x="88" y="138"/>
                  <a:pt x="88" y="140"/>
                </a:cubicBezTo>
                <a:cubicBezTo>
                  <a:pt x="88" y="142"/>
                  <a:pt x="90" y="144"/>
                  <a:pt x="92" y="144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51435" tIns="25718" rIns="51435" bIns="25718" numCol="1" anchor="t" anchorCtr="0" compatLnSpc="1">
            <a:prstTxWarp prst="textNoShape">
              <a:avLst/>
            </a:prstTxWarp>
          </a:bodyPr>
          <a:lstStyle/>
          <a:p>
            <a:endParaRPr lang="en-US" sz="1600"/>
          </a:p>
        </p:txBody>
      </p:sp>
      <p:sp>
        <p:nvSpPr>
          <p:cNvPr id="72" name="Freeform 5"/>
          <p:cNvSpPr>
            <a:spLocks noEditPoints="1"/>
          </p:cNvSpPr>
          <p:nvPr/>
        </p:nvSpPr>
        <p:spPr bwMode="auto">
          <a:xfrm>
            <a:off x="393026" y="1966524"/>
            <a:ext cx="247916" cy="186564"/>
          </a:xfrm>
          <a:custGeom>
            <a:avLst/>
            <a:gdLst>
              <a:gd name="T0" fmla="*/ 175 w 176"/>
              <a:gd name="T1" fmla="*/ 85 h 176"/>
              <a:gd name="T2" fmla="*/ 144 w 176"/>
              <a:gd name="T3" fmla="*/ 54 h 176"/>
              <a:gd name="T4" fmla="*/ 144 w 176"/>
              <a:gd name="T5" fmla="*/ 12 h 176"/>
              <a:gd name="T6" fmla="*/ 140 w 176"/>
              <a:gd name="T7" fmla="*/ 8 h 176"/>
              <a:gd name="T8" fmla="*/ 116 w 176"/>
              <a:gd name="T9" fmla="*/ 8 h 176"/>
              <a:gd name="T10" fmla="*/ 112 w 176"/>
              <a:gd name="T11" fmla="*/ 12 h 176"/>
              <a:gd name="T12" fmla="*/ 112 w 176"/>
              <a:gd name="T13" fmla="*/ 22 h 176"/>
              <a:gd name="T14" fmla="*/ 91 w 176"/>
              <a:gd name="T15" fmla="*/ 1 h 176"/>
              <a:gd name="T16" fmla="*/ 88 w 176"/>
              <a:gd name="T17" fmla="*/ 0 h 176"/>
              <a:gd name="T18" fmla="*/ 85 w 176"/>
              <a:gd name="T19" fmla="*/ 1 h 176"/>
              <a:gd name="T20" fmla="*/ 1 w 176"/>
              <a:gd name="T21" fmla="*/ 85 h 176"/>
              <a:gd name="T22" fmla="*/ 0 w 176"/>
              <a:gd name="T23" fmla="*/ 88 h 176"/>
              <a:gd name="T24" fmla="*/ 4 w 176"/>
              <a:gd name="T25" fmla="*/ 92 h 176"/>
              <a:gd name="T26" fmla="*/ 7 w 176"/>
              <a:gd name="T27" fmla="*/ 91 h 176"/>
              <a:gd name="T28" fmla="*/ 24 w 176"/>
              <a:gd name="T29" fmla="*/ 74 h 176"/>
              <a:gd name="T30" fmla="*/ 24 w 176"/>
              <a:gd name="T31" fmla="*/ 172 h 176"/>
              <a:gd name="T32" fmla="*/ 28 w 176"/>
              <a:gd name="T33" fmla="*/ 176 h 176"/>
              <a:gd name="T34" fmla="*/ 148 w 176"/>
              <a:gd name="T35" fmla="*/ 176 h 176"/>
              <a:gd name="T36" fmla="*/ 152 w 176"/>
              <a:gd name="T37" fmla="*/ 172 h 176"/>
              <a:gd name="T38" fmla="*/ 152 w 176"/>
              <a:gd name="T39" fmla="*/ 74 h 176"/>
              <a:gd name="T40" fmla="*/ 169 w 176"/>
              <a:gd name="T41" fmla="*/ 91 h 176"/>
              <a:gd name="T42" fmla="*/ 172 w 176"/>
              <a:gd name="T43" fmla="*/ 92 h 176"/>
              <a:gd name="T44" fmla="*/ 176 w 176"/>
              <a:gd name="T45" fmla="*/ 88 h 176"/>
              <a:gd name="T46" fmla="*/ 175 w 176"/>
              <a:gd name="T47" fmla="*/ 85 h 176"/>
              <a:gd name="T48" fmla="*/ 120 w 176"/>
              <a:gd name="T49" fmla="*/ 16 h 176"/>
              <a:gd name="T50" fmla="*/ 136 w 176"/>
              <a:gd name="T51" fmla="*/ 16 h 176"/>
              <a:gd name="T52" fmla="*/ 136 w 176"/>
              <a:gd name="T53" fmla="*/ 46 h 176"/>
              <a:gd name="T54" fmla="*/ 120 w 176"/>
              <a:gd name="T55" fmla="*/ 30 h 176"/>
              <a:gd name="T56" fmla="*/ 120 w 176"/>
              <a:gd name="T57" fmla="*/ 16 h 176"/>
              <a:gd name="T58" fmla="*/ 64 w 176"/>
              <a:gd name="T59" fmla="*/ 168 h 176"/>
              <a:gd name="T60" fmla="*/ 32 w 176"/>
              <a:gd name="T61" fmla="*/ 168 h 176"/>
              <a:gd name="T62" fmla="*/ 32 w 176"/>
              <a:gd name="T63" fmla="*/ 160 h 176"/>
              <a:gd name="T64" fmla="*/ 64 w 176"/>
              <a:gd name="T65" fmla="*/ 160 h 176"/>
              <a:gd name="T66" fmla="*/ 64 w 176"/>
              <a:gd name="T67" fmla="*/ 168 h 176"/>
              <a:gd name="T68" fmla="*/ 104 w 176"/>
              <a:gd name="T69" fmla="*/ 168 h 176"/>
              <a:gd name="T70" fmla="*/ 72 w 176"/>
              <a:gd name="T71" fmla="*/ 168 h 176"/>
              <a:gd name="T72" fmla="*/ 72 w 176"/>
              <a:gd name="T73" fmla="*/ 104 h 176"/>
              <a:gd name="T74" fmla="*/ 104 w 176"/>
              <a:gd name="T75" fmla="*/ 104 h 176"/>
              <a:gd name="T76" fmla="*/ 104 w 176"/>
              <a:gd name="T77" fmla="*/ 168 h 176"/>
              <a:gd name="T78" fmla="*/ 144 w 176"/>
              <a:gd name="T79" fmla="*/ 168 h 176"/>
              <a:gd name="T80" fmla="*/ 112 w 176"/>
              <a:gd name="T81" fmla="*/ 168 h 176"/>
              <a:gd name="T82" fmla="*/ 112 w 176"/>
              <a:gd name="T83" fmla="*/ 160 h 176"/>
              <a:gd name="T84" fmla="*/ 144 w 176"/>
              <a:gd name="T85" fmla="*/ 160 h 176"/>
              <a:gd name="T86" fmla="*/ 144 w 176"/>
              <a:gd name="T87" fmla="*/ 168 h 176"/>
              <a:gd name="T88" fmla="*/ 144 w 176"/>
              <a:gd name="T89" fmla="*/ 152 h 176"/>
              <a:gd name="T90" fmla="*/ 112 w 176"/>
              <a:gd name="T91" fmla="*/ 152 h 176"/>
              <a:gd name="T92" fmla="*/ 112 w 176"/>
              <a:gd name="T93" fmla="*/ 100 h 176"/>
              <a:gd name="T94" fmla="*/ 108 w 176"/>
              <a:gd name="T95" fmla="*/ 96 h 176"/>
              <a:gd name="T96" fmla="*/ 68 w 176"/>
              <a:gd name="T97" fmla="*/ 96 h 176"/>
              <a:gd name="T98" fmla="*/ 64 w 176"/>
              <a:gd name="T99" fmla="*/ 100 h 176"/>
              <a:gd name="T100" fmla="*/ 64 w 176"/>
              <a:gd name="T101" fmla="*/ 152 h 176"/>
              <a:gd name="T102" fmla="*/ 32 w 176"/>
              <a:gd name="T103" fmla="*/ 152 h 176"/>
              <a:gd name="T104" fmla="*/ 32 w 176"/>
              <a:gd name="T105" fmla="*/ 66 h 176"/>
              <a:gd name="T106" fmla="*/ 88 w 176"/>
              <a:gd name="T107" fmla="*/ 10 h 176"/>
              <a:gd name="T108" fmla="*/ 144 w 176"/>
              <a:gd name="T109" fmla="*/ 66 h 176"/>
              <a:gd name="T110" fmla="*/ 144 w 176"/>
              <a:gd name="T111" fmla="*/ 152 h 176"/>
              <a:gd name="T112" fmla="*/ 92 w 176"/>
              <a:gd name="T113" fmla="*/ 144 h 176"/>
              <a:gd name="T114" fmla="*/ 96 w 176"/>
              <a:gd name="T115" fmla="*/ 140 h 176"/>
              <a:gd name="T116" fmla="*/ 92 w 176"/>
              <a:gd name="T117" fmla="*/ 136 h 176"/>
              <a:gd name="T118" fmla="*/ 88 w 176"/>
              <a:gd name="T119" fmla="*/ 140 h 176"/>
              <a:gd name="T120" fmla="*/ 92 w 176"/>
              <a:gd name="T121" fmla="*/ 144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76" h="176">
                <a:moveTo>
                  <a:pt x="175" y="85"/>
                </a:moveTo>
                <a:cubicBezTo>
                  <a:pt x="144" y="54"/>
                  <a:pt x="144" y="54"/>
                  <a:pt x="144" y="54"/>
                </a:cubicBezTo>
                <a:cubicBezTo>
                  <a:pt x="144" y="12"/>
                  <a:pt x="144" y="12"/>
                  <a:pt x="144" y="12"/>
                </a:cubicBezTo>
                <a:cubicBezTo>
                  <a:pt x="144" y="10"/>
                  <a:pt x="142" y="8"/>
                  <a:pt x="140" y="8"/>
                </a:cubicBezTo>
                <a:cubicBezTo>
                  <a:pt x="116" y="8"/>
                  <a:pt x="116" y="8"/>
                  <a:pt x="116" y="8"/>
                </a:cubicBezTo>
                <a:cubicBezTo>
                  <a:pt x="114" y="8"/>
                  <a:pt x="112" y="10"/>
                  <a:pt x="112" y="12"/>
                </a:cubicBezTo>
                <a:cubicBezTo>
                  <a:pt x="112" y="22"/>
                  <a:pt x="112" y="22"/>
                  <a:pt x="112" y="22"/>
                </a:cubicBezTo>
                <a:cubicBezTo>
                  <a:pt x="91" y="1"/>
                  <a:pt x="91" y="1"/>
                  <a:pt x="91" y="1"/>
                </a:cubicBezTo>
                <a:cubicBezTo>
                  <a:pt x="90" y="0"/>
                  <a:pt x="89" y="0"/>
                  <a:pt x="88" y="0"/>
                </a:cubicBezTo>
                <a:cubicBezTo>
                  <a:pt x="87" y="0"/>
                  <a:pt x="86" y="0"/>
                  <a:pt x="85" y="1"/>
                </a:cubicBezTo>
                <a:cubicBezTo>
                  <a:pt x="1" y="85"/>
                  <a:pt x="1" y="85"/>
                  <a:pt x="1" y="85"/>
                </a:cubicBezTo>
                <a:cubicBezTo>
                  <a:pt x="0" y="86"/>
                  <a:pt x="0" y="87"/>
                  <a:pt x="0" y="88"/>
                </a:cubicBezTo>
                <a:cubicBezTo>
                  <a:pt x="0" y="90"/>
                  <a:pt x="2" y="92"/>
                  <a:pt x="4" y="92"/>
                </a:cubicBezTo>
                <a:cubicBezTo>
                  <a:pt x="5" y="92"/>
                  <a:pt x="6" y="92"/>
                  <a:pt x="7" y="91"/>
                </a:cubicBezTo>
                <a:cubicBezTo>
                  <a:pt x="24" y="74"/>
                  <a:pt x="24" y="74"/>
                  <a:pt x="24" y="74"/>
                </a:cubicBezTo>
                <a:cubicBezTo>
                  <a:pt x="24" y="172"/>
                  <a:pt x="24" y="172"/>
                  <a:pt x="24" y="172"/>
                </a:cubicBezTo>
                <a:cubicBezTo>
                  <a:pt x="24" y="174"/>
                  <a:pt x="26" y="176"/>
                  <a:pt x="28" y="176"/>
                </a:cubicBezTo>
                <a:cubicBezTo>
                  <a:pt x="148" y="176"/>
                  <a:pt x="148" y="176"/>
                  <a:pt x="148" y="176"/>
                </a:cubicBezTo>
                <a:cubicBezTo>
                  <a:pt x="150" y="176"/>
                  <a:pt x="152" y="174"/>
                  <a:pt x="152" y="172"/>
                </a:cubicBezTo>
                <a:cubicBezTo>
                  <a:pt x="152" y="74"/>
                  <a:pt x="152" y="74"/>
                  <a:pt x="152" y="74"/>
                </a:cubicBezTo>
                <a:cubicBezTo>
                  <a:pt x="169" y="91"/>
                  <a:pt x="169" y="91"/>
                  <a:pt x="169" y="91"/>
                </a:cubicBezTo>
                <a:cubicBezTo>
                  <a:pt x="170" y="92"/>
                  <a:pt x="171" y="92"/>
                  <a:pt x="172" y="92"/>
                </a:cubicBezTo>
                <a:cubicBezTo>
                  <a:pt x="174" y="92"/>
                  <a:pt x="176" y="90"/>
                  <a:pt x="176" y="88"/>
                </a:cubicBezTo>
                <a:cubicBezTo>
                  <a:pt x="176" y="87"/>
                  <a:pt x="176" y="86"/>
                  <a:pt x="175" y="85"/>
                </a:cubicBezTo>
                <a:moveTo>
                  <a:pt x="120" y="16"/>
                </a:moveTo>
                <a:cubicBezTo>
                  <a:pt x="136" y="16"/>
                  <a:pt x="136" y="16"/>
                  <a:pt x="136" y="16"/>
                </a:cubicBezTo>
                <a:cubicBezTo>
                  <a:pt x="136" y="46"/>
                  <a:pt x="136" y="46"/>
                  <a:pt x="136" y="46"/>
                </a:cubicBezTo>
                <a:cubicBezTo>
                  <a:pt x="120" y="30"/>
                  <a:pt x="120" y="30"/>
                  <a:pt x="120" y="30"/>
                </a:cubicBezTo>
                <a:lnTo>
                  <a:pt x="120" y="16"/>
                </a:lnTo>
                <a:close/>
                <a:moveTo>
                  <a:pt x="64" y="168"/>
                </a:moveTo>
                <a:cubicBezTo>
                  <a:pt x="32" y="168"/>
                  <a:pt x="32" y="168"/>
                  <a:pt x="32" y="168"/>
                </a:cubicBezTo>
                <a:cubicBezTo>
                  <a:pt x="32" y="160"/>
                  <a:pt x="32" y="160"/>
                  <a:pt x="32" y="160"/>
                </a:cubicBezTo>
                <a:cubicBezTo>
                  <a:pt x="64" y="160"/>
                  <a:pt x="64" y="160"/>
                  <a:pt x="64" y="160"/>
                </a:cubicBezTo>
                <a:lnTo>
                  <a:pt x="64" y="168"/>
                </a:lnTo>
                <a:close/>
                <a:moveTo>
                  <a:pt x="104" y="168"/>
                </a:moveTo>
                <a:cubicBezTo>
                  <a:pt x="72" y="168"/>
                  <a:pt x="72" y="168"/>
                  <a:pt x="72" y="168"/>
                </a:cubicBezTo>
                <a:cubicBezTo>
                  <a:pt x="72" y="104"/>
                  <a:pt x="72" y="104"/>
                  <a:pt x="72" y="104"/>
                </a:cubicBezTo>
                <a:cubicBezTo>
                  <a:pt x="104" y="104"/>
                  <a:pt x="104" y="104"/>
                  <a:pt x="104" y="104"/>
                </a:cubicBezTo>
                <a:lnTo>
                  <a:pt x="104" y="168"/>
                </a:lnTo>
                <a:close/>
                <a:moveTo>
                  <a:pt x="144" y="168"/>
                </a:moveTo>
                <a:cubicBezTo>
                  <a:pt x="112" y="168"/>
                  <a:pt x="112" y="168"/>
                  <a:pt x="112" y="168"/>
                </a:cubicBezTo>
                <a:cubicBezTo>
                  <a:pt x="112" y="160"/>
                  <a:pt x="112" y="160"/>
                  <a:pt x="112" y="160"/>
                </a:cubicBezTo>
                <a:cubicBezTo>
                  <a:pt x="144" y="160"/>
                  <a:pt x="144" y="160"/>
                  <a:pt x="144" y="160"/>
                </a:cubicBezTo>
                <a:lnTo>
                  <a:pt x="144" y="168"/>
                </a:lnTo>
                <a:close/>
                <a:moveTo>
                  <a:pt x="144" y="152"/>
                </a:moveTo>
                <a:cubicBezTo>
                  <a:pt x="112" y="152"/>
                  <a:pt x="112" y="152"/>
                  <a:pt x="112" y="152"/>
                </a:cubicBezTo>
                <a:cubicBezTo>
                  <a:pt x="112" y="100"/>
                  <a:pt x="112" y="100"/>
                  <a:pt x="112" y="100"/>
                </a:cubicBezTo>
                <a:cubicBezTo>
                  <a:pt x="112" y="98"/>
                  <a:pt x="110" y="96"/>
                  <a:pt x="108" y="96"/>
                </a:cubicBezTo>
                <a:cubicBezTo>
                  <a:pt x="68" y="96"/>
                  <a:pt x="68" y="96"/>
                  <a:pt x="68" y="96"/>
                </a:cubicBezTo>
                <a:cubicBezTo>
                  <a:pt x="66" y="96"/>
                  <a:pt x="64" y="98"/>
                  <a:pt x="64" y="100"/>
                </a:cubicBezTo>
                <a:cubicBezTo>
                  <a:pt x="64" y="152"/>
                  <a:pt x="64" y="152"/>
                  <a:pt x="64" y="152"/>
                </a:cubicBezTo>
                <a:cubicBezTo>
                  <a:pt x="32" y="152"/>
                  <a:pt x="32" y="152"/>
                  <a:pt x="32" y="152"/>
                </a:cubicBezTo>
                <a:cubicBezTo>
                  <a:pt x="32" y="66"/>
                  <a:pt x="32" y="66"/>
                  <a:pt x="32" y="66"/>
                </a:cubicBezTo>
                <a:cubicBezTo>
                  <a:pt x="88" y="10"/>
                  <a:pt x="88" y="10"/>
                  <a:pt x="88" y="10"/>
                </a:cubicBezTo>
                <a:cubicBezTo>
                  <a:pt x="144" y="66"/>
                  <a:pt x="144" y="66"/>
                  <a:pt x="144" y="66"/>
                </a:cubicBezTo>
                <a:lnTo>
                  <a:pt x="144" y="152"/>
                </a:lnTo>
                <a:close/>
                <a:moveTo>
                  <a:pt x="92" y="144"/>
                </a:moveTo>
                <a:cubicBezTo>
                  <a:pt x="94" y="144"/>
                  <a:pt x="96" y="142"/>
                  <a:pt x="96" y="140"/>
                </a:cubicBezTo>
                <a:cubicBezTo>
                  <a:pt x="96" y="138"/>
                  <a:pt x="94" y="136"/>
                  <a:pt x="92" y="136"/>
                </a:cubicBezTo>
                <a:cubicBezTo>
                  <a:pt x="90" y="136"/>
                  <a:pt x="88" y="138"/>
                  <a:pt x="88" y="140"/>
                </a:cubicBezTo>
                <a:cubicBezTo>
                  <a:pt x="88" y="142"/>
                  <a:pt x="90" y="144"/>
                  <a:pt x="92" y="144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51435" tIns="25718" rIns="51435" bIns="25718" numCol="1" anchor="t" anchorCtr="0" compatLnSpc="1">
            <a:prstTxWarp prst="textNoShape">
              <a:avLst/>
            </a:prstTxWarp>
          </a:bodyPr>
          <a:lstStyle/>
          <a:p>
            <a:endParaRPr lang="en-US" sz="1600"/>
          </a:p>
        </p:txBody>
      </p:sp>
      <p:sp>
        <p:nvSpPr>
          <p:cNvPr id="84" name="Freeform 5"/>
          <p:cNvSpPr>
            <a:spLocks noEditPoints="1"/>
          </p:cNvSpPr>
          <p:nvPr/>
        </p:nvSpPr>
        <p:spPr bwMode="auto">
          <a:xfrm>
            <a:off x="389012" y="1669100"/>
            <a:ext cx="247916" cy="186564"/>
          </a:xfrm>
          <a:custGeom>
            <a:avLst/>
            <a:gdLst>
              <a:gd name="T0" fmla="*/ 175 w 176"/>
              <a:gd name="T1" fmla="*/ 85 h 176"/>
              <a:gd name="T2" fmla="*/ 144 w 176"/>
              <a:gd name="T3" fmla="*/ 54 h 176"/>
              <a:gd name="T4" fmla="*/ 144 w 176"/>
              <a:gd name="T5" fmla="*/ 12 h 176"/>
              <a:gd name="T6" fmla="*/ 140 w 176"/>
              <a:gd name="T7" fmla="*/ 8 h 176"/>
              <a:gd name="T8" fmla="*/ 116 w 176"/>
              <a:gd name="T9" fmla="*/ 8 h 176"/>
              <a:gd name="T10" fmla="*/ 112 w 176"/>
              <a:gd name="T11" fmla="*/ 12 h 176"/>
              <a:gd name="T12" fmla="*/ 112 w 176"/>
              <a:gd name="T13" fmla="*/ 22 h 176"/>
              <a:gd name="T14" fmla="*/ 91 w 176"/>
              <a:gd name="T15" fmla="*/ 1 h 176"/>
              <a:gd name="T16" fmla="*/ 88 w 176"/>
              <a:gd name="T17" fmla="*/ 0 h 176"/>
              <a:gd name="T18" fmla="*/ 85 w 176"/>
              <a:gd name="T19" fmla="*/ 1 h 176"/>
              <a:gd name="T20" fmla="*/ 1 w 176"/>
              <a:gd name="T21" fmla="*/ 85 h 176"/>
              <a:gd name="T22" fmla="*/ 0 w 176"/>
              <a:gd name="T23" fmla="*/ 88 h 176"/>
              <a:gd name="T24" fmla="*/ 4 w 176"/>
              <a:gd name="T25" fmla="*/ 92 h 176"/>
              <a:gd name="T26" fmla="*/ 7 w 176"/>
              <a:gd name="T27" fmla="*/ 91 h 176"/>
              <a:gd name="T28" fmla="*/ 24 w 176"/>
              <a:gd name="T29" fmla="*/ 74 h 176"/>
              <a:gd name="T30" fmla="*/ 24 w 176"/>
              <a:gd name="T31" fmla="*/ 172 h 176"/>
              <a:gd name="T32" fmla="*/ 28 w 176"/>
              <a:gd name="T33" fmla="*/ 176 h 176"/>
              <a:gd name="T34" fmla="*/ 148 w 176"/>
              <a:gd name="T35" fmla="*/ 176 h 176"/>
              <a:gd name="T36" fmla="*/ 152 w 176"/>
              <a:gd name="T37" fmla="*/ 172 h 176"/>
              <a:gd name="T38" fmla="*/ 152 w 176"/>
              <a:gd name="T39" fmla="*/ 74 h 176"/>
              <a:gd name="T40" fmla="*/ 169 w 176"/>
              <a:gd name="T41" fmla="*/ 91 h 176"/>
              <a:gd name="T42" fmla="*/ 172 w 176"/>
              <a:gd name="T43" fmla="*/ 92 h 176"/>
              <a:gd name="T44" fmla="*/ 176 w 176"/>
              <a:gd name="T45" fmla="*/ 88 h 176"/>
              <a:gd name="T46" fmla="*/ 175 w 176"/>
              <a:gd name="T47" fmla="*/ 85 h 176"/>
              <a:gd name="T48" fmla="*/ 120 w 176"/>
              <a:gd name="T49" fmla="*/ 16 h 176"/>
              <a:gd name="T50" fmla="*/ 136 w 176"/>
              <a:gd name="T51" fmla="*/ 16 h 176"/>
              <a:gd name="T52" fmla="*/ 136 w 176"/>
              <a:gd name="T53" fmla="*/ 46 h 176"/>
              <a:gd name="T54" fmla="*/ 120 w 176"/>
              <a:gd name="T55" fmla="*/ 30 h 176"/>
              <a:gd name="T56" fmla="*/ 120 w 176"/>
              <a:gd name="T57" fmla="*/ 16 h 176"/>
              <a:gd name="T58" fmla="*/ 64 w 176"/>
              <a:gd name="T59" fmla="*/ 168 h 176"/>
              <a:gd name="T60" fmla="*/ 32 w 176"/>
              <a:gd name="T61" fmla="*/ 168 h 176"/>
              <a:gd name="T62" fmla="*/ 32 w 176"/>
              <a:gd name="T63" fmla="*/ 160 h 176"/>
              <a:gd name="T64" fmla="*/ 64 w 176"/>
              <a:gd name="T65" fmla="*/ 160 h 176"/>
              <a:gd name="T66" fmla="*/ 64 w 176"/>
              <a:gd name="T67" fmla="*/ 168 h 176"/>
              <a:gd name="T68" fmla="*/ 104 w 176"/>
              <a:gd name="T69" fmla="*/ 168 h 176"/>
              <a:gd name="T70" fmla="*/ 72 w 176"/>
              <a:gd name="T71" fmla="*/ 168 h 176"/>
              <a:gd name="T72" fmla="*/ 72 w 176"/>
              <a:gd name="T73" fmla="*/ 104 h 176"/>
              <a:gd name="T74" fmla="*/ 104 w 176"/>
              <a:gd name="T75" fmla="*/ 104 h 176"/>
              <a:gd name="T76" fmla="*/ 104 w 176"/>
              <a:gd name="T77" fmla="*/ 168 h 176"/>
              <a:gd name="T78" fmla="*/ 144 w 176"/>
              <a:gd name="T79" fmla="*/ 168 h 176"/>
              <a:gd name="T80" fmla="*/ 112 w 176"/>
              <a:gd name="T81" fmla="*/ 168 h 176"/>
              <a:gd name="T82" fmla="*/ 112 w 176"/>
              <a:gd name="T83" fmla="*/ 160 h 176"/>
              <a:gd name="T84" fmla="*/ 144 w 176"/>
              <a:gd name="T85" fmla="*/ 160 h 176"/>
              <a:gd name="T86" fmla="*/ 144 w 176"/>
              <a:gd name="T87" fmla="*/ 168 h 176"/>
              <a:gd name="T88" fmla="*/ 144 w 176"/>
              <a:gd name="T89" fmla="*/ 152 h 176"/>
              <a:gd name="T90" fmla="*/ 112 w 176"/>
              <a:gd name="T91" fmla="*/ 152 h 176"/>
              <a:gd name="T92" fmla="*/ 112 w 176"/>
              <a:gd name="T93" fmla="*/ 100 h 176"/>
              <a:gd name="T94" fmla="*/ 108 w 176"/>
              <a:gd name="T95" fmla="*/ 96 h 176"/>
              <a:gd name="T96" fmla="*/ 68 w 176"/>
              <a:gd name="T97" fmla="*/ 96 h 176"/>
              <a:gd name="T98" fmla="*/ 64 w 176"/>
              <a:gd name="T99" fmla="*/ 100 h 176"/>
              <a:gd name="T100" fmla="*/ 64 w 176"/>
              <a:gd name="T101" fmla="*/ 152 h 176"/>
              <a:gd name="T102" fmla="*/ 32 w 176"/>
              <a:gd name="T103" fmla="*/ 152 h 176"/>
              <a:gd name="T104" fmla="*/ 32 w 176"/>
              <a:gd name="T105" fmla="*/ 66 h 176"/>
              <a:gd name="T106" fmla="*/ 88 w 176"/>
              <a:gd name="T107" fmla="*/ 10 h 176"/>
              <a:gd name="T108" fmla="*/ 144 w 176"/>
              <a:gd name="T109" fmla="*/ 66 h 176"/>
              <a:gd name="T110" fmla="*/ 144 w 176"/>
              <a:gd name="T111" fmla="*/ 152 h 176"/>
              <a:gd name="T112" fmla="*/ 92 w 176"/>
              <a:gd name="T113" fmla="*/ 144 h 176"/>
              <a:gd name="T114" fmla="*/ 96 w 176"/>
              <a:gd name="T115" fmla="*/ 140 h 176"/>
              <a:gd name="T116" fmla="*/ 92 w 176"/>
              <a:gd name="T117" fmla="*/ 136 h 176"/>
              <a:gd name="T118" fmla="*/ 88 w 176"/>
              <a:gd name="T119" fmla="*/ 140 h 176"/>
              <a:gd name="T120" fmla="*/ 92 w 176"/>
              <a:gd name="T121" fmla="*/ 144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76" h="176">
                <a:moveTo>
                  <a:pt x="175" y="85"/>
                </a:moveTo>
                <a:cubicBezTo>
                  <a:pt x="144" y="54"/>
                  <a:pt x="144" y="54"/>
                  <a:pt x="144" y="54"/>
                </a:cubicBezTo>
                <a:cubicBezTo>
                  <a:pt x="144" y="12"/>
                  <a:pt x="144" y="12"/>
                  <a:pt x="144" y="12"/>
                </a:cubicBezTo>
                <a:cubicBezTo>
                  <a:pt x="144" y="10"/>
                  <a:pt x="142" y="8"/>
                  <a:pt x="140" y="8"/>
                </a:cubicBezTo>
                <a:cubicBezTo>
                  <a:pt x="116" y="8"/>
                  <a:pt x="116" y="8"/>
                  <a:pt x="116" y="8"/>
                </a:cubicBezTo>
                <a:cubicBezTo>
                  <a:pt x="114" y="8"/>
                  <a:pt x="112" y="10"/>
                  <a:pt x="112" y="12"/>
                </a:cubicBezTo>
                <a:cubicBezTo>
                  <a:pt x="112" y="22"/>
                  <a:pt x="112" y="22"/>
                  <a:pt x="112" y="22"/>
                </a:cubicBezTo>
                <a:cubicBezTo>
                  <a:pt x="91" y="1"/>
                  <a:pt x="91" y="1"/>
                  <a:pt x="91" y="1"/>
                </a:cubicBezTo>
                <a:cubicBezTo>
                  <a:pt x="90" y="0"/>
                  <a:pt x="89" y="0"/>
                  <a:pt x="88" y="0"/>
                </a:cubicBezTo>
                <a:cubicBezTo>
                  <a:pt x="87" y="0"/>
                  <a:pt x="86" y="0"/>
                  <a:pt x="85" y="1"/>
                </a:cubicBezTo>
                <a:cubicBezTo>
                  <a:pt x="1" y="85"/>
                  <a:pt x="1" y="85"/>
                  <a:pt x="1" y="85"/>
                </a:cubicBezTo>
                <a:cubicBezTo>
                  <a:pt x="0" y="86"/>
                  <a:pt x="0" y="87"/>
                  <a:pt x="0" y="88"/>
                </a:cubicBezTo>
                <a:cubicBezTo>
                  <a:pt x="0" y="90"/>
                  <a:pt x="2" y="92"/>
                  <a:pt x="4" y="92"/>
                </a:cubicBezTo>
                <a:cubicBezTo>
                  <a:pt x="5" y="92"/>
                  <a:pt x="6" y="92"/>
                  <a:pt x="7" y="91"/>
                </a:cubicBezTo>
                <a:cubicBezTo>
                  <a:pt x="24" y="74"/>
                  <a:pt x="24" y="74"/>
                  <a:pt x="24" y="74"/>
                </a:cubicBezTo>
                <a:cubicBezTo>
                  <a:pt x="24" y="172"/>
                  <a:pt x="24" y="172"/>
                  <a:pt x="24" y="172"/>
                </a:cubicBezTo>
                <a:cubicBezTo>
                  <a:pt x="24" y="174"/>
                  <a:pt x="26" y="176"/>
                  <a:pt x="28" y="176"/>
                </a:cubicBezTo>
                <a:cubicBezTo>
                  <a:pt x="148" y="176"/>
                  <a:pt x="148" y="176"/>
                  <a:pt x="148" y="176"/>
                </a:cubicBezTo>
                <a:cubicBezTo>
                  <a:pt x="150" y="176"/>
                  <a:pt x="152" y="174"/>
                  <a:pt x="152" y="172"/>
                </a:cubicBezTo>
                <a:cubicBezTo>
                  <a:pt x="152" y="74"/>
                  <a:pt x="152" y="74"/>
                  <a:pt x="152" y="74"/>
                </a:cubicBezTo>
                <a:cubicBezTo>
                  <a:pt x="169" y="91"/>
                  <a:pt x="169" y="91"/>
                  <a:pt x="169" y="91"/>
                </a:cubicBezTo>
                <a:cubicBezTo>
                  <a:pt x="170" y="92"/>
                  <a:pt x="171" y="92"/>
                  <a:pt x="172" y="92"/>
                </a:cubicBezTo>
                <a:cubicBezTo>
                  <a:pt x="174" y="92"/>
                  <a:pt x="176" y="90"/>
                  <a:pt x="176" y="88"/>
                </a:cubicBezTo>
                <a:cubicBezTo>
                  <a:pt x="176" y="87"/>
                  <a:pt x="176" y="86"/>
                  <a:pt x="175" y="85"/>
                </a:cubicBezTo>
                <a:moveTo>
                  <a:pt x="120" y="16"/>
                </a:moveTo>
                <a:cubicBezTo>
                  <a:pt x="136" y="16"/>
                  <a:pt x="136" y="16"/>
                  <a:pt x="136" y="16"/>
                </a:cubicBezTo>
                <a:cubicBezTo>
                  <a:pt x="136" y="46"/>
                  <a:pt x="136" y="46"/>
                  <a:pt x="136" y="46"/>
                </a:cubicBezTo>
                <a:cubicBezTo>
                  <a:pt x="120" y="30"/>
                  <a:pt x="120" y="30"/>
                  <a:pt x="120" y="30"/>
                </a:cubicBezTo>
                <a:lnTo>
                  <a:pt x="120" y="16"/>
                </a:lnTo>
                <a:close/>
                <a:moveTo>
                  <a:pt x="64" y="168"/>
                </a:moveTo>
                <a:cubicBezTo>
                  <a:pt x="32" y="168"/>
                  <a:pt x="32" y="168"/>
                  <a:pt x="32" y="168"/>
                </a:cubicBezTo>
                <a:cubicBezTo>
                  <a:pt x="32" y="160"/>
                  <a:pt x="32" y="160"/>
                  <a:pt x="32" y="160"/>
                </a:cubicBezTo>
                <a:cubicBezTo>
                  <a:pt x="64" y="160"/>
                  <a:pt x="64" y="160"/>
                  <a:pt x="64" y="160"/>
                </a:cubicBezTo>
                <a:lnTo>
                  <a:pt x="64" y="168"/>
                </a:lnTo>
                <a:close/>
                <a:moveTo>
                  <a:pt x="104" y="168"/>
                </a:moveTo>
                <a:cubicBezTo>
                  <a:pt x="72" y="168"/>
                  <a:pt x="72" y="168"/>
                  <a:pt x="72" y="168"/>
                </a:cubicBezTo>
                <a:cubicBezTo>
                  <a:pt x="72" y="104"/>
                  <a:pt x="72" y="104"/>
                  <a:pt x="72" y="104"/>
                </a:cubicBezTo>
                <a:cubicBezTo>
                  <a:pt x="104" y="104"/>
                  <a:pt x="104" y="104"/>
                  <a:pt x="104" y="104"/>
                </a:cubicBezTo>
                <a:lnTo>
                  <a:pt x="104" y="168"/>
                </a:lnTo>
                <a:close/>
                <a:moveTo>
                  <a:pt x="144" y="168"/>
                </a:moveTo>
                <a:cubicBezTo>
                  <a:pt x="112" y="168"/>
                  <a:pt x="112" y="168"/>
                  <a:pt x="112" y="168"/>
                </a:cubicBezTo>
                <a:cubicBezTo>
                  <a:pt x="112" y="160"/>
                  <a:pt x="112" y="160"/>
                  <a:pt x="112" y="160"/>
                </a:cubicBezTo>
                <a:cubicBezTo>
                  <a:pt x="144" y="160"/>
                  <a:pt x="144" y="160"/>
                  <a:pt x="144" y="160"/>
                </a:cubicBezTo>
                <a:lnTo>
                  <a:pt x="144" y="168"/>
                </a:lnTo>
                <a:close/>
                <a:moveTo>
                  <a:pt x="144" y="152"/>
                </a:moveTo>
                <a:cubicBezTo>
                  <a:pt x="112" y="152"/>
                  <a:pt x="112" y="152"/>
                  <a:pt x="112" y="152"/>
                </a:cubicBezTo>
                <a:cubicBezTo>
                  <a:pt x="112" y="100"/>
                  <a:pt x="112" y="100"/>
                  <a:pt x="112" y="100"/>
                </a:cubicBezTo>
                <a:cubicBezTo>
                  <a:pt x="112" y="98"/>
                  <a:pt x="110" y="96"/>
                  <a:pt x="108" y="96"/>
                </a:cubicBezTo>
                <a:cubicBezTo>
                  <a:pt x="68" y="96"/>
                  <a:pt x="68" y="96"/>
                  <a:pt x="68" y="96"/>
                </a:cubicBezTo>
                <a:cubicBezTo>
                  <a:pt x="66" y="96"/>
                  <a:pt x="64" y="98"/>
                  <a:pt x="64" y="100"/>
                </a:cubicBezTo>
                <a:cubicBezTo>
                  <a:pt x="64" y="152"/>
                  <a:pt x="64" y="152"/>
                  <a:pt x="64" y="152"/>
                </a:cubicBezTo>
                <a:cubicBezTo>
                  <a:pt x="32" y="152"/>
                  <a:pt x="32" y="152"/>
                  <a:pt x="32" y="152"/>
                </a:cubicBezTo>
                <a:cubicBezTo>
                  <a:pt x="32" y="66"/>
                  <a:pt x="32" y="66"/>
                  <a:pt x="32" y="66"/>
                </a:cubicBezTo>
                <a:cubicBezTo>
                  <a:pt x="88" y="10"/>
                  <a:pt x="88" y="10"/>
                  <a:pt x="88" y="10"/>
                </a:cubicBezTo>
                <a:cubicBezTo>
                  <a:pt x="144" y="66"/>
                  <a:pt x="144" y="66"/>
                  <a:pt x="144" y="66"/>
                </a:cubicBezTo>
                <a:lnTo>
                  <a:pt x="144" y="152"/>
                </a:lnTo>
                <a:close/>
                <a:moveTo>
                  <a:pt x="92" y="144"/>
                </a:moveTo>
                <a:cubicBezTo>
                  <a:pt x="94" y="144"/>
                  <a:pt x="96" y="142"/>
                  <a:pt x="96" y="140"/>
                </a:cubicBezTo>
                <a:cubicBezTo>
                  <a:pt x="96" y="138"/>
                  <a:pt x="94" y="136"/>
                  <a:pt x="92" y="136"/>
                </a:cubicBezTo>
                <a:cubicBezTo>
                  <a:pt x="90" y="136"/>
                  <a:pt x="88" y="138"/>
                  <a:pt x="88" y="140"/>
                </a:cubicBezTo>
                <a:cubicBezTo>
                  <a:pt x="88" y="142"/>
                  <a:pt x="90" y="144"/>
                  <a:pt x="92" y="144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51435" tIns="25718" rIns="51435" bIns="25718" numCol="1" anchor="t" anchorCtr="0" compatLnSpc="1">
            <a:prstTxWarp prst="textNoShape">
              <a:avLst/>
            </a:prstTxWarp>
          </a:bodyPr>
          <a:lstStyle/>
          <a:p>
            <a:endParaRPr lang="en-US" sz="1600"/>
          </a:p>
        </p:txBody>
      </p:sp>
      <p:sp>
        <p:nvSpPr>
          <p:cNvPr id="88" name="Прямоугольник 87"/>
          <p:cNvSpPr/>
          <p:nvPr/>
        </p:nvSpPr>
        <p:spPr>
          <a:xfrm>
            <a:off x="237540" y="1156872"/>
            <a:ext cx="66204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spc="-10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Ипотечный кредит с государственной поддержкой на </a:t>
            </a:r>
            <a:r>
              <a:rPr lang="ru-RU" sz="1200" spc="-10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приобретение или строительство </a:t>
            </a:r>
            <a:r>
              <a:rPr lang="ru-RU" sz="1200" spc="-10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жилого дома </a:t>
            </a:r>
            <a:r>
              <a:rPr lang="ru-RU" sz="1200" spc="-10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на </a:t>
            </a:r>
            <a:r>
              <a:rPr lang="ru-RU" sz="1200" spc="-10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сельских территориях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38544" y="4487659"/>
            <a:ext cx="1470528" cy="373783"/>
          </a:xfrm>
          <a:prstGeom prst="rect">
            <a:avLst/>
          </a:prstGeom>
          <a:solidFill>
            <a:srgbClr val="FDC537"/>
          </a:solidFill>
          <a:ln w="9525" cap="flat" cmpd="sng" algn="ctr"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lIns="108000" tIns="34290" rIns="68580" bIns="27000" rtlCol="0" anchor="ctr">
            <a:noAutofit/>
          </a:bodyPr>
          <a:lstStyle>
            <a:defPPr>
              <a:defRPr lang="ru-RU"/>
            </a:defPPr>
            <a:lvl1pPr indent="0">
              <a:lnSpc>
                <a:spcPct val="80000"/>
              </a:lnSpc>
              <a:spcBef>
                <a:spcPts val="0"/>
              </a:spcBef>
              <a:buSzPct val="100000"/>
              <a:buFontTx/>
              <a:buNone/>
              <a:defRPr sz="1600" b="1" spc="-20">
                <a:solidFill>
                  <a:schemeClr val="tx1"/>
                </a:solidFill>
                <a:latin typeface="Proxima Nova" charset="0"/>
                <a:ea typeface="Proxima Nova" charset="0"/>
                <a:cs typeface="Proxima Nova" charset="0"/>
              </a:defRPr>
            </a:lvl1pPr>
            <a:lvl2pPr marL="360363" indent="-179388" defTabSz="358775">
              <a:spcBef>
                <a:spcPct val="20000"/>
              </a:spcBef>
              <a:buClr>
                <a:srgbClr val="266234"/>
              </a:buClr>
              <a:buSzPct val="140000"/>
              <a:buFont typeface="Arial"/>
              <a:buChar char="•"/>
              <a:defRPr sz="1200"/>
            </a:lvl2pPr>
            <a:lvl3pPr marL="536575" indent="-157163">
              <a:spcBef>
                <a:spcPct val="20000"/>
              </a:spcBef>
              <a:buClr>
                <a:srgbClr val="266234"/>
              </a:buClr>
              <a:buSzPct val="120000"/>
              <a:buFont typeface="Wingdings" charset="2"/>
              <a:buChar char="§"/>
              <a:defRPr sz="1200"/>
            </a:lvl3pPr>
            <a:lvl4pPr marL="715963" indent="-174625">
              <a:spcBef>
                <a:spcPct val="20000"/>
              </a:spcBef>
              <a:buClr>
                <a:srgbClr val="266234"/>
              </a:buClr>
              <a:buFont typeface="Arial"/>
              <a:buChar char="–"/>
              <a:defRPr sz="1200"/>
            </a:lvl4pPr>
            <a:lvl5pPr marL="896938" indent="-176213">
              <a:spcBef>
                <a:spcPct val="20000"/>
              </a:spcBef>
              <a:buClr>
                <a:srgbClr val="266234"/>
              </a:buClr>
              <a:buSzPct val="50000"/>
              <a:buFont typeface="Wingdings" charset="2"/>
              <a:buChar char="u"/>
              <a:defRPr sz="1200"/>
            </a:lvl5pPr>
            <a:lvl6pPr marL="2514600" indent="-228600">
              <a:spcBef>
                <a:spcPct val="20000"/>
              </a:spcBef>
              <a:buFont typeface="Arial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/>
              <a:buChar char="•"/>
              <a:defRPr sz="2000"/>
            </a:lvl9pPr>
          </a:lstStyle>
          <a:p>
            <a:r>
              <a:rPr lang="ru-RU" sz="1200" dirty="0" smtClean="0"/>
              <a:t>Дополнительно</a:t>
            </a:r>
            <a:endParaRPr lang="ru-RU" sz="1200" dirty="0"/>
          </a:p>
        </p:txBody>
      </p:sp>
      <p:sp>
        <p:nvSpPr>
          <p:cNvPr id="29" name="Прямоугольник 28"/>
          <p:cNvSpPr/>
          <p:nvPr/>
        </p:nvSpPr>
        <p:spPr>
          <a:xfrm>
            <a:off x="1833541" y="4434205"/>
            <a:ext cx="287084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buClr>
                <a:srgbClr val="5EA038"/>
              </a:buClr>
            </a:pPr>
            <a:r>
              <a:rPr lang="ru-RU" sz="1000" spc="-16" dirty="0">
                <a:solidFill>
                  <a:prstClr val="white"/>
                </a:solidFill>
                <a:latin typeface="Proxima Nova" charset="0"/>
                <a:ea typeface="Proxima Nova" charset="0"/>
                <a:cs typeface="Proxima Nova" charset="0"/>
              </a:rPr>
              <a:t>Возможность оформления заемщиками-супругами двух кредитов для приобретения объекта недвижимости большей </a:t>
            </a:r>
            <a:r>
              <a:rPr lang="ru-RU" sz="1000" spc="-16" dirty="0" smtClean="0">
                <a:solidFill>
                  <a:prstClr val="white"/>
                </a:solidFill>
                <a:latin typeface="Proxima Nova" charset="0"/>
                <a:ea typeface="Proxima Nova" charset="0"/>
                <a:cs typeface="Proxima Nova" charset="0"/>
              </a:rPr>
              <a:t>стоимостью</a:t>
            </a:r>
            <a:endParaRPr lang="ru-RU" sz="1000" spc="-16" dirty="0">
              <a:solidFill>
                <a:prstClr val="white"/>
              </a:solidFill>
              <a:latin typeface="Proxima Nova" charset="0"/>
              <a:ea typeface="Proxima Nova" charset="0"/>
              <a:cs typeface="Proxima Nova" charset="0"/>
            </a:endParaRPr>
          </a:p>
        </p:txBody>
      </p:sp>
      <p:sp>
        <p:nvSpPr>
          <p:cNvPr id="30" name="Прямоугольник 29"/>
          <p:cNvSpPr/>
          <p:nvPr/>
        </p:nvSpPr>
        <p:spPr bwMode="auto">
          <a:xfrm>
            <a:off x="283523" y="4480663"/>
            <a:ext cx="66747" cy="378563"/>
          </a:xfrm>
          <a:prstGeom prst="rect">
            <a:avLst/>
          </a:prstGeom>
          <a:solidFill>
            <a:srgbClr val="2B6030"/>
          </a:solidFill>
          <a:ln>
            <a:noFill/>
          </a:ln>
        </p:spPr>
        <p:txBody>
          <a:bodyPr lIns="0" tIns="0" rIns="0" bIns="0" rtlCol="0" anchor="ctr"/>
          <a:lstStyle/>
          <a:p>
            <a:pPr algn="ctr"/>
            <a:endParaRPr lang="ru-RU" sz="1350"/>
          </a:p>
        </p:txBody>
      </p:sp>
      <p:sp>
        <p:nvSpPr>
          <p:cNvPr id="32" name="Прямоугольник 31"/>
          <p:cNvSpPr/>
          <p:nvPr/>
        </p:nvSpPr>
        <p:spPr>
          <a:xfrm>
            <a:off x="187190" y="4886172"/>
            <a:ext cx="4325321" cy="42473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  <a:buClr>
                <a:srgbClr val="5EA038"/>
              </a:buClr>
            </a:pPr>
            <a:r>
              <a:rPr lang="en-US" sz="900" spc="-15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*</a:t>
            </a:r>
            <a:r>
              <a:rPr lang="en-US" sz="900" spc="-15" dirty="0" smtClean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 </a:t>
            </a:r>
            <a:r>
              <a:rPr lang="ru-RU" sz="900" spc="-15" dirty="0">
                <a:solidFill>
                  <a:schemeClr val="bg1"/>
                </a:solidFill>
                <a:latin typeface="Proxima Nova" charset="0"/>
                <a:ea typeface="Proxima Nova" charset="0"/>
                <a:cs typeface="Proxima Nova" charset="0"/>
              </a:rPr>
              <a:t>На дату заключения кредитного договора, возраст жилого дома (объекта ИЖС) не должен превышать 5-ти лет, если продавцом выступает физическое лицо и 3-х лет, если продавцом выступает юридическое лицо или ИП </a:t>
            </a:r>
            <a:endParaRPr lang="ru-RU" sz="900" spc="-15" dirty="0">
              <a:solidFill>
                <a:schemeClr val="bg1"/>
              </a:solidFill>
              <a:latin typeface="Proxima Nova" charset="0"/>
              <a:ea typeface="Proxima Nova" charset="0"/>
              <a:cs typeface="Proxima Nov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3397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1440</TotalTime>
  <Words>151</Words>
  <Application>Microsoft Office PowerPoint</Application>
  <PresentationFormat>Лист A4 (210x297 мм)</PresentationFormat>
  <Paragraphs>20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7" baseType="lpstr">
      <vt:lpstr>Malgun Gothic Semilight</vt:lpstr>
      <vt:lpstr>Arial</vt:lpstr>
      <vt:lpstr>Calibri</vt:lpstr>
      <vt:lpstr>Calibri Light</vt:lpstr>
      <vt:lpstr>Proxima Nova</vt:lpstr>
      <vt:lpstr>Тема Office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ДЕТСКАЯ ИПОТЕКА</dc:title>
  <dc:creator>Васехина Марина Сергеевна</dc:creator>
  <cp:lastModifiedBy>Максимова Надежда Владимировна</cp:lastModifiedBy>
  <cp:revision>121</cp:revision>
  <dcterms:created xsi:type="dcterms:W3CDTF">2021-08-16T12:00:16Z</dcterms:created>
  <dcterms:modified xsi:type="dcterms:W3CDTF">2022-04-22T13:39:50Z</dcterms:modified>
</cp:coreProperties>
</file>