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charts/chart9.xml" ContentType="application/vnd.openxmlformats-officedocument.drawingml.chart+xml"/>
  <Override PartName="/ppt/theme/themeOverride9.xml" ContentType="application/vnd.openxmlformats-officedocument.themeOverride+xml"/>
  <Override PartName="/ppt/charts/chart10.xml" ContentType="application/vnd.openxmlformats-officedocument.drawingml.chart+xml"/>
  <Override PartName="/ppt/theme/themeOverride10.xml" ContentType="application/vnd.openxmlformats-officedocument.themeOverride+xml"/>
  <Override PartName="/ppt/drawings/drawing1.xml" ContentType="application/vnd.openxmlformats-officedocument.drawingml.chartshapes+xml"/>
  <Override PartName="/ppt/charts/chart11.xml" ContentType="application/vnd.openxmlformats-officedocument.drawingml.chart+xml"/>
  <Override PartName="/ppt/theme/themeOverride11.xml" ContentType="application/vnd.openxmlformats-officedocument.themeOverride+xml"/>
  <Override PartName="/ppt/drawings/drawing2.xml" ContentType="application/vnd.openxmlformats-officedocument.drawingml.chartshapes+xml"/>
  <Override PartName="/ppt/charts/chart12.xml" ContentType="application/vnd.openxmlformats-officedocument.drawingml.chart+xml"/>
  <Override PartName="/ppt/theme/themeOverride12.xml" ContentType="application/vnd.openxmlformats-officedocument.themeOverride+xml"/>
  <Override PartName="/ppt/drawings/drawing3.xml" ContentType="application/vnd.openxmlformats-officedocument.drawingml.chartshapes+xml"/>
  <Override PartName="/ppt/charts/chart13.xml" ContentType="application/vnd.openxmlformats-officedocument.drawingml.chart+xml"/>
  <Override PartName="/ppt/theme/themeOverride13.xml" ContentType="application/vnd.openxmlformats-officedocument.themeOverride+xml"/>
  <Override PartName="/ppt/drawings/drawing4.xml" ContentType="application/vnd.openxmlformats-officedocument.drawingml.chartshapes+xml"/>
  <Override PartName="/ppt/charts/chart14.xml" ContentType="application/vnd.openxmlformats-officedocument.drawingml.chart+xml"/>
  <Override PartName="/ppt/theme/themeOverride14.xml" ContentType="application/vnd.openxmlformats-officedocument.themeOverride+xml"/>
  <Override PartName="/ppt/drawings/drawing5.xml" ContentType="application/vnd.openxmlformats-officedocument.drawingml.chartshapes+xml"/>
  <Override PartName="/ppt/charts/chart15.xml" ContentType="application/vnd.openxmlformats-officedocument.drawingml.chart+xml"/>
  <Override PartName="/ppt/theme/themeOverride15.xml" ContentType="application/vnd.openxmlformats-officedocument.themeOverride+xml"/>
  <Override PartName="/ppt/drawings/drawing6.xml" ContentType="application/vnd.openxmlformats-officedocument.drawingml.chartshapes+xml"/>
  <Override PartName="/ppt/charts/chart16.xml" ContentType="application/vnd.openxmlformats-officedocument.drawingml.chart+xml"/>
  <Override PartName="/ppt/theme/themeOverride16.xml" ContentType="application/vnd.openxmlformats-officedocument.themeOverride+xml"/>
  <Override PartName="/ppt/drawings/drawing7.xml" ContentType="application/vnd.openxmlformats-officedocument.drawingml.chartshapes+xml"/>
  <Override PartName="/ppt/charts/chart17.xml" ContentType="application/vnd.openxmlformats-officedocument.drawingml.chart+xml"/>
  <Override PartName="/ppt/theme/themeOverride17.xml" ContentType="application/vnd.openxmlformats-officedocument.themeOverride+xml"/>
  <Override PartName="/ppt/drawings/drawing8.xml" ContentType="application/vnd.openxmlformats-officedocument.drawingml.chartshapes+xml"/>
  <Override PartName="/ppt/charts/chart18.xml" ContentType="application/vnd.openxmlformats-officedocument.drawingml.chart+xml"/>
  <Override PartName="/ppt/theme/themeOverride18.xml" ContentType="application/vnd.openxmlformats-officedocument.themeOverride+xml"/>
  <Override PartName="/ppt/drawings/drawing9.xml" ContentType="application/vnd.openxmlformats-officedocument.drawingml.chartshapes+xml"/>
  <Override PartName="/ppt/charts/chart19.xml" ContentType="application/vnd.openxmlformats-officedocument.drawingml.chart+xml"/>
  <Override PartName="/ppt/theme/themeOverride19.xml" ContentType="application/vnd.openxmlformats-officedocument.themeOverride+xml"/>
  <Override PartName="/ppt/drawings/drawing10.xml" ContentType="application/vnd.openxmlformats-officedocument.drawingml.chartshapes+xml"/>
  <Override PartName="/ppt/charts/chart20.xml" ContentType="application/vnd.openxmlformats-officedocument.drawingml.chart+xml"/>
  <Override PartName="/ppt/theme/themeOverride20.xml" ContentType="application/vnd.openxmlformats-officedocument.themeOverride+xml"/>
  <Override PartName="/ppt/drawings/drawing11.xml" ContentType="application/vnd.openxmlformats-officedocument.drawingml.chartshapes+xml"/>
  <Override PartName="/ppt/charts/chart21.xml" ContentType="application/vnd.openxmlformats-officedocument.drawingml.chart+xml"/>
  <Override PartName="/ppt/theme/themeOverride21.xml" ContentType="application/vnd.openxmlformats-officedocument.themeOverride+xml"/>
  <Override PartName="/ppt/drawings/drawing12.xml" ContentType="application/vnd.openxmlformats-officedocument.drawingml.chartshapes+xml"/>
  <Override PartName="/ppt/charts/chart22.xml" ContentType="application/vnd.openxmlformats-officedocument.drawingml.chart+xml"/>
  <Override PartName="/ppt/theme/themeOverride22.xml" ContentType="application/vnd.openxmlformats-officedocument.themeOverride+xml"/>
  <Override PartName="/ppt/drawings/drawing13.xml" ContentType="application/vnd.openxmlformats-officedocument.drawingml.chartshapes+xml"/>
  <Override PartName="/ppt/charts/chart23.xml" ContentType="application/vnd.openxmlformats-officedocument.drawingml.chart+xml"/>
  <Override PartName="/ppt/theme/themeOverride23.xml" ContentType="application/vnd.openxmlformats-officedocument.themeOverride+xml"/>
  <Override PartName="/ppt/drawings/drawing14.xml" ContentType="application/vnd.openxmlformats-officedocument.drawingml.chartshapes+xml"/>
  <Override PartName="/ppt/charts/chart24.xml" ContentType="application/vnd.openxmlformats-officedocument.drawingml.chart+xml"/>
  <Override PartName="/ppt/theme/themeOverride24.xml" ContentType="application/vnd.openxmlformats-officedocument.themeOverride+xml"/>
  <Override PartName="/ppt/drawings/drawing15.xml" ContentType="application/vnd.openxmlformats-officedocument.drawingml.chartshapes+xml"/>
  <Override PartName="/ppt/charts/chart25.xml" ContentType="application/vnd.openxmlformats-officedocument.drawingml.chart+xml"/>
  <Override PartName="/ppt/theme/themeOverride25.xml" ContentType="application/vnd.openxmlformats-officedocument.themeOverride+xml"/>
  <Override PartName="/ppt/drawings/drawing16.xml" ContentType="application/vnd.openxmlformats-officedocument.drawingml.chartshapes+xml"/>
  <Override PartName="/ppt/notesSlides/notesSlide1.xml" ContentType="application/vnd.openxmlformats-officedocument.presentationml.notesSlide+xml"/>
  <Override PartName="/ppt/charts/chart26.xml" ContentType="application/vnd.openxmlformats-officedocument.drawingml.chart+xml"/>
  <Override PartName="/ppt/theme/themeOverride26.xml" ContentType="application/vnd.openxmlformats-officedocument.themeOverride+xml"/>
  <Override PartName="/ppt/drawings/drawing17.xml" ContentType="application/vnd.openxmlformats-officedocument.drawingml.chartshapes+xml"/>
  <Override PartName="/ppt/charts/chart27.xml" ContentType="application/vnd.openxmlformats-officedocument.drawingml.chart+xml"/>
  <Override PartName="/ppt/theme/themeOverride27.xml" ContentType="application/vnd.openxmlformats-officedocument.themeOverride+xml"/>
  <Override PartName="/ppt/drawings/drawing18.xml" ContentType="application/vnd.openxmlformats-officedocument.drawingml.chartshapes+xml"/>
  <Override PartName="/ppt/charts/chart28.xml" ContentType="application/vnd.openxmlformats-officedocument.drawingml.chart+xml"/>
  <Override PartName="/ppt/theme/themeOverride28.xml" ContentType="application/vnd.openxmlformats-officedocument.themeOverride+xml"/>
  <Override PartName="/ppt/drawings/drawing19.xml" ContentType="application/vnd.openxmlformats-officedocument.drawingml.chartshapes+xml"/>
  <Override PartName="/ppt/charts/chart29.xml" ContentType="application/vnd.openxmlformats-officedocument.drawingml.chart+xml"/>
  <Override PartName="/ppt/theme/themeOverride29.xml" ContentType="application/vnd.openxmlformats-officedocument.themeOverride+xml"/>
  <Override PartName="/ppt/drawings/drawing20.xml" ContentType="application/vnd.openxmlformats-officedocument.drawingml.chartshapes+xml"/>
  <Override PartName="/ppt/charts/chart30.xml" ContentType="application/vnd.openxmlformats-officedocument.drawingml.chart+xml"/>
  <Override PartName="/ppt/theme/themeOverride30.xml" ContentType="application/vnd.openxmlformats-officedocument.themeOverride+xml"/>
  <Override PartName="/ppt/drawings/drawing21.xml" ContentType="application/vnd.openxmlformats-officedocument.drawingml.chartshapes+xml"/>
  <Override PartName="/ppt/charts/chart31.xml" ContentType="application/vnd.openxmlformats-officedocument.drawingml.chart+xml"/>
  <Override PartName="/ppt/theme/themeOverride31.xml" ContentType="application/vnd.openxmlformats-officedocument.themeOverride+xml"/>
  <Override PartName="/ppt/drawings/drawing22.xml" ContentType="application/vnd.openxmlformats-officedocument.drawingml.chartshapes+xml"/>
  <Override PartName="/ppt/charts/chart32.xml" ContentType="application/vnd.openxmlformats-officedocument.drawingml.chart+xml"/>
  <Override PartName="/ppt/theme/themeOverride32.xml" ContentType="application/vnd.openxmlformats-officedocument.themeOverride+xml"/>
  <Override PartName="/ppt/drawings/drawing23.xml" ContentType="application/vnd.openxmlformats-officedocument.drawingml.chartshapes+xml"/>
  <Override PartName="/ppt/charts/chart33.xml" ContentType="application/vnd.openxmlformats-officedocument.drawingml.chart+xml"/>
  <Override PartName="/ppt/theme/themeOverride33.xml" ContentType="application/vnd.openxmlformats-officedocument.themeOverride+xml"/>
  <Override PartName="/ppt/drawings/drawing24.xml" ContentType="application/vnd.openxmlformats-officedocument.drawingml.chartshapes+xml"/>
  <Override PartName="/ppt/charts/chart34.xml" ContentType="application/vnd.openxmlformats-officedocument.drawingml.chart+xml"/>
  <Override PartName="/ppt/theme/themeOverride34.xml" ContentType="application/vnd.openxmlformats-officedocument.themeOverride+xml"/>
  <Override PartName="/ppt/drawings/drawing25.xml" ContentType="application/vnd.openxmlformats-officedocument.drawingml.chartshapes+xml"/>
  <Override PartName="/ppt/charts/chart35.xml" ContentType="application/vnd.openxmlformats-officedocument.drawingml.chart+xml"/>
  <Override PartName="/ppt/theme/themeOverride35.xml" ContentType="application/vnd.openxmlformats-officedocument.themeOverride+xml"/>
  <Override PartName="/ppt/drawings/drawing26.xml" ContentType="application/vnd.openxmlformats-officedocument.drawingml.chartshapes+xml"/>
  <Override PartName="/ppt/charts/chart36.xml" ContentType="application/vnd.openxmlformats-officedocument.drawingml.chart+xml"/>
  <Override PartName="/ppt/theme/themeOverride36.xml" ContentType="application/vnd.openxmlformats-officedocument.themeOverride+xml"/>
  <Override PartName="/ppt/drawings/drawing27.xml" ContentType="application/vnd.openxmlformats-officedocument.drawingml.chartshapes+xml"/>
  <Override PartName="/ppt/charts/chart37.xml" ContentType="application/vnd.openxmlformats-officedocument.drawingml.chart+xml"/>
  <Override PartName="/ppt/theme/themeOverride37.xml" ContentType="application/vnd.openxmlformats-officedocument.themeOverride+xml"/>
  <Override PartName="/ppt/drawings/drawing28.xml" ContentType="application/vnd.openxmlformats-officedocument.drawingml.chartshapes+xml"/>
  <Override PartName="/ppt/charts/chart38.xml" ContentType="application/vnd.openxmlformats-officedocument.drawingml.chart+xml"/>
  <Override PartName="/ppt/theme/themeOverride38.xml" ContentType="application/vnd.openxmlformats-officedocument.themeOverride+xml"/>
  <Override PartName="/ppt/drawings/drawing29.xml" ContentType="application/vnd.openxmlformats-officedocument.drawingml.chartshapes+xml"/>
  <Override PartName="/ppt/charts/chart39.xml" ContentType="application/vnd.openxmlformats-officedocument.drawingml.chart+xml"/>
  <Override PartName="/ppt/theme/themeOverride39.xml" ContentType="application/vnd.openxmlformats-officedocument.themeOverride+xml"/>
  <Override PartName="/ppt/drawings/drawing30.xml" ContentType="application/vnd.openxmlformats-officedocument.drawingml.chartshapes+xml"/>
  <Override PartName="/ppt/charts/chart40.xml" ContentType="application/vnd.openxmlformats-officedocument.drawingml.chart+xml"/>
  <Override PartName="/ppt/theme/themeOverride40.xml" ContentType="application/vnd.openxmlformats-officedocument.themeOverride+xml"/>
  <Override PartName="/ppt/drawings/drawing31.xml" ContentType="application/vnd.openxmlformats-officedocument.drawingml.chartshapes+xml"/>
  <Override PartName="/ppt/charts/chart41.xml" ContentType="application/vnd.openxmlformats-officedocument.drawingml.chart+xml"/>
  <Override PartName="/ppt/theme/themeOverride41.xml" ContentType="application/vnd.openxmlformats-officedocument.themeOverride+xml"/>
  <Override PartName="/ppt/charts/chart42.xml" ContentType="application/vnd.openxmlformats-officedocument.drawingml.chart+xml"/>
  <Override PartName="/ppt/theme/themeOverride42.xml" ContentType="application/vnd.openxmlformats-officedocument.themeOverride+xml"/>
  <Override PartName="/ppt/charts/chart43.xml" ContentType="application/vnd.openxmlformats-officedocument.drawingml.chart+xml"/>
  <Override PartName="/ppt/theme/themeOverride43.xml" ContentType="application/vnd.openxmlformats-officedocument.themeOverride+xml"/>
  <Override PartName="/ppt/charts/chart44.xml" ContentType="application/vnd.openxmlformats-officedocument.drawingml.chart+xml"/>
  <Override PartName="/ppt/theme/themeOverride44.xml" ContentType="application/vnd.openxmlformats-officedocument.themeOverride+xml"/>
  <Override PartName="/ppt/drawings/drawing32.xml" ContentType="application/vnd.openxmlformats-officedocument.drawingml.chartshapes+xml"/>
  <Override PartName="/ppt/charts/chart45.xml" ContentType="application/vnd.openxmlformats-officedocument.drawingml.chart+xml"/>
  <Override PartName="/ppt/theme/themeOverride45.xml" ContentType="application/vnd.openxmlformats-officedocument.themeOverride+xml"/>
  <Override PartName="/ppt/drawings/drawing33.xml" ContentType="application/vnd.openxmlformats-officedocument.drawingml.chartshapes+xml"/>
  <Override PartName="/ppt/charts/chart46.xml" ContentType="application/vnd.openxmlformats-officedocument.drawingml.chart+xml"/>
  <Override PartName="/ppt/theme/themeOverride46.xml" ContentType="application/vnd.openxmlformats-officedocument.themeOverride+xml"/>
  <Override PartName="/ppt/drawings/drawing34.xml" ContentType="application/vnd.openxmlformats-officedocument.drawingml.chartshapes+xml"/>
  <Override PartName="/ppt/charts/chart47.xml" ContentType="application/vnd.openxmlformats-officedocument.drawingml.chart+xml"/>
  <Override PartName="/ppt/theme/themeOverride47.xml" ContentType="application/vnd.openxmlformats-officedocument.themeOverride+xml"/>
  <Override PartName="/ppt/drawings/drawing35.xml" ContentType="application/vnd.openxmlformats-officedocument.drawingml.chartshapes+xml"/>
  <Override PartName="/ppt/charts/chart48.xml" ContentType="application/vnd.openxmlformats-officedocument.drawingml.chart+xml"/>
  <Override PartName="/ppt/theme/themeOverride48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69"/>
  </p:notesMasterIdLst>
  <p:sldIdLst>
    <p:sldId id="313" r:id="rId2"/>
    <p:sldId id="350" r:id="rId3"/>
    <p:sldId id="351" r:id="rId4"/>
    <p:sldId id="394" r:id="rId5"/>
    <p:sldId id="395" r:id="rId6"/>
    <p:sldId id="396" r:id="rId7"/>
    <p:sldId id="352" r:id="rId8"/>
    <p:sldId id="353" r:id="rId9"/>
    <p:sldId id="355" r:id="rId10"/>
    <p:sldId id="356" r:id="rId11"/>
    <p:sldId id="397" r:id="rId12"/>
    <p:sldId id="421" r:id="rId13"/>
    <p:sldId id="359" r:id="rId14"/>
    <p:sldId id="398" r:id="rId15"/>
    <p:sldId id="399" r:id="rId16"/>
    <p:sldId id="400" r:id="rId17"/>
    <p:sldId id="401" r:id="rId18"/>
    <p:sldId id="402" r:id="rId19"/>
    <p:sldId id="404" r:id="rId20"/>
    <p:sldId id="405" r:id="rId21"/>
    <p:sldId id="406" r:id="rId22"/>
    <p:sldId id="407" r:id="rId23"/>
    <p:sldId id="408" r:id="rId24"/>
    <p:sldId id="410" r:id="rId25"/>
    <p:sldId id="362" r:id="rId26"/>
    <p:sldId id="363" r:id="rId27"/>
    <p:sldId id="411" r:id="rId28"/>
    <p:sldId id="412" r:id="rId29"/>
    <p:sldId id="364" r:id="rId30"/>
    <p:sldId id="365" r:id="rId31"/>
    <p:sldId id="366" r:id="rId32"/>
    <p:sldId id="367" r:id="rId33"/>
    <p:sldId id="368" r:id="rId34"/>
    <p:sldId id="369" r:id="rId35"/>
    <p:sldId id="393" r:id="rId36"/>
    <p:sldId id="370" r:id="rId37"/>
    <p:sldId id="371" r:id="rId38"/>
    <p:sldId id="392" r:id="rId39"/>
    <p:sldId id="372" r:id="rId40"/>
    <p:sldId id="373" r:id="rId41"/>
    <p:sldId id="390" r:id="rId42"/>
    <p:sldId id="425" r:id="rId43"/>
    <p:sldId id="426" r:id="rId44"/>
    <p:sldId id="376" r:id="rId45"/>
    <p:sldId id="377" r:id="rId46"/>
    <p:sldId id="389" r:id="rId47"/>
    <p:sldId id="378" r:id="rId48"/>
    <p:sldId id="379" r:id="rId49"/>
    <p:sldId id="424" r:id="rId50"/>
    <p:sldId id="380" r:id="rId51"/>
    <p:sldId id="381" r:id="rId52"/>
    <p:sldId id="388" r:id="rId53"/>
    <p:sldId id="382" r:id="rId54"/>
    <p:sldId id="383" r:id="rId55"/>
    <p:sldId id="422" r:id="rId56"/>
    <p:sldId id="423" r:id="rId57"/>
    <p:sldId id="384" r:id="rId58"/>
    <p:sldId id="385" r:id="rId59"/>
    <p:sldId id="427" r:id="rId60"/>
    <p:sldId id="428" r:id="rId61"/>
    <p:sldId id="430" r:id="rId62"/>
    <p:sldId id="420" r:id="rId63"/>
    <p:sldId id="413" r:id="rId64"/>
    <p:sldId id="414" r:id="rId65"/>
    <p:sldId id="415" r:id="rId66"/>
    <p:sldId id="417" r:id="rId67"/>
    <p:sldId id="418" r:id="rId6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 varScale="1">
        <p:scale>
          <a:sx n="103" d="100"/>
          <a:sy n="103" d="100"/>
        </p:scale>
        <p:origin x="-22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13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5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6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7.xlsx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8.xlsx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9.xlsx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Excel10.xlsx"/><Relationship Id="rId1" Type="http://schemas.openxmlformats.org/officeDocument/2006/relationships/themeOverride" Target="../theme/themeOverrid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_____Microsoft_Excel11.xlsx"/><Relationship Id="rId1" Type="http://schemas.openxmlformats.org/officeDocument/2006/relationships/themeOverride" Target="../theme/themeOverrid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package" Target="../embeddings/_____Microsoft_Excel12.xlsx"/><Relationship Id="rId1" Type="http://schemas.openxmlformats.org/officeDocument/2006/relationships/themeOverride" Target="../theme/themeOverrid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package" Target="../embeddings/_____Microsoft_Excel13.xlsx"/><Relationship Id="rId1" Type="http://schemas.openxmlformats.org/officeDocument/2006/relationships/themeOverride" Target="../theme/themeOverrid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package" Target="../embeddings/_____Microsoft_Excel14.xlsx"/><Relationship Id="rId1" Type="http://schemas.openxmlformats.org/officeDocument/2006/relationships/themeOverride" Target="../theme/themeOverrid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6.xml"/><Relationship Id="rId2" Type="http://schemas.openxmlformats.org/officeDocument/2006/relationships/package" Target="../embeddings/_____Microsoft_Excel15.xlsx"/><Relationship Id="rId1" Type="http://schemas.openxmlformats.org/officeDocument/2006/relationships/themeOverride" Target="../theme/themeOverrid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7.xml"/><Relationship Id="rId2" Type="http://schemas.openxmlformats.org/officeDocument/2006/relationships/package" Target="../embeddings/_____Microsoft_Excel16.xlsx"/><Relationship Id="rId1" Type="http://schemas.openxmlformats.org/officeDocument/2006/relationships/themeOverride" Target="../theme/themeOverrid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8.xml"/><Relationship Id="rId2" Type="http://schemas.openxmlformats.org/officeDocument/2006/relationships/package" Target="../embeddings/_____Microsoft_Excel17.xlsx"/><Relationship Id="rId1" Type="http://schemas.openxmlformats.org/officeDocument/2006/relationships/themeOverride" Target="../theme/themeOverrid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9.xml"/><Relationship Id="rId2" Type="http://schemas.openxmlformats.org/officeDocument/2006/relationships/package" Target="../embeddings/_____Microsoft_Excel18.xlsx"/><Relationship Id="rId1" Type="http://schemas.openxmlformats.org/officeDocument/2006/relationships/themeOverride" Target="../theme/themeOverride18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0.xml"/><Relationship Id="rId2" Type="http://schemas.openxmlformats.org/officeDocument/2006/relationships/package" Target="../embeddings/_____Microsoft_Excel19.xlsx"/><Relationship Id="rId1" Type="http://schemas.openxmlformats.org/officeDocument/2006/relationships/themeOverride" Target="../theme/themeOverride1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1.xml"/><Relationship Id="rId2" Type="http://schemas.openxmlformats.org/officeDocument/2006/relationships/package" Target="../embeddings/_____Microsoft_Excel20.xlsx"/><Relationship Id="rId1" Type="http://schemas.openxmlformats.org/officeDocument/2006/relationships/themeOverride" Target="../theme/themeOverride20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2.xml"/><Relationship Id="rId2" Type="http://schemas.openxmlformats.org/officeDocument/2006/relationships/package" Target="../embeddings/_____Microsoft_Excel21.xlsx"/><Relationship Id="rId1" Type="http://schemas.openxmlformats.org/officeDocument/2006/relationships/themeOverride" Target="../theme/themeOverride21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3.xml"/><Relationship Id="rId2" Type="http://schemas.openxmlformats.org/officeDocument/2006/relationships/package" Target="../embeddings/_____Microsoft_Excel22.xlsx"/><Relationship Id="rId1" Type="http://schemas.openxmlformats.org/officeDocument/2006/relationships/themeOverride" Target="../theme/themeOverride22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4.xml"/><Relationship Id="rId2" Type="http://schemas.openxmlformats.org/officeDocument/2006/relationships/package" Target="../embeddings/_____Microsoft_Excel23.xlsx"/><Relationship Id="rId1" Type="http://schemas.openxmlformats.org/officeDocument/2006/relationships/themeOverride" Target="../theme/themeOverride23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5.xml"/><Relationship Id="rId2" Type="http://schemas.openxmlformats.org/officeDocument/2006/relationships/package" Target="../embeddings/_____Microsoft_Excel24.xlsx"/><Relationship Id="rId1" Type="http://schemas.openxmlformats.org/officeDocument/2006/relationships/themeOverride" Target="../theme/themeOverride24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6.xml"/><Relationship Id="rId2" Type="http://schemas.openxmlformats.org/officeDocument/2006/relationships/package" Target="../embeddings/_____Microsoft_Excel25.xlsx"/><Relationship Id="rId1" Type="http://schemas.openxmlformats.org/officeDocument/2006/relationships/themeOverride" Target="../theme/themeOverride25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7.xml"/><Relationship Id="rId2" Type="http://schemas.openxmlformats.org/officeDocument/2006/relationships/package" Target="../embeddings/_____Microsoft_Excel26.xlsx"/><Relationship Id="rId1" Type="http://schemas.openxmlformats.org/officeDocument/2006/relationships/themeOverride" Target="../theme/themeOverride26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8.xml"/><Relationship Id="rId2" Type="http://schemas.openxmlformats.org/officeDocument/2006/relationships/package" Target="../embeddings/_____Microsoft_Excel27.xlsx"/><Relationship Id="rId1" Type="http://schemas.openxmlformats.org/officeDocument/2006/relationships/themeOverride" Target="../theme/themeOverride27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9.xml"/><Relationship Id="rId2" Type="http://schemas.openxmlformats.org/officeDocument/2006/relationships/package" Target="../embeddings/_____Microsoft_Excel28.xlsx"/><Relationship Id="rId1" Type="http://schemas.openxmlformats.org/officeDocument/2006/relationships/themeOverride" Target="../theme/themeOverride28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0.xml"/><Relationship Id="rId2" Type="http://schemas.openxmlformats.org/officeDocument/2006/relationships/package" Target="../embeddings/_____Microsoft_Excel29.xlsx"/><Relationship Id="rId1" Type="http://schemas.openxmlformats.org/officeDocument/2006/relationships/themeOverride" Target="../theme/themeOverride29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1.xml"/><Relationship Id="rId2" Type="http://schemas.openxmlformats.org/officeDocument/2006/relationships/package" Target="../embeddings/_____Microsoft_Excel30.xlsx"/><Relationship Id="rId1" Type="http://schemas.openxmlformats.org/officeDocument/2006/relationships/themeOverride" Target="../theme/themeOverride30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2.xml"/><Relationship Id="rId2" Type="http://schemas.openxmlformats.org/officeDocument/2006/relationships/package" Target="../embeddings/_____Microsoft_Excel31.xlsx"/><Relationship Id="rId1" Type="http://schemas.openxmlformats.org/officeDocument/2006/relationships/themeOverride" Target="../theme/themeOverride31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3.xml"/><Relationship Id="rId2" Type="http://schemas.openxmlformats.org/officeDocument/2006/relationships/package" Target="../embeddings/_____Microsoft_Excel32.xlsx"/><Relationship Id="rId1" Type="http://schemas.openxmlformats.org/officeDocument/2006/relationships/themeOverride" Target="../theme/themeOverride32.xm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4.xml"/><Relationship Id="rId2" Type="http://schemas.openxmlformats.org/officeDocument/2006/relationships/package" Target="../embeddings/_____Microsoft_Excel33.xlsx"/><Relationship Id="rId1" Type="http://schemas.openxmlformats.org/officeDocument/2006/relationships/themeOverride" Target="../theme/themeOverride33.xml"/></Relationships>
</file>

<file path=ppt/charts/_rels/chart3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5.xml"/><Relationship Id="rId2" Type="http://schemas.openxmlformats.org/officeDocument/2006/relationships/package" Target="../embeddings/_____Microsoft_Excel34.xlsx"/><Relationship Id="rId1" Type="http://schemas.openxmlformats.org/officeDocument/2006/relationships/themeOverride" Target="../theme/themeOverride34.xml"/></Relationships>
</file>

<file path=ppt/charts/_rels/chart3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6.xml"/><Relationship Id="rId2" Type="http://schemas.openxmlformats.org/officeDocument/2006/relationships/package" Target="../embeddings/_____Microsoft_Excel35.xlsx"/><Relationship Id="rId1" Type="http://schemas.openxmlformats.org/officeDocument/2006/relationships/themeOverride" Target="../theme/themeOverride35.xml"/></Relationships>
</file>

<file path=ppt/charts/_rels/chart3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7.xml"/><Relationship Id="rId2" Type="http://schemas.openxmlformats.org/officeDocument/2006/relationships/package" Target="../embeddings/_____Microsoft_Excel36.xlsx"/><Relationship Id="rId1" Type="http://schemas.openxmlformats.org/officeDocument/2006/relationships/themeOverride" Target="../theme/themeOverride36.xml"/></Relationships>
</file>

<file path=ppt/charts/_rels/chart3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8.xml"/><Relationship Id="rId2" Type="http://schemas.openxmlformats.org/officeDocument/2006/relationships/package" Target="../embeddings/_____Microsoft_Excel37.xlsx"/><Relationship Id="rId1" Type="http://schemas.openxmlformats.org/officeDocument/2006/relationships/themeOverride" Target="../theme/themeOverride37.xml"/></Relationships>
</file>

<file path=ppt/charts/_rels/chart3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9.xml"/><Relationship Id="rId2" Type="http://schemas.openxmlformats.org/officeDocument/2006/relationships/package" Target="../embeddings/_____Microsoft_Excel38.xlsx"/><Relationship Id="rId1" Type="http://schemas.openxmlformats.org/officeDocument/2006/relationships/themeOverride" Target="../theme/themeOverride38.xml"/></Relationships>
</file>

<file path=ppt/charts/_rels/chart3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0.xml"/><Relationship Id="rId2" Type="http://schemas.openxmlformats.org/officeDocument/2006/relationships/package" Target="../embeddings/_____Microsoft_Excel39.xlsx"/><Relationship Id="rId1" Type="http://schemas.openxmlformats.org/officeDocument/2006/relationships/themeOverride" Target="../theme/themeOverride39.xml"/></Relationships>
</file>

<file path=ppt/charts/_rels/chart4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1.xml"/><Relationship Id="rId2" Type="http://schemas.openxmlformats.org/officeDocument/2006/relationships/package" Target="../embeddings/_____Microsoft_Excel40.xlsx"/><Relationship Id="rId1" Type="http://schemas.openxmlformats.org/officeDocument/2006/relationships/themeOverride" Target="../theme/themeOverride40.xml"/></Relationships>
</file>

<file path=ppt/charts/_rels/chart4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1.xlsx"/><Relationship Id="rId1" Type="http://schemas.openxmlformats.org/officeDocument/2006/relationships/themeOverride" Target="../theme/themeOverride41.xml"/></Relationships>
</file>

<file path=ppt/charts/_rels/chart4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2.xlsx"/><Relationship Id="rId1" Type="http://schemas.openxmlformats.org/officeDocument/2006/relationships/themeOverride" Target="../theme/themeOverride42.xml"/></Relationships>
</file>

<file path=ppt/charts/_rels/chart4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3.xlsx"/><Relationship Id="rId1" Type="http://schemas.openxmlformats.org/officeDocument/2006/relationships/themeOverride" Target="../theme/themeOverride43.xml"/></Relationships>
</file>

<file path=ppt/charts/_rels/chart4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2.xml"/><Relationship Id="rId2" Type="http://schemas.openxmlformats.org/officeDocument/2006/relationships/package" Target="../embeddings/_____Microsoft_Excel44.xlsx"/><Relationship Id="rId1" Type="http://schemas.openxmlformats.org/officeDocument/2006/relationships/themeOverride" Target="../theme/themeOverride44.xml"/></Relationships>
</file>

<file path=ppt/charts/_rels/chart4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3.xml"/><Relationship Id="rId2" Type="http://schemas.openxmlformats.org/officeDocument/2006/relationships/package" Target="../embeddings/_____Microsoft_Excel45.xlsx"/><Relationship Id="rId1" Type="http://schemas.openxmlformats.org/officeDocument/2006/relationships/themeOverride" Target="../theme/themeOverride45.xml"/></Relationships>
</file>

<file path=ppt/charts/_rels/chart4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4.xml"/><Relationship Id="rId2" Type="http://schemas.openxmlformats.org/officeDocument/2006/relationships/package" Target="../embeddings/_____Microsoft_Excel46.xlsx"/><Relationship Id="rId1" Type="http://schemas.openxmlformats.org/officeDocument/2006/relationships/themeOverride" Target="../theme/themeOverride46.xml"/></Relationships>
</file>

<file path=ppt/charts/_rels/chart4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5.xml"/><Relationship Id="rId2" Type="http://schemas.openxmlformats.org/officeDocument/2006/relationships/package" Target="../embeddings/_____Microsoft_Excel47.xlsx"/><Relationship Id="rId1" Type="http://schemas.openxmlformats.org/officeDocument/2006/relationships/themeOverride" Target="../theme/themeOverride47.xml"/></Relationships>
</file>

<file path=ppt/charts/_rels/chart4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8.xlsx"/><Relationship Id="rId1" Type="http://schemas.openxmlformats.org/officeDocument/2006/relationships/themeOverride" Target="../theme/themeOverride4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spPr>
        <a:noFill/>
        <a:ln w="25400">
          <a:noFill/>
        </a:ln>
      </c:spPr>
      <c:txPr>
        <a:bodyPr/>
        <a:lstStyle/>
        <a:p>
          <a:pPr>
            <a:defRPr sz="1400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51337221005269074"/>
          <c:y val="0.11065134099616858"/>
          <c:w val="0.43276399825021872"/>
          <c:h val="0.7928888888888888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'исполнение на 01.01.2022г.'!$B$4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'исполнение на 01.01.2022г.'!$A$5:$A$17</c:f>
              <c:strCache>
                <c:ptCount val="13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Косогорское сельское поселение</c:v>
                </c:pt>
                <c:pt idx="4">
                  <c:v>Марьяновское сельское поселение</c:v>
                </c:pt>
                <c:pt idx="5">
                  <c:v>Паракинское сельское поселение</c:v>
                </c:pt>
                <c:pt idx="6">
                  <c:v>Пермисское сельское поселение</c:v>
                </c:pt>
                <c:pt idx="7">
                  <c:v>Починковское сельское поселение</c:v>
                </c:pt>
                <c:pt idx="8">
                  <c:v>Симкинское сельское поселение</c:v>
                </c:pt>
                <c:pt idx="9">
                  <c:v>Ст.Найманское сельское поселение</c:v>
                </c:pt>
                <c:pt idx="10">
                  <c:v>Судосевское сельское поселение</c:v>
                </c:pt>
                <c:pt idx="11">
                  <c:v>Тазинское сельское поселение</c:v>
                </c:pt>
                <c:pt idx="12">
                  <c:v>Шугуровское сельское поселение</c:v>
                </c:pt>
              </c:strCache>
            </c:strRef>
          </c:cat>
          <c:val>
            <c:numRef>
              <c:f>'исполнение на 01.01.2022г.'!$B$5:$B$17</c:f>
              <c:numCache>
                <c:formatCode>#,##0.0</c:formatCode>
                <c:ptCount val="13"/>
                <c:pt idx="0">
                  <c:v>250824.3</c:v>
                </c:pt>
                <c:pt idx="1">
                  <c:v>17295.599999999999</c:v>
                </c:pt>
                <c:pt idx="2">
                  <c:v>1498.3</c:v>
                </c:pt>
                <c:pt idx="3">
                  <c:v>1292.0999999999999</c:v>
                </c:pt>
                <c:pt idx="4">
                  <c:v>2395.9</c:v>
                </c:pt>
                <c:pt idx="5">
                  <c:v>2529.8000000000002</c:v>
                </c:pt>
                <c:pt idx="6">
                  <c:v>1860.5</c:v>
                </c:pt>
                <c:pt idx="7">
                  <c:v>1951.4</c:v>
                </c:pt>
                <c:pt idx="8">
                  <c:v>2078.5</c:v>
                </c:pt>
                <c:pt idx="9">
                  <c:v>1167.9000000000001</c:v>
                </c:pt>
                <c:pt idx="10">
                  <c:v>1503.1</c:v>
                </c:pt>
                <c:pt idx="11">
                  <c:v>0</c:v>
                </c:pt>
                <c:pt idx="12">
                  <c:v>3745.2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3287808"/>
        <c:axId val="64994624"/>
      </c:barChart>
      <c:catAx>
        <c:axId val="14328780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64994624"/>
        <c:crosses val="autoZero"/>
        <c:auto val="1"/>
        <c:lblAlgn val="ctr"/>
        <c:lblOffset val="100"/>
        <c:noMultiLvlLbl val="0"/>
      </c:catAx>
      <c:valAx>
        <c:axId val="64994624"/>
        <c:scaling>
          <c:orientation val="minMax"/>
        </c:scaling>
        <c:delete val="0"/>
        <c:axPos val="b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432878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spPr>
        <a:noFill/>
        <a:ln w="25400">
          <a:noFill/>
        </a:ln>
      </c:spPr>
      <c:txPr>
        <a:bodyPr/>
        <a:lstStyle/>
        <a:p>
          <a:pPr>
            <a:defRPr sz="1400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'исполнение на 01.01.2022г.'!$C$4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'исполнение на 01.01.2022г.'!$C$5:$C$17</c:f>
              <c:numCache>
                <c:formatCode>#,##0.0</c:formatCode>
                <c:ptCount val="13"/>
                <c:pt idx="0">
                  <c:v>252366.2</c:v>
                </c:pt>
                <c:pt idx="1">
                  <c:v>17475.400000000001</c:v>
                </c:pt>
                <c:pt idx="2">
                  <c:v>1379.8</c:v>
                </c:pt>
                <c:pt idx="3">
                  <c:v>1270.7</c:v>
                </c:pt>
                <c:pt idx="4">
                  <c:v>1895.2</c:v>
                </c:pt>
                <c:pt idx="5">
                  <c:v>16185</c:v>
                </c:pt>
                <c:pt idx="6">
                  <c:v>1892.9</c:v>
                </c:pt>
                <c:pt idx="7">
                  <c:v>1972.2</c:v>
                </c:pt>
                <c:pt idx="8">
                  <c:v>2034.3</c:v>
                </c:pt>
                <c:pt idx="9">
                  <c:v>1217.2</c:v>
                </c:pt>
                <c:pt idx="10">
                  <c:v>1507.6</c:v>
                </c:pt>
                <c:pt idx="11">
                  <c:v>0</c:v>
                </c:pt>
                <c:pt idx="12">
                  <c:v>23436.6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3498752"/>
        <c:axId val="64993472"/>
      </c:barChart>
      <c:catAx>
        <c:axId val="143498752"/>
        <c:scaling>
          <c:orientation val="minMax"/>
        </c:scaling>
        <c:delete val="1"/>
        <c:axPos val="l"/>
        <c:majorTickMark val="out"/>
        <c:minorTickMark val="none"/>
        <c:tickLblPos val="nextTo"/>
        <c:crossAx val="64993472"/>
        <c:crosses val="autoZero"/>
        <c:auto val="1"/>
        <c:lblAlgn val="ctr"/>
        <c:lblOffset val="100"/>
        <c:noMultiLvlLbl val="0"/>
      </c:catAx>
      <c:valAx>
        <c:axId val="64993472"/>
        <c:scaling>
          <c:orientation val="minMax"/>
        </c:scaling>
        <c:delete val="0"/>
        <c:axPos val="b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434987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1400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'исполнение на 01.10.2022 г.'!$B$5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'исполнение на 01.10.2022 г.'!$A$6:$A$17</c:f>
              <c:strCache>
                <c:ptCount val="12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Косогорское сельское поселение</c:v>
                </c:pt>
                <c:pt idx="4">
                  <c:v>Марьяновское сельское поселение</c:v>
                </c:pt>
                <c:pt idx="5">
                  <c:v>Паракинское сельское поселение</c:v>
                </c:pt>
                <c:pt idx="6">
                  <c:v>Пермисское сельское поселение</c:v>
                </c:pt>
                <c:pt idx="7">
                  <c:v>Починковское сельское поселение</c:v>
                </c:pt>
                <c:pt idx="8">
                  <c:v>Симкинское сельское поселение</c:v>
                </c:pt>
                <c:pt idx="9">
                  <c:v>Ст.Найманское сельское поселение</c:v>
                </c:pt>
                <c:pt idx="10">
                  <c:v>Судосевское сельское поселение</c:v>
                </c:pt>
                <c:pt idx="11">
                  <c:v>Шугуровское сельское поселение</c:v>
                </c:pt>
              </c:strCache>
            </c:strRef>
          </c:cat>
          <c:val>
            <c:numRef>
              <c:f>'исполнение на 01.10.2022 г.'!$B$6:$B$17</c:f>
              <c:numCache>
                <c:formatCode>#,##0.0</c:formatCode>
                <c:ptCount val="12"/>
                <c:pt idx="0">
                  <c:v>209802.4</c:v>
                </c:pt>
                <c:pt idx="1">
                  <c:v>12440.9</c:v>
                </c:pt>
                <c:pt idx="2">
                  <c:v>982.3</c:v>
                </c:pt>
                <c:pt idx="3">
                  <c:v>7896.8</c:v>
                </c:pt>
                <c:pt idx="4">
                  <c:v>1500.4</c:v>
                </c:pt>
                <c:pt idx="5">
                  <c:v>1934</c:v>
                </c:pt>
                <c:pt idx="6">
                  <c:v>1616.2</c:v>
                </c:pt>
                <c:pt idx="7">
                  <c:v>1581.3</c:v>
                </c:pt>
                <c:pt idx="8">
                  <c:v>1107</c:v>
                </c:pt>
                <c:pt idx="9">
                  <c:v>955.3</c:v>
                </c:pt>
                <c:pt idx="10">
                  <c:v>2505.5</c:v>
                </c:pt>
                <c:pt idx="11">
                  <c:v>20209.900000000001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7486976"/>
        <c:axId val="64709184"/>
      </c:barChart>
      <c:catAx>
        <c:axId val="12748697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64709184"/>
        <c:crosses val="autoZero"/>
        <c:auto val="1"/>
        <c:lblAlgn val="ctr"/>
        <c:lblOffset val="100"/>
        <c:noMultiLvlLbl val="0"/>
      </c:catAx>
      <c:valAx>
        <c:axId val="64709184"/>
        <c:scaling>
          <c:orientation val="minMax"/>
        </c:scaling>
        <c:delete val="0"/>
        <c:axPos val="b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274869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1400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'исполнение на 01.10.2022 г.'!$C$5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'исполнение на 01.10.2022 г.'!$C$6:$C$17</c:f>
              <c:numCache>
                <c:formatCode>#,##0.0</c:formatCode>
                <c:ptCount val="12"/>
                <c:pt idx="0">
                  <c:v>210279.3</c:v>
                </c:pt>
                <c:pt idx="1">
                  <c:v>11461.8</c:v>
                </c:pt>
                <c:pt idx="2">
                  <c:v>1109.4000000000001</c:v>
                </c:pt>
                <c:pt idx="3">
                  <c:v>2771.8</c:v>
                </c:pt>
                <c:pt idx="4">
                  <c:v>1557</c:v>
                </c:pt>
                <c:pt idx="5">
                  <c:v>3323.4</c:v>
                </c:pt>
                <c:pt idx="6">
                  <c:v>1402.9</c:v>
                </c:pt>
                <c:pt idx="7">
                  <c:v>1430.8</c:v>
                </c:pt>
                <c:pt idx="8">
                  <c:v>1055.5999999999999</c:v>
                </c:pt>
                <c:pt idx="9">
                  <c:v>934.5</c:v>
                </c:pt>
                <c:pt idx="10">
                  <c:v>2469.3000000000002</c:v>
                </c:pt>
                <c:pt idx="11">
                  <c:v>20218.400000000001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3617536"/>
        <c:axId val="64710912"/>
      </c:barChart>
      <c:catAx>
        <c:axId val="143617536"/>
        <c:scaling>
          <c:orientation val="minMax"/>
        </c:scaling>
        <c:delete val="1"/>
        <c:axPos val="l"/>
        <c:majorTickMark val="out"/>
        <c:minorTickMark val="none"/>
        <c:tickLblPos val="nextTo"/>
        <c:crossAx val="64710912"/>
        <c:crosses val="autoZero"/>
        <c:auto val="1"/>
        <c:lblAlgn val="ctr"/>
        <c:lblOffset val="100"/>
        <c:noMultiLvlLbl val="0"/>
      </c:catAx>
      <c:valAx>
        <c:axId val="64710912"/>
        <c:scaling>
          <c:orientation val="minMax"/>
        </c:scaling>
        <c:delete val="0"/>
        <c:axPos val="b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436175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основ.харак.район.бюджета!$A$4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основ.харак.район.бюджета!$B$4:$F$4</c:f>
              <c:numCache>
                <c:formatCode>#,##0.0</c:formatCode>
                <c:ptCount val="5"/>
                <c:pt idx="0">
                  <c:v>250824.3</c:v>
                </c:pt>
                <c:pt idx="1">
                  <c:v>168481.2</c:v>
                </c:pt>
                <c:pt idx="2">
                  <c:v>151283.5</c:v>
                </c:pt>
                <c:pt idx="3">
                  <c:v>143592.1</c:v>
                </c:pt>
                <c:pt idx="4">
                  <c:v>139600.5</c:v>
                </c:pt>
              </c:numCache>
            </c:numRef>
          </c:val>
        </c:ser>
        <c:ser>
          <c:idx val="1"/>
          <c:order val="1"/>
          <c:tx>
            <c:strRef>
              <c:f>основ.харак.район.бюджета!$A$5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7.4999999999999997E-2"/>
                  <c:y val="7.870370370370370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9999999999999947E-2"/>
                  <c:y val="8.796296296296288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9999999999999899E-2"/>
                  <c:y val="8.333333333333332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05"/>
                  <c:y val="8.796296296296288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4.1666666666666567E-2"/>
                  <c:y val="0.1111111111111111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основ.харак.район.бюджета!$B$5:$F$5</c:f>
              <c:numCache>
                <c:formatCode>#,##0.0</c:formatCode>
                <c:ptCount val="5"/>
                <c:pt idx="0">
                  <c:v>252366.2</c:v>
                </c:pt>
                <c:pt idx="1">
                  <c:v>167352.1</c:v>
                </c:pt>
                <c:pt idx="2">
                  <c:v>150254.39999999999</c:v>
                </c:pt>
                <c:pt idx="3">
                  <c:v>141848.5</c:v>
                </c:pt>
                <c:pt idx="4">
                  <c:v>137042.4</c:v>
                </c:pt>
              </c:numCache>
            </c:numRef>
          </c:val>
        </c:ser>
        <c:ser>
          <c:idx val="2"/>
          <c:order val="2"/>
          <c:tx>
            <c:strRef>
              <c:f>основ.харак.район.бюджета!$A$6</c:f>
              <c:strCache>
                <c:ptCount val="1"/>
                <c:pt idx="0">
                  <c:v>Дефицит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1.1916359754498861E-2"/>
                  <c:y val="9.57532022283502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8725708185641069E-2"/>
                  <c:y val="9.57532022283504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5.1070113233566547E-3"/>
                  <c:y val="9.57532022283502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3618696862284414E-2"/>
                  <c:y val="9.95833303174844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основ.харак.район.бюджета!$B$6:$F$6</c:f>
              <c:numCache>
                <c:formatCode>#,##0.0</c:formatCode>
                <c:ptCount val="5"/>
                <c:pt idx="0">
                  <c:v>-1541.9000000000233</c:v>
                </c:pt>
                <c:pt idx="1">
                  <c:v>1129.1000000000058</c:v>
                </c:pt>
                <c:pt idx="2">
                  <c:v>1029.1000000000058</c:v>
                </c:pt>
                <c:pt idx="3">
                  <c:v>1743.6000000000058</c:v>
                </c:pt>
                <c:pt idx="4">
                  <c:v>2558.1000000000058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3486976"/>
        <c:axId val="64988864"/>
      </c:barChart>
      <c:catAx>
        <c:axId val="143486976"/>
        <c:scaling>
          <c:orientation val="minMax"/>
        </c:scaling>
        <c:delete val="1"/>
        <c:axPos val="b"/>
        <c:majorTickMark val="out"/>
        <c:minorTickMark val="none"/>
        <c:tickLblPos val="nextTo"/>
        <c:crossAx val="64988864"/>
        <c:crosses val="autoZero"/>
        <c:auto val="1"/>
        <c:lblAlgn val="ctr"/>
        <c:lblOffset val="100"/>
        <c:noMultiLvlLbl val="0"/>
      </c:catAx>
      <c:valAx>
        <c:axId val="6498886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43486976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920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меж.транс.!$A$4</c:f>
              <c:strCache>
                <c:ptCount val="1"/>
                <c:pt idx="0">
                  <c:v>Дотации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0"/>
                  <c:y val="-4.166666666666666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05761316872428E-3"/>
                  <c:y val="-5.0925925925925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4403292181069959E-2"/>
                  <c:y val="-6.944444444444444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05761316872428E-3"/>
                  <c:y val="-6.944444444444444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5.5555555555555552E-2"/>
                  <c:y val="-5.4966356478167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меж.транс.!$B$3:$F$3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2023 год</c:v>
                </c:pt>
                <c:pt idx="4">
                  <c:v>2023 год</c:v>
                </c:pt>
              </c:strCache>
            </c:strRef>
          </c:cat>
          <c:val>
            <c:numRef>
              <c:f>меж.транс.!$B$4:$F$4</c:f>
              <c:numCache>
                <c:formatCode>#,##0.0</c:formatCode>
                <c:ptCount val="5"/>
                <c:pt idx="0">
                  <c:v>0</c:v>
                </c:pt>
                <c:pt idx="1">
                  <c:v>14.4</c:v>
                </c:pt>
                <c:pt idx="2">
                  <c:v>14.4</c:v>
                </c:pt>
                <c:pt idx="3">
                  <c:v>14.4</c:v>
                </c:pt>
                <c:pt idx="4">
                  <c:v>14.4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меж.транс.!$A$5</c:f>
              <c:strCache>
                <c:ptCount val="1"/>
                <c:pt idx="0">
                  <c:v>Прочие межбюджетные трансферты общего характера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4.5267489711934172E-2"/>
                  <c:y val="-2.82828282828284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5267489711934158E-2"/>
                  <c:y val="5.09259524377634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7901234567901231E-2"/>
                  <c:y val="5.73231527877197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8806422345354979E-2"/>
                  <c:y val="-1.548810944086534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"/>
                  <c:y val="-2.702012248468941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меж.транс.!$B$3:$F$3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2023 год</c:v>
                </c:pt>
                <c:pt idx="4">
                  <c:v>2023 год</c:v>
                </c:pt>
              </c:strCache>
            </c:strRef>
          </c:cat>
          <c:val>
            <c:numRef>
              <c:f>меж.транс.!$B$5:$F$5</c:f>
              <c:numCache>
                <c:formatCode>#,##0.0</c:formatCode>
                <c:ptCount val="5"/>
                <c:pt idx="0">
                  <c:v>1691.6</c:v>
                </c:pt>
                <c:pt idx="1">
                  <c:v>0</c:v>
                </c:pt>
                <c:pt idx="2">
                  <c:v>1100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3615488"/>
        <c:axId val="64989440"/>
      </c:lineChart>
      <c:catAx>
        <c:axId val="1436154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64989440"/>
        <c:crosses val="autoZero"/>
        <c:auto val="1"/>
        <c:lblAlgn val="ctr"/>
        <c:lblOffset val="100"/>
        <c:noMultiLvlLbl val="0"/>
      </c:catAx>
      <c:valAx>
        <c:axId val="6498944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43615488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920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'доходная часть'!$A$4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'доходная часть'!$B$3:$F$3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'доходная часть'!$B$4:$F$4</c:f>
              <c:numCache>
                <c:formatCode>#,##0.0</c:formatCode>
                <c:ptCount val="5"/>
                <c:pt idx="0">
                  <c:v>31074.799999999999</c:v>
                </c:pt>
                <c:pt idx="1">
                  <c:v>28847.8</c:v>
                </c:pt>
                <c:pt idx="2">
                  <c:v>32586.5</c:v>
                </c:pt>
                <c:pt idx="3">
                  <c:v>33883.1</c:v>
                </c:pt>
                <c:pt idx="4">
                  <c:v>35403.800000000003</c:v>
                </c:pt>
              </c:numCache>
            </c:numRef>
          </c:val>
        </c:ser>
        <c:ser>
          <c:idx val="1"/>
          <c:order val="1"/>
          <c:tx>
            <c:strRef>
              <c:f>'доходная часть'!$A$5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'доходная часть'!$B$3:$F$3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'доходная часть'!$B$5:$F$5</c:f>
              <c:numCache>
                <c:formatCode>#,##0.0</c:formatCode>
                <c:ptCount val="5"/>
                <c:pt idx="0">
                  <c:v>15116.5</c:v>
                </c:pt>
                <c:pt idx="1">
                  <c:v>6857.3</c:v>
                </c:pt>
                <c:pt idx="2">
                  <c:v>5645.1</c:v>
                </c:pt>
                <c:pt idx="3">
                  <c:v>5896.9</c:v>
                </c:pt>
                <c:pt idx="4">
                  <c:v>6130.8</c:v>
                </c:pt>
              </c:numCache>
            </c:numRef>
          </c:val>
        </c:ser>
        <c:ser>
          <c:idx val="2"/>
          <c:order val="2"/>
          <c:tx>
            <c:strRef>
              <c:f>'доходная часть'!$A$6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'доходная часть'!$B$3:$F$3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'доходная часть'!$B$6:$F$6</c:f>
              <c:numCache>
                <c:formatCode>#,##0.0</c:formatCode>
                <c:ptCount val="5"/>
                <c:pt idx="0">
                  <c:v>204633</c:v>
                </c:pt>
                <c:pt idx="1">
                  <c:v>132776.1</c:v>
                </c:pt>
                <c:pt idx="2">
                  <c:v>113051.9</c:v>
                </c:pt>
                <c:pt idx="3">
                  <c:v>103812.1</c:v>
                </c:pt>
                <c:pt idx="4">
                  <c:v>98065.9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8929536"/>
        <c:axId val="99923008"/>
      </c:barChart>
      <c:catAx>
        <c:axId val="1489295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99923008"/>
        <c:crosses val="autoZero"/>
        <c:auto val="1"/>
        <c:lblAlgn val="ctr"/>
        <c:lblOffset val="100"/>
        <c:noMultiLvlLbl val="0"/>
      </c:catAx>
      <c:valAx>
        <c:axId val="9992300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48929536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920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'структура налогов.'!$A$13</c:f>
              <c:strCache>
                <c:ptCount val="1"/>
                <c:pt idx="0">
                  <c:v>Налог на прибыль, доходы</c:v>
                </c:pt>
              </c:strCache>
            </c:strRef>
          </c:tx>
          <c:invertIfNegative val="0"/>
          <c:dLbls>
            <c:numFmt formatCode="0.0%" sourceLinked="0"/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'структура налогов.'!$B$13:$F$13</c:f>
              <c:numCache>
                <c:formatCode>0.0</c:formatCode>
                <c:ptCount val="5"/>
                <c:pt idx="0">
                  <c:v>40.178778254779573</c:v>
                </c:pt>
                <c:pt idx="1">
                  <c:v>58.54317730520291</c:v>
                </c:pt>
                <c:pt idx="2">
                  <c:v>60.938072170665102</c:v>
                </c:pt>
                <c:pt idx="3">
                  <c:v>60.662141779788847</c:v>
                </c:pt>
                <c:pt idx="4">
                  <c:v>60.867806599798712</c:v>
                </c:pt>
              </c:numCache>
            </c:numRef>
          </c:val>
        </c:ser>
        <c:ser>
          <c:idx val="1"/>
          <c:order val="1"/>
          <c:tx>
            <c:strRef>
              <c:f>'структура налогов.'!$A$14</c:f>
              <c:strCache>
                <c:ptCount val="1"/>
                <c:pt idx="0">
                  <c:v>Налоги на товары (работы, услуги), реализуемые на территории РФ</c:v>
                </c:pt>
              </c:strCache>
            </c:strRef>
          </c:tx>
          <c:invertIfNegative val="0"/>
          <c:dLbls>
            <c:numFmt formatCode="0.0%" sourceLinked="0"/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'структура налогов.'!$B$14:$F$14</c:f>
              <c:numCache>
                <c:formatCode>0.0</c:formatCode>
                <c:ptCount val="5"/>
                <c:pt idx="0">
                  <c:v>10.761983317204756</c:v>
                </c:pt>
                <c:pt idx="1">
                  <c:v>14.470481807920999</c:v>
                </c:pt>
                <c:pt idx="2">
                  <c:v>13.697046422331265</c:v>
                </c:pt>
                <c:pt idx="3">
                  <c:v>13.961035696329812</c:v>
                </c:pt>
                <c:pt idx="4">
                  <c:v>13.9062372094591</c:v>
                </c:pt>
              </c:numCache>
            </c:numRef>
          </c:val>
        </c:ser>
        <c:ser>
          <c:idx val="2"/>
          <c:order val="2"/>
          <c:tx>
            <c:strRef>
              <c:f>'структура налогов.'!$A$15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9444444444444445E-2"/>
                  <c:y val="2.314814814814814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666666666666666E-2"/>
                  <c:y val="4.629629629629629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.0%" sourceLinked="0"/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'структура налогов.'!$B$15:$F$15</c:f>
              <c:numCache>
                <c:formatCode>0.0</c:formatCode>
                <c:ptCount val="5"/>
                <c:pt idx="0">
                  <c:v>13.956091298577869</c:v>
                </c:pt>
                <c:pt idx="1">
                  <c:v>4.6892460740902555</c:v>
                </c:pt>
                <c:pt idx="2">
                  <c:v>7.5398361564778877</c:v>
                </c:pt>
                <c:pt idx="3">
                  <c:v>7.4803921568627443</c:v>
                </c:pt>
                <c:pt idx="4">
                  <c:v>7.404669841529711</c:v>
                </c:pt>
              </c:numCache>
            </c:numRef>
          </c:val>
        </c:ser>
        <c:ser>
          <c:idx val="3"/>
          <c:order val="3"/>
          <c:tx>
            <c:strRef>
              <c:f>'структура налогов.'!$A$16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4999781277340281E-2"/>
                  <c:y val="1.851851851851851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0555555555555607E-2"/>
                  <c:y val="1.851851851851851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2222222222222223E-2"/>
                  <c:y val="1.851815398075240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4999999999999897E-2"/>
                  <c:y val="2.314814814814814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2.7777559055118112E-2"/>
                  <c:y val="3.240740740740740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.0%" sourceLinked="0"/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'структура налогов.'!$B$12:$F$12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'структура налогов.'!$B$16:$F$16</c:f>
              <c:numCache>
                <c:formatCode>0.0</c:formatCode>
                <c:ptCount val="5"/>
                <c:pt idx="0">
                  <c:v>2.3759885519567536</c:v>
                </c:pt>
                <c:pt idx="1">
                  <c:v>3.0917151891466488</c:v>
                </c:pt>
                <c:pt idx="2">
                  <c:v>3.0595109804454959</c:v>
                </c:pt>
                <c:pt idx="3">
                  <c:v>3.0726495726495724</c:v>
                </c:pt>
                <c:pt idx="4">
                  <c:v>3.0605808169574278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9271040"/>
        <c:axId val="99925312"/>
      </c:barChart>
      <c:catAx>
        <c:axId val="1492710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99925312"/>
        <c:crosses val="autoZero"/>
        <c:auto val="1"/>
        <c:lblAlgn val="ctr"/>
        <c:lblOffset val="100"/>
        <c:noMultiLvlLbl val="0"/>
      </c:catAx>
      <c:valAx>
        <c:axId val="99925312"/>
        <c:scaling>
          <c:orientation val="minMax"/>
        </c:scaling>
        <c:delete val="0"/>
        <c:axPos val="l"/>
        <c:majorGridlines/>
        <c:numFmt formatCode="0.0%" sourceLinked="0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49271040"/>
        <c:crosses val="autoZero"/>
        <c:crossBetween val="between"/>
        <c:dispUnits>
          <c:builtInUnit val="hundreds"/>
        </c:dispUnits>
      </c:valAx>
    </c:plotArea>
    <c:legend>
      <c:legendPos val="b"/>
      <c:layout/>
      <c:overlay val="0"/>
      <c:txPr>
        <a:bodyPr/>
        <a:lstStyle/>
        <a:p>
          <a:pPr>
            <a:defRPr sz="920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'структа неналогов.'!$A$16</c:f>
              <c:strCache>
                <c:ptCount val="1"/>
                <c:pt idx="0">
                  <c:v>Доходы от использования имущества, находящегося в государственной и муниципальной собственности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4,4 %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3,5 %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3,4 %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3,4 %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3,4 %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'структа неналогов.'!$B$16:$F$16</c:f>
              <c:numCache>
                <c:formatCode>0.0</c:formatCode>
                <c:ptCount val="5"/>
                <c:pt idx="0">
                  <c:v>4.3350154682808233</c:v>
                </c:pt>
                <c:pt idx="1">
                  <c:v>3.7109544574864657</c:v>
                </c:pt>
                <c:pt idx="2">
                  <c:v>2.6810282593456725</c:v>
                </c:pt>
                <c:pt idx="3">
                  <c:v>2.6925590749120158</c:v>
                </c:pt>
                <c:pt idx="4">
                  <c:v>2.6821011879252477</c:v>
                </c:pt>
              </c:numCache>
            </c:numRef>
          </c:val>
        </c:ser>
        <c:ser>
          <c:idx val="1"/>
          <c:order val="1"/>
          <c:tx>
            <c:strRef>
              <c:f>'структа неналогов.'!$A$17</c:f>
              <c:strCache>
                <c:ptCount val="1"/>
                <c:pt idx="0">
                  <c:v>Платежи при пользовании природными ресурсами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0,8 %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0,3 %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0,6 %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0,6 %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0,6 %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'структа неналогов.'!$B$17:$F$17</c:f>
              <c:numCache>
                <c:formatCode>0.0</c:formatCode>
                <c:ptCount val="5"/>
                <c:pt idx="0">
                  <c:v>0.10889496506917967</c:v>
                </c:pt>
                <c:pt idx="1">
                  <c:v>0.14003601726364021</c:v>
                </c:pt>
                <c:pt idx="2">
                  <c:v>0.130781866309545</c:v>
                </c:pt>
                <c:pt idx="3">
                  <c:v>0.12569130216189039</c:v>
                </c:pt>
                <c:pt idx="4">
                  <c:v>0.12038156139700393</c:v>
                </c:pt>
              </c:numCache>
            </c:numRef>
          </c:val>
        </c:ser>
        <c:ser>
          <c:idx val="2"/>
          <c:order val="2"/>
          <c:tx>
            <c:strRef>
              <c:f>'структа неналогов.'!$A$18</c:f>
              <c:strCache>
                <c:ptCount val="1"/>
                <c:pt idx="0">
                  <c:v>Плата за пользование жилыми помещениями по договорам социального найма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6.1443932411674156E-3"/>
                  <c:y val="2.6016266824471373E-2"/>
                </c:manualLayout>
              </c:layout>
              <c:tx>
                <c:rich>
                  <a:bodyPr/>
                  <a:lstStyle/>
                  <a:p>
                    <a:pPr>
                      <a:defRPr sz="8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0,4 %</a:t>
                    </a:r>
                  </a:p>
                </c:rich>
              </c:tx>
              <c:spPr/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288786482334869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0,0</a:t>
                    </a:r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385048643113159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2288786482334869E-2"/>
                  <c:y val="3.252032520325203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638504864311301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8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'структа неналогов.'!$B$18:$F$18</c:f>
              <c:numCache>
                <c:formatCode>0.0</c:formatCode>
                <c:ptCount val="5"/>
                <c:pt idx="0">
                  <c:v>0</c:v>
                </c:pt>
                <c:pt idx="1">
                  <c:v>0</c:v>
                </c:pt>
                <c:pt idx="2">
                  <c:v>7.4022536331202468E-2</c:v>
                </c:pt>
                <c:pt idx="3">
                  <c:v>7.4409250879839128E-2</c:v>
                </c:pt>
                <c:pt idx="4">
                  <c:v>7.4155041820554421E-2</c:v>
                </c:pt>
              </c:numCache>
            </c:numRef>
          </c:val>
        </c:ser>
        <c:ser>
          <c:idx val="3"/>
          <c:order val="3"/>
          <c:tx>
            <c:strRef>
              <c:f>'структа неналогов.'!$A$19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invertIfNegative val="0"/>
          <c:cat>
            <c:strRef>
              <c:f>'структа неналогов.'!$B$15:$F$15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'структа неналогов.'!$B$19:$F$19</c:f>
              <c:numCache>
                <c:formatCode>0.0</c:formatCode>
                <c:ptCount val="5"/>
                <c:pt idx="0">
                  <c:v>27.729680697447357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4"/>
          <c:order val="4"/>
          <c:tx>
            <c:strRef>
              <c:f>'структа неналогов.'!$A$20</c:f>
              <c:strCache>
                <c:ptCount val="1"/>
                <c:pt idx="0">
                  <c:v>Шрафы, санкции, возмещение ущерба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2288786482334869E-2"/>
                  <c:y val="9.7560975609755508E-3"/>
                </c:manualLayout>
              </c:layout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1,3 %</a:t>
                    </a:r>
                  </a:p>
                </c:rich>
              </c:tx>
              <c:spPr/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1,3 %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0,9 %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0,9 %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 sz="10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0,9 %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'структа неналогов.'!$B$20:$F$20</c:f>
              <c:numCache>
                <c:formatCode>0.0</c:formatCode>
                <c:ptCount val="5"/>
                <c:pt idx="0">
                  <c:v>0.54317587944050072</c:v>
                </c:pt>
                <c:pt idx="1">
                  <c:v>0.73406880249600204</c:v>
                </c:pt>
                <c:pt idx="2">
                  <c:v>0.48572385147365005</c:v>
                </c:pt>
                <c:pt idx="3">
                  <c:v>0.48793363499245845</c:v>
                </c:pt>
                <c:pt idx="4">
                  <c:v>0.48585998179830786</c:v>
                </c:pt>
              </c:numCache>
            </c:numRef>
          </c:val>
        </c:ser>
        <c:ser>
          <c:idx val="5"/>
          <c:order val="5"/>
          <c:tx>
            <c:strRef>
              <c:f>'структа неналогов.'!$A$21</c:f>
              <c:strCache>
                <c:ptCount val="1"/>
                <c:pt idx="0">
                  <c:v>Прочие неналоговые 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0481310803891411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 sz="9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2,2 %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9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4,6 %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 sz="9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4,5 %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 sz="9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/>
                      <a:t>4,3 %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'структа неналогов.'!$B$15:$F$15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'структа неналогов.'!$B$21:$F$21</c:f>
              <c:numCache>
                <c:formatCode>0.0</c:formatCode>
                <c:ptCount val="5"/>
                <c:pt idx="0">
                  <c:v>9.0926213377843877E-3</c:v>
                </c:pt>
                <c:pt idx="1">
                  <c:v>0.17644538175218666</c:v>
                </c:pt>
                <c:pt idx="2">
                  <c:v>0.16478515155002668</c:v>
                </c:pt>
                <c:pt idx="3">
                  <c:v>0.16540975364504776</c:v>
                </c:pt>
                <c:pt idx="4">
                  <c:v>0.16492273911389538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9562368"/>
        <c:axId val="64684608"/>
      </c:barChart>
      <c:catAx>
        <c:axId val="1495623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64684608"/>
        <c:crosses val="autoZero"/>
        <c:auto val="1"/>
        <c:lblAlgn val="ctr"/>
        <c:lblOffset val="100"/>
        <c:noMultiLvlLbl val="0"/>
      </c:catAx>
      <c:valAx>
        <c:axId val="64684608"/>
        <c:scaling>
          <c:orientation val="minMax"/>
        </c:scaling>
        <c:delete val="0"/>
        <c:axPos val="l"/>
        <c:majorGridlines/>
        <c:numFmt formatCode="0.0%" sourceLinked="0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49562368"/>
        <c:crosses val="autoZero"/>
        <c:crossBetween val="between"/>
        <c:dispUnits>
          <c:builtInUnit val="hundreds"/>
        </c:dispUnits>
      </c:valAx>
    </c:plotArea>
    <c:legend>
      <c:legendPos val="b"/>
      <c:layout>
        <c:manualLayout>
          <c:xMode val="edge"/>
          <c:yMode val="edge"/>
          <c:x val="9.8259597047830563E-2"/>
          <c:y val="0.6696150992639236"/>
          <c:w val="0.80706089158210059"/>
          <c:h val="0.3303849007360764"/>
        </c:manualLayout>
      </c:layout>
      <c:overlay val="0"/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'07'!$A$5:$F$5</c:f>
              <c:numCache>
                <c:formatCode>#,##0.0</c:formatCode>
                <c:ptCount val="6"/>
                <c:pt idx="0">
                  <c:v>1040.8</c:v>
                </c:pt>
                <c:pt idx="1">
                  <c:v>8862.2000000000007</c:v>
                </c:pt>
                <c:pt idx="2">
                  <c:v>15.3</c:v>
                </c:pt>
                <c:pt idx="3">
                  <c:v>3223</c:v>
                </c:pt>
                <c:pt idx="4">
                  <c:v>60</c:v>
                </c:pt>
                <c:pt idx="5">
                  <c:v>16852.099999999999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1045120"/>
        <c:axId val="64689216"/>
      </c:barChart>
      <c:catAx>
        <c:axId val="151045120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64689216"/>
        <c:crosses val="autoZero"/>
        <c:auto val="1"/>
        <c:lblAlgn val="ctr"/>
        <c:lblOffset val="100"/>
        <c:noMultiLvlLbl val="0"/>
      </c:catAx>
      <c:valAx>
        <c:axId val="6468921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10451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'07'!$A$5:$F$5</c:f>
              <c:numCache>
                <c:formatCode>#,##0.0</c:formatCode>
                <c:ptCount val="6"/>
                <c:pt idx="0">
                  <c:v>1467.2</c:v>
                </c:pt>
                <c:pt idx="1">
                  <c:v>17930.8</c:v>
                </c:pt>
                <c:pt idx="2">
                  <c:v>5280.6</c:v>
                </c:pt>
                <c:pt idx="3">
                  <c:v>20.6</c:v>
                </c:pt>
                <c:pt idx="5">
                  <c:v>25589.9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1047168"/>
        <c:axId val="64686912"/>
      </c:barChart>
      <c:catAx>
        <c:axId val="151047168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64686912"/>
        <c:crosses val="autoZero"/>
        <c:auto val="1"/>
        <c:lblAlgn val="ctr"/>
        <c:lblOffset val="100"/>
        <c:noMultiLvlLbl val="0"/>
      </c:catAx>
      <c:valAx>
        <c:axId val="6468691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10471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'07'!$A$5:$F$5</c:f>
              <c:numCache>
                <c:formatCode>#,##0.0</c:formatCode>
                <c:ptCount val="6"/>
                <c:pt idx="0">
                  <c:v>1040.8</c:v>
                </c:pt>
                <c:pt idx="1">
                  <c:v>8677.7999999999993</c:v>
                </c:pt>
                <c:pt idx="3">
                  <c:v>3358.1</c:v>
                </c:pt>
                <c:pt idx="4">
                  <c:v>60</c:v>
                </c:pt>
                <c:pt idx="5">
                  <c:v>12295.1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1552000"/>
        <c:axId val="125602048"/>
      </c:barChart>
      <c:catAx>
        <c:axId val="151552000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125602048"/>
        <c:crosses val="autoZero"/>
        <c:auto val="1"/>
        <c:lblAlgn val="ctr"/>
        <c:lblOffset val="100"/>
        <c:noMultiLvlLbl val="0"/>
      </c:catAx>
      <c:valAx>
        <c:axId val="12560204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15520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'07'!$A$5:$F$5</c:f>
              <c:numCache>
                <c:formatCode>#,##0.0</c:formatCode>
                <c:ptCount val="6"/>
                <c:pt idx="0">
                  <c:v>1040.8</c:v>
                </c:pt>
                <c:pt idx="1">
                  <c:v>7376.2</c:v>
                </c:pt>
                <c:pt idx="3">
                  <c:v>3394.9</c:v>
                </c:pt>
                <c:pt idx="4">
                  <c:v>60</c:v>
                </c:pt>
                <c:pt idx="5">
                  <c:v>14813.7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1553536"/>
        <c:axId val="125605504"/>
      </c:barChart>
      <c:catAx>
        <c:axId val="151553536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125605504"/>
        <c:crosses val="autoZero"/>
        <c:auto val="1"/>
        <c:lblAlgn val="ctr"/>
        <c:lblOffset val="100"/>
        <c:noMultiLvlLbl val="0"/>
      </c:catAx>
      <c:valAx>
        <c:axId val="12560550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15535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'07'!$A$5:$F$5</c:f>
              <c:numCache>
                <c:formatCode>#,##0.0</c:formatCode>
                <c:ptCount val="6"/>
                <c:pt idx="0">
                  <c:v>1040.8</c:v>
                </c:pt>
                <c:pt idx="1">
                  <c:v>7022.6</c:v>
                </c:pt>
                <c:pt idx="3">
                  <c:v>3432.3</c:v>
                </c:pt>
                <c:pt idx="4">
                  <c:v>60</c:v>
                </c:pt>
                <c:pt idx="5">
                  <c:v>13367.6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1239680"/>
        <c:axId val="125607232"/>
      </c:barChart>
      <c:catAx>
        <c:axId val="151239680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125607232"/>
        <c:crosses val="autoZero"/>
        <c:auto val="1"/>
        <c:lblAlgn val="ctr"/>
        <c:lblOffset val="100"/>
        <c:noMultiLvlLbl val="0"/>
      </c:catAx>
      <c:valAx>
        <c:axId val="12560723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12396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'03'!$A$2:$B$2</c:f>
              <c:numCache>
                <c:formatCode>#,##0.0</c:formatCode>
                <c:ptCount val="2"/>
                <c:pt idx="0">
                  <c:v>1195.7</c:v>
                </c:pt>
                <c:pt idx="1">
                  <c:v>1213.3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2409600"/>
        <c:axId val="64697408"/>
      </c:barChart>
      <c:catAx>
        <c:axId val="152409600"/>
        <c:scaling>
          <c:orientation val="minMax"/>
        </c:scaling>
        <c:delete val="1"/>
        <c:axPos val="b"/>
        <c:majorTickMark val="out"/>
        <c:minorTickMark val="none"/>
        <c:tickLblPos val="nextTo"/>
        <c:crossAx val="64697408"/>
        <c:crosses val="autoZero"/>
        <c:auto val="1"/>
        <c:lblAlgn val="ctr"/>
        <c:lblOffset val="100"/>
        <c:noMultiLvlLbl val="0"/>
      </c:catAx>
      <c:valAx>
        <c:axId val="6469740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24096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'03'!$A$5:$C$5</c:f>
              <c:numCache>
                <c:formatCode>#,##0.0</c:formatCode>
                <c:ptCount val="3"/>
                <c:pt idx="0">
                  <c:v>1026.9000000000001</c:v>
                </c:pt>
                <c:pt idx="1">
                  <c:v>1140.3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2410624"/>
        <c:axId val="64699136"/>
      </c:barChart>
      <c:catAx>
        <c:axId val="152410624"/>
        <c:scaling>
          <c:orientation val="minMax"/>
        </c:scaling>
        <c:delete val="1"/>
        <c:axPos val="b"/>
        <c:majorTickMark val="out"/>
        <c:minorTickMark val="none"/>
        <c:tickLblPos val="nextTo"/>
        <c:crossAx val="64699136"/>
        <c:crosses val="autoZero"/>
        <c:auto val="1"/>
        <c:lblAlgn val="ctr"/>
        <c:lblOffset val="100"/>
        <c:noMultiLvlLbl val="0"/>
      </c:catAx>
      <c:valAx>
        <c:axId val="6469913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24106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'03'!$A$8:$B$8</c:f>
              <c:numCache>
                <c:formatCode>#,##0.0</c:formatCode>
                <c:ptCount val="2"/>
                <c:pt idx="0">
                  <c:v>632.6</c:v>
                </c:pt>
                <c:pt idx="1">
                  <c:v>1809.5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2541696"/>
        <c:axId val="125603776"/>
      </c:barChart>
      <c:catAx>
        <c:axId val="152541696"/>
        <c:scaling>
          <c:orientation val="minMax"/>
        </c:scaling>
        <c:delete val="1"/>
        <c:axPos val="b"/>
        <c:majorTickMark val="out"/>
        <c:minorTickMark val="none"/>
        <c:tickLblPos val="nextTo"/>
        <c:crossAx val="125603776"/>
        <c:crosses val="autoZero"/>
        <c:auto val="1"/>
        <c:lblAlgn val="ctr"/>
        <c:lblOffset val="100"/>
        <c:noMultiLvlLbl val="0"/>
      </c:catAx>
      <c:valAx>
        <c:axId val="12560377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25416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'03'!$A$11:$B$11</c:f>
              <c:numCache>
                <c:formatCode>#,##0.0</c:formatCode>
                <c:ptCount val="2"/>
                <c:pt idx="0">
                  <c:v>648.29999999999995</c:v>
                </c:pt>
                <c:pt idx="1">
                  <c:v>1838.8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2939008"/>
        <c:axId val="99924160"/>
      </c:barChart>
      <c:catAx>
        <c:axId val="152939008"/>
        <c:scaling>
          <c:orientation val="minMax"/>
        </c:scaling>
        <c:delete val="1"/>
        <c:axPos val="b"/>
        <c:majorTickMark val="out"/>
        <c:minorTickMark val="none"/>
        <c:tickLblPos val="nextTo"/>
        <c:crossAx val="99924160"/>
        <c:crosses val="autoZero"/>
        <c:auto val="1"/>
        <c:lblAlgn val="ctr"/>
        <c:lblOffset val="100"/>
        <c:noMultiLvlLbl val="0"/>
      </c:catAx>
      <c:valAx>
        <c:axId val="9992416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29390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'03'!$A$14:$B$14</c:f>
              <c:numCache>
                <c:formatCode>#,##0.0</c:formatCode>
                <c:ptCount val="2"/>
                <c:pt idx="0">
                  <c:v>648.29999999999995</c:v>
                </c:pt>
                <c:pt idx="1">
                  <c:v>1868.6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2937472"/>
        <c:axId val="125606656"/>
      </c:barChart>
      <c:catAx>
        <c:axId val="152937472"/>
        <c:scaling>
          <c:orientation val="minMax"/>
        </c:scaling>
        <c:delete val="1"/>
        <c:axPos val="b"/>
        <c:majorTickMark val="out"/>
        <c:minorTickMark val="none"/>
        <c:tickLblPos val="nextTo"/>
        <c:crossAx val="125606656"/>
        <c:crosses val="autoZero"/>
        <c:auto val="1"/>
        <c:lblAlgn val="ctr"/>
        <c:lblOffset val="100"/>
        <c:noMultiLvlLbl val="0"/>
      </c:catAx>
      <c:valAx>
        <c:axId val="12560665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29374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'04'!$A$2:$C$2</c:f>
              <c:numCache>
                <c:formatCode>#,##0.0</c:formatCode>
                <c:ptCount val="3"/>
                <c:pt idx="0">
                  <c:v>425.8</c:v>
                </c:pt>
                <c:pt idx="1">
                  <c:v>3099.1</c:v>
                </c:pt>
                <c:pt idx="2">
                  <c:v>26484.2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5685376"/>
        <c:axId val="153015936"/>
      </c:barChart>
      <c:catAx>
        <c:axId val="155685376"/>
        <c:scaling>
          <c:orientation val="minMax"/>
        </c:scaling>
        <c:delete val="1"/>
        <c:axPos val="b"/>
        <c:majorTickMark val="out"/>
        <c:minorTickMark val="none"/>
        <c:tickLblPos val="nextTo"/>
        <c:crossAx val="153015936"/>
        <c:crosses val="autoZero"/>
        <c:auto val="1"/>
        <c:lblAlgn val="ctr"/>
        <c:lblOffset val="100"/>
        <c:noMultiLvlLbl val="0"/>
      </c:catAx>
      <c:valAx>
        <c:axId val="15301593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56853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'04'!$A$5</c:f>
              <c:numCache>
                <c:formatCode>#,##0.0</c:formatCode>
                <c:ptCount val="1"/>
                <c:pt idx="0">
                  <c:v>948.7</c:v>
                </c:pt>
              </c:numCache>
            </c:numRef>
          </c:val>
        </c:ser>
        <c:ser>
          <c:idx val="1"/>
          <c:order val="1"/>
          <c:spPr>
            <a:solidFill>
              <a:schemeClr val="accent1"/>
            </a:solidFill>
          </c:spPr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'04'!$B$5</c:f>
              <c:numCache>
                <c:formatCode>#,##0.0</c:formatCode>
                <c:ptCount val="1"/>
                <c:pt idx="0">
                  <c:v>5166.8</c:v>
                </c:pt>
              </c:numCache>
            </c:numRef>
          </c:val>
        </c:ser>
        <c:ser>
          <c:idx val="2"/>
          <c:order val="2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'04'!$C$5</c:f>
              <c:numCache>
                <c:formatCode>#,##0.0</c:formatCode>
                <c:ptCount val="1"/>
                <c:pt idx="0">
                  <c:v>7276.8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5685888"/>
        <c:axId val="153017664"/>
      </c:barChart>
      <c:catAx>
        <c:axId val="155685888"/>
        <c:scaling>
          <c:orientation val="minMax"/>
        </c:scaling>
        <c:delete val="1"/>
        <c:axPos val="b"/>
        <c:majorTickMark val="out"/>
        <c:minorTickMark val="none"/>
        <c:tickLblPos val="nextTo"/>
        <c:crossAx val="153017664"/>
        <c:crosses val="autoZero"/>
        <c:auto val="1"/>
        <c:lblAlgn val="ctr"/>
        <c:lblOffset val="100"/>
        <c:noMultiLvlLbl val="0"/>
      </c:catAx>
      <c:valAx>
        <c:axId val="15301766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56858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892,7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'04'!$A$8:$C$8</c:f>
              <c:numCache>
                <c:formatCode>#,##0.0</c:formatCode>
                <c:ptCount val="3"/>
                <c:pt idx="0">
                  <c:v>1405.4</c:v>
                </c:pt>
                <c:pt idx="1">
                  <c:v>5236.6000000000004</c:v>
                </c:pt>
                <c:pt idx="2">
                  <c:v>6833.8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6016128"/>
        <c:axId val="155363008"/>
      </c:barChart>
      <c:catAx>
        <c:axId val="156016128"/>
        <c:scaling>
          <c:orientation val="minMax"/>
        </c:scaling>
        <c:delete val="1"/>
        <c:axPos val="b"/>
        <c:majorTickMark val="out"/>
        <c:minorTickMark val="none"/>
        <c:tickLblPos val="nextTo"/>
        <c:crossAx val="155363008"/>
        <c:crosses val="autoZero"/>
        <c:auto val="1"/>
        <c:lblAlgn val="ctr"/>
        <c:lblOffset val="100"/>
        <c:noMultiLvlLbl val="0"/>
      </c:catAx>
      <c:valAx>
        <c:axId val="15536300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60161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sz="1200" b="1" i="0" u="none" strike="noStrike" baseline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ru-RU" dirty="0" smtClean="0"/>
                      <a:t>1 059,9</a:t>
                    </a:r>
                    <a:endParaRPr lang="en-US" dirty="0"/>
                  </a:p>
                </c:rich>
              </c:tx>
              <c:spPr>
                <a:noFill/>
                <a:ln w="25400">
                  <a:noFill/>
                </a:ln>
              </c:sp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0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'04'!$A$11:$C$11</c:f>
              <c:numCache>
                <c:formatCode>#,##0.0</c:formatCode>
                <c:ptCount val="3"/>
                <c:pt idx="0">
                  <c:v>1673</c:v>
                </c:pt>
                <c:pt idx="1">
                  <c:v>5553.7</c:v>
                </c:pt>
                <c:pt idx="2">
                  <c:v>5804.2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6251136"/>
        <c:axId val="153016512"/>
      </c:barChart>
      <c:catAx>
        <c:axId val="156251136"/>
        <c:scaling>
          <c:orientation val="minMax"/>
        </c:scaling>
        <c:delete val="1"/>
        <c:axPos val="b"/>
        <c:majorTickMark val="out"/>
        <c:minorTickMark val="none"/>
        <c:tickLblPos val="nextTo"/>
        <c:crossAx val="153016512"/>
        <c:crosses val="autoZero"/>
        <c:auto val="1"/>
        <c:lblAlgn val="ctr"/>
        <c:lblOffset val="100"/>
        <c:noMultiLvlLbl val="0"/>
      </c:catAx>
      <c:valAx>
        <c:axId val="15301651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62511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'04'!$A$14:$C$14</c:f>
              <c:numCache>
                <c:formatCode>#,##0.0</c:formatCode>
                <c:ptCount val="3"/>
                <c:pt idx="0">
                  <c:v>1059.9000000000001</c:v>
                </c:pt>
                <c:pt idx="1">
                  <c:v>5775.9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4907264"/>
        <c:axId val="47717120"/>
      </c:barChart>
      <c:catAx>
        <c:axId val="104907264"/>
        <c:scaling>
          <c:orientation val="minMax"/>
        </c:scaling>
        <c:delete val="1"/>
        <c:axPos val="b"/>
        <c:majorTickMark val="out"/>
        <c:minorTickMark val="none"/>
        <c:tickLblPos val="nextTo"/>
        <c:crossAx val="47717120"/>
        <c:crosses val="autoZero"/>
        <c:auto val="1"/>
        <c:lblAlgn val="ctr"/>
        <c:lblOffset val="100"/>
        <c:noMultiLvlLbl val="0"/>
      </c:catAx>
      <c:valAx>
        <c:axId val="4771712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049072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1"/>
          <c:order val="0"/>
          <c:spPr>
            <a:solidFill>
              <a:schemeClr val="accent1"/>
            </a:solidFill>
          </c:spPr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'05'!$A$2:$D$2</c:f>
              <c:numCache>
                <c:formatCode>General</c:formatCode>
                <c:ptCount val="4"/>
                <c:pt idx="0" formatCode="#,##0.0">
                  <c:v>1530.2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7421568"/>
        <c:axId val="64702720"/>
      </c:barChart>
      <c:catAx>
        <c:axId val="157421568"/>
        <c:scaling>
          <c:orientation val="minMax"/>
        </c:scaling>
        <c:delete val="1"/>
        <c:axPos val="b"/>
        <c:majorTickMark val="out"/>
        <c:minorTickMark val="none"/>
        <c:tickLblPos val="nextTo"/>
        <c:crossAx val="64702720"/>
        <c:crosses val="autoZero"/>
        <c:auto val="1"/>
        <c:lblAlgn val="ctr"/>
        <c:lblOffset val="100"/>
        <c:noMultiLvlLbl val="0"/>
      </c:catAx>
      <c:valAx>
        <c:axId val="6470272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74215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25001</c:v>
                </c:pt>
                <c:pt idx="1">
                  <c:v>94929.7</c:v>
                </c:pt>
                <c:pt idx="2">
                  <c:v>13621.8</c:v>
                </c:pt>
                <c:pt idx="3">
                  <c:v>935.8</c:v>
                </c:pt>
                <c:pt idx="4">
                  <c:v>1065.4000000000001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7691392"/>
        <c:axId val="64705600"/>
      </c:barChart>
      <c:catAx>
        <c:axId val="157691392"/>
        <c:scaling>
          <c:orientation val="minMax"/>
        </c:scaling>
        <c:delete val="1"/>
        <c:axPos val="b"/>
        <c:majorTickMark val="out"/>
        <c:minorTickMark val="none"/>
        <c:tickLblPos val="nextTo"/>
        <c:crossAx val="64705600"/>
        <c:crosses val="autoZero"/>
        <c:auto val="1"/>
        <c:lblAlgn val="ctr"/>
        <c:lblOffset val="100"/>
        <c:noMultiLvlLbl val="0"/>
      </c:catAx>
      <c:valAx>
        <c:axId val="6470560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76913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'07'!$A$5:$F$5</c:f>
              <c:numCache>
                <c:formatCode>#,##0.0</c:formatCode>
                <c:ptCount val="6"/>
                <c:pt idx="0">
                  <c:v>13790.4</c:v>
                </c:pt>
                <c:pt idx="1">
                  <c:v>56401.3</c:v>
                </c:pt>
                <c:pt idx="2">
                  <c:v>16393</c:v>
                </c:pt>
                <c:pt idx="3">
                  <c:v>1019.1</c:v>
                </c:pt>
                <c:pt idx="4">
                  <c:v>1248.4000000000001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7945856"/>
        <c:axId val="64707904"/>
      </c:barChart>
      <c:catAx>
        <c:axId val="157945856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64707904"/>
        <c:crosses val="autoZero"/>
        <c:auto val="1"/>
        <c:lblAlgn val="ctr"/>
        <c:lblOffset val="100"/>
        <c:noMultiLvlLbl val="0"/>
      </c:catAx>
      <c:valAx>
        <c:axId val="6470790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79458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3585893060295789"/>
          <c:y val="6.6925513621142171E-2"/>
          <c:w val="0.84138794084186574"/>
          <c:h val="0.8661489727577156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'07'!$A$8:$E$8</c:f>
              <c:numCache>
                <c:formatCode>#,##0.0</c:formatCode>
                <c:ptCount val="5"/>
                <c:pt idx="0">
                  <c:v>11935.2</c:v>
                </c:pt>
                <c:pt idx="1">
                  <c:v>48188.5</c:v>
                </c:pt>
                <c:pt idx="2">
                  <c:v>12660.7</c:v>
                </c:pt>
                <c:pt idx="3">
                  <c:v>1020</c:v>
                </c:pt>
                <c:pt idx="4">
                  <c:v>1296.2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8107136"/>
        <c:axId val="155367040"/>
      </c:barChart>
      <c:catAx>
        <c:axId val="158107136"/>
        <c:scaling>
          <c:orientation val="minMax"/>
        </c:scaling>
        <c:delete val="1"/>
        <c:axPos val="b"/>
        <c:majorTickMark val="out"/>
        <c:minorTickMark val="none"/>
        <c:tickLblPos val="nextTo"/>
        <c:crossAx val="155367040"/>
        <c:crosses val="autoZero"/>
        <c:auto val="1"/>
        <c:lblAlgn val="ctr"/>
        <c:lblOffset val="100"/>
        <c:noMultiLvlLbl val="0"/>
      </c:catAx>
      <c:valAx>
        <c:axId val="15536704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81071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'07'!$A$11:$E$11</c:f>
              <c:numCache>
                <c:formatCode>#,##0.0</c:formatCode>
                <c:ptCount val="5"/>
                <c:pt idx="0">
                  <c:v>9829.2999999999993</c:v>
                </c:pt>
                <c:pt idx="1">
                  <c:v>40592.9</c:v>
                </c:pt>
                <c:pt idx="2">
                  <c:v>13513.7</c:v>
                </c:pt>
                <c:pt idx="3">
                  <c:v>1022</c:v>
                </c:pt>
                <c:pt idx="4">
                  <c:v>1306.5999999999999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8109184"/>
        <c:axId val="155366464"/>
      </c:barChart>
      <c:catAx>
        <c:axId val="158109184"/>
        <c:scaling>
          <c:orientation val="minMax"/>
        </c:scaling>
        <c:delete val="1"/>
        <c:axPos val="b"/>
        <c:majorTickMark val="out"/>
        <c:minorTickMark val="none"/>
        <c:tickLblPos val="nextTo"/>
        <c:crossAx val="155366464"/>
        <c:crosses val="autoZero"/>
        <c:auto val="1"/>
        <c:lblAlgn val="ctr"/>
        <c:lblOffset val="100"/>
        <c:noMultiLvlLbl val="0"/>
      </c:catAx>
      <c:valAx>
        <c:axId val="15536646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81091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'07'!$A$11:$E$11</c:f>
              <c:numCache>
                <c:formatCode>#,##0.0</c:formatCode>
                <c:ptCount val="5"/>
                <c:pt idx="0">
                  <c:v>9829.2999999999993</c:v>
                </c:pt>
                <c:pt idx="1">
                  <c:v>40592.9</c:v>
                </c:pt>
                <c:pt idx="2">
                  <c:v>16575.5</c:v>
                </c:pt>
                <c:pt idx="3">
                  <c:v>1024</c:v>
                </c:pt>
                <c:pt idx="4">
                  <c:v>1317.2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8417408"/>
        <c:axId val="158040640"/>
      </c:barChart>
      <c:catAx>
        <c:axId val="158417408"/>
        <c:scaling>
          <c:orientation val="minMax"/>
        </c:scaling>
        <c:delete val="1"/>
        <c:axPos val="b"/>
        <c:majorTickMark val="out"/>
        <c:minorTickMark val="none"/>
        <c:tickLblPos val="nextTo"/>
        <c:crossAx val="158040640"/>
        <c:crosses val="autoZero"/>
        <c:auto val="1"/>
        <c:lblAlgn val="ctr"/>
        <c:lblOffset val="100"/>
        <c:noMultiLvlLbl val="0"/>
      </c:catAx>
      <c:valAx>
        <c:axId val="15804064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84174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16116.4</c:v>
                </c:pt>
                <c:pt idx="1">
                  <c:v>2513.6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8641664"/>
        <c:axId val="158045824"/>
      </c:barChart>
      <c:catAx>
        <c:axId val="158641664"/>
        <c:scaling>
          <c:orientation val="minMax"/>
        </c:scaling>
        <c:delete val="1"/>
        <c:axPos val="b"/>
        <c:majorTickMark val="out"/>
        <c:minorTickMark val="none"/>
        <c:tickLblPos val="nextTo"/>
        <c:crossAx val="158045824"/>
        <c:crosses val="autoZero"/>
        <c:auto val="1"/>
        <c:lblAlgn val="ctr"/>
        <c:lblOffset val="100"/>
        <c:noMultiLvlLbl val="0"/>
      </c:catAx>
      <c:valAx>
        <c:axId val="15804582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86416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16923.2</c:v>
                </c:pt>
                <c:pt idx="1">
                  <c:v>2574.5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8640128"/>
        <c:axId val="158044672"/>
      </c:barChart>
      <c:catAx>
        <c:axId val="158640128"/>
        <c:scaling>
          <c:orientation val="minMax"/>
        </c:scaling>
        <c:delete val="1"/>
        <c:axPos val="b"/>
        <c:majorTickMark val="out"/>
        <c:minorTickMark val="none"/>
        <c:tickLblPos val="nextTo"/>
        <c:crossAx val="158044672"/>
        <c:crosses val="autoZero"/>
        <c:auto val="1"/>
        <c:lblAlgn val="ctr"/>
        <c:lblOffset val="100"/>
        <c:noMultiLvlLbl val="0"/>
      </c:catAx>
      <c:valAx>
        <c:axId val="15804467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586401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17020.3</c:v>
                </c:pt>
                <c:pt idx="1">
                  <c:v>3010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8294656"/>
        <c:axId val="159459008"/>
      </c:barChart>
      <c:catAx>
        <c:axId val="68294656"/>
        <c:scaling>
          <c:orientation val="minMax"/>
        </c:scaling>
        <c:delete val="1"/>
        <c:axPos val="b"/>
        <c:majorTickMark val="out"/>
        <c:minorTickMark val="none"/>
        <c:tickLblPos val="nextTo"/>
        <c:crossAx val="159459008"/>
        <c:crosses val="autoZero"/>
        <c:auto val="1"/>
        <c:lblAlgn val="ctr"/>
        <c:lblOffset val="100"/>
        <c:noMultiLvlLbl val="0"/>
      </c:catAx>
      <c:valAx>
        <c:axId val="15945900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682946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17620.900000000001</c:v>
                </c:pt>
                <c:pt idx="1">
                  <c:v>3039.6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8311040"/>
        <c:axId val="159460736"/>
      </c:barChart>
      <c:catAx>
        <c:axId val="68311040"/>
        <c:scaling>
          <c:orientation val="minMax"/>
        </c:scaling>
        <c:delete val="1"/>
        <c:axPos val="b"/>
        <c:majorTickMark val="out"/>
        <c:minorTickMark val="none"/>
        <c:tickLblPos val="nextTo"/>
        <c:crossAx val="159460736"/>
        <c:crosses val="autoZero"/>
        <c:auto val="1"/>
        <c:lblAlgn val="ctr"/>
        <c:lblOffset val="100"/>
        <c:noMultiLvlLbl val="0"/>
      </c:catAx>
      <c:valAx>
        <c:axId val="15946073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683110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17020.3</c:v>
                </c:pt>
                <c:pt idx="1">
                  <c:v>3069.5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8312064"/>
        <c:axId val="159462464"/>
      </c:barChart>
      <c:catAx>
        <c:axId val="68312064"/>
        <c:scaling>
          <c:orientation val="minMax"/>
        </c:scaling>
        <c:delete val="1"/>
        <c:axPos val="b"/>
        <c:majorTickMark val="out"/>
        <c:minorTickMark val="none"/>
        <c:tickLblPos val="nextTo"/>
        <c:crossAx val="159462464"/>
        <c:crosses val="autoZero"/>
        <c:auto val="1"/>
        <c:lblAlgn val="ctr"/>
        <c:lblOffset val="100"/>
        <c:noMultiLvlLbl val="0"/>
      </c:catAx>
      <c:valAx>
        <c:axId val="15946246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683120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1503</c:v>
                </c:pt>
                <c:pt idx="1">
                  <c:v>3799</c:v>
                </c:pt>
                <c:pt idx="2">
                  <c:v>5303.6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9409280"/>
        <c:axId val="148004864"/>
      </c:barChart>
      <c:catAx>
        <c:axId val="69409280"/>
        <c:scaling>
          <c:orientation val="minMax"/>
        </c:scaling>
        <c:delete val="1"/>
        <c:axPos val="b"/>
        <c:majorTickMark val="out"/>
        <c:minorTickMark val="none"/>
        <c:tickLblPos val="nextTo"/>
        <c:crossAx val="148004864"/>
        <c:crosses val="autoZero"/>
        <c:auto val="1"/>
        <c:lblAlgn val="ctr"/>
        <c:lblOffset val="100"/>
        <c:noMultiLvlLbl val="0"/>
      </c:catAx>
      <c:valAx>
        <c:axId val="14800486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694092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'07'!$A$5:$F$5</c:f>
              <c:numCache>
                <c:formatCode>#,##0.0</c:formatCode>
                <c:ptCount val="6"/>
                <c:pt idx="0">
                  <c:v>1440.9</c:v>
                </c:pt>
                <c:pt idx="1">
                  <c:v>3038.4</c:v>
                </c:pt>
                <c:pt idx="2">
                  <c:v>7185.3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9509120"/>
        <c:axId val="148006592"/>
      </c:barChart>
      <c:catAx>
        <c:axId val="69509120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148006592"/>
        <c:crosses val="autoZero"/>
        <c:auto val="1"/>
        <c:lblAlgn val="ctr"/>
        <c:lblOffset val="100"/>
        <c:noMultiLvlLbl val="0"/>
      </c:catAx>
      <c:valAx>
        <c:axId val="14800659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695091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3585893060295789"/>
          <c:y val="6.6925513621142171E-2"/>
          <c:w val="0.84138794084186574"/>
          <c:h val="0.8661489727577156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/>
                      <a:t>2 </a:t>
                    </a:r>
                    <a:r>
                      <a:rPr lang="ru-RU" smtClean="0"/>
                      <a:t>540,6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'07'!$A$8:$E$8</c:f>
              <c:numCache>
                <c:formatCode>#,##0.0</c:formatCode>
                <c:ptCount val="5"/>
                <c:pt idx="0">
                  <c:v>1733.6</c:v>
                </c:pt>
                <c:pt idx="1">
                  <c:v>2027.9</c:v>
                </c:pt>
                <c:pt idx="2">
                  <c:v>7185.4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9511680"/>
        <c:axId val="148008896"/>
      </c:barChart>
      <c:catAx>
        <c:axId val="69511680"/>
        <c:scaling>
          <c:orientation val="minMax"/>
        </c:scaling>
        <c:delete val="1"/>
        <c:axPos val="b"/>
        <c:majorTickMark val="out"/>
        <c:minorTickMark val="none"/>
        <c:tickLblPos val="nextTo"/>
        <c:crossAx val="148008896"/>
        <c:crosses val="autoZero"/>
        <c:auto val="1"/>
        <c:lblAlgn val="ctr"/>
        <c:lblOffset val="100"/>
        <c:noMultiLvlLbl val="0"/>
      </c:catAx>
      <c:valAx>
        <c:axId val="148008896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695116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/>
                      <a:t>2 </a:t>
                    </a:r>
                    <a:r>
                      <a:rPr lang="ru-RU" smtClean="0"/>
                      <a:t>641,1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'07'!$A$11:$E$11</c:f>
              <c:numCache>
                <c:formatCode>#,##0.0</c:formatCode>
                <c:ptCount val="5"/>
                <c:pt idx="0">
                  <c:v>1775.1</c:v>
                </c:pt>
                <c:pt idx="1">
                  <c:v>2028</c:v>
                </c:pt>
                <c:pt idx="2">
                  <c:v>7185.4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9525504"/>
        <c:axId val="159464768"/>
      </c:barChart>
      <c:catAx>
        <c:axId val="69525504"/>
        <c:scaling>
          <c:orientation val="minMax"/>
        </c:scaling>
        <c:delete val="1"/>
        <c:axPos val="b"/>
        <c:majorTickMark val="out"/>
        <c:minorTickMark val="none"/>
        <c:tickLblPos val="nextTo"/>
        <c:crossAx val="159464768"/>
        <c:crosses val="autoZero"/>
        <c:auto val="1"/>
        <c:lblAlgn val="ctr"/>
        <c:lblOffset val="100"/>
        <c:noMultiLvlLbl val="0"/>
      </c:catAx>
      <c:valAx>
        <c:axId val="15946476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695255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  <c:txPr>
        <a:bodyPr/>
        <a:lstStyle/>
        <a:p>
          <a:pPr>
            <a:defRPr sz="1800" b="1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'07'!$A$14</c:f>
              <c:strCache>
                <c:ptCount val="1"/>
              </c:strCache>
            </c:strRef>
          </c:tx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/>
                      <a:t>2 </a:t>
                    </a:r>
                    <a:r>
                      <a:rPr lang="ru-RU" smtClean="0"/>
                      <a:t>641,1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'07'!$B$14:$E$14</c:f>
              <c:numCache>
                <c:formatCode>#,##0.0</c:formatCode>
                <c:ptCount val="4"/>
                <c:pt idx="0">
                  <c:v>1775.1</c:v>
                </c:pt>
                <c:pt idx="1">
                  <c:v>2028</c:v>
                </c:pt>
                <c:pt idx="2">
                  <c:v>7185.4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9528064"/>
        <c:axId val="70453504"/>
      </c:barChart>
      <c:catAx>
        <c:axId val="69528064"/>
        <c:scaling>
          <c:orientation val="minMax"/>
        </c:scaling>
        <c:delete val="1"/>
        <c:axPos val="b"/>
        <c:majorTickMark val="out"/>
        <c:minorTickMark val="none"/>
        <c:tickLblPos val="nextTo"/>
        <c:crossAx val="70453504"/>
        <c:crosses val="autoZero"/>
        <c:auto val="1"/>
        <c:lblAlgn val="ctr"/>
        <c:lblOffset val="100"/>
        <c:noMultiLvlLbl val="0"/>
      </c:catAx>
      <c:valAx>
        <c:axId val="7045350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695280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'11'!$A$1:$E$1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'11'!$A$2:$E$2</c:f>
              <c:numCache>
                <c:formatCode>#,##0.0</c:formatCode>
                <c:ptCount val="5"/>
                <c:pt idx="0">
                  <c:v>66.5</c:v>
                </c:pt>
                <c:pt idx="1">
                  <c:v>110.3</c:v>
                </c:pt>
                <c:pt idx="2">
                  <c:v>112.5</c:v>
                </c:pt>
                <c:pt idx="3">
                  <c:v>117</c:v>
                </c:pt>
                <c:pt idx="4">
                  <c:v>121.7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0520320"/>
        <c:axId val="70456960"/>
      </c:barChart>
      <c:catAx>
        <c:axId val="705203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70456960"/>
        <c:crosses val="autoZero"/>
        <c:auto val="1"/>
        <c:lblAlgn val="ctr"/>
        <c:lblOffset val="100"/>
        <c:noMultiLvlLbl val="0"/>
      </c:catAx>
      <c:valAx>
        <c:axId val="7045696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705203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'11'!$A$1:$E$1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'11'!$A$2:$E$2</c:f>
              <c:numCache>
                <c:formatCode>#,##0.0</c:formatCode>
                <c:ptCount val="5"/>
                <c:pt idx="0">
                  <c:v>1500</c:v>
                </c:pt>
                <c:pt idx="1">
                  <c:v>1500</c:v>
                </c:pt>
                <c:pt idx="2">
                  <c:v>1500</c:v>
                </c:pt>
                <c:pt idx="3">
                  <c:v>1500</c:v>
                </c:pt>
                <c:pt idx="4">
                  <c:v>1500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1137280"/>
        <c:axId val="148011200"/>
      </c:barChart>
      <c:catAx>
        <c:axId val="711372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48011200"/>
        <c:crosses val="autoZero"/>
        <c:auto val="1"/>
        <c:lblAlgn val="ctr"/>
        <c:lblOffset val="100"/>
        <c:noMultiLvlLbl val="0"/>
      </c:catAx>
      <c:valAx>
        <c:axId val="14801120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711372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0"/>
                  <c:y val="9.259259259259262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'13'!$A$1:$E$1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'13'!$A$2:$E$2</c:f>
              <c:numCache>
                <c:formatCode>#,##0.0</c:formatCode>
                <c:ptCount val="5"/>
                <c:pt idx="0">
                  <c:v>81.2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1396352"/>
        <c:axId val="64726144"/>
      </c:barChart>
      <c:catAx>
        <c:axId val="71396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64726144"/>
        <c:crosses val="autoZero"/>
        <c:auto val="1"/>
        <c:lblAlgn val="ctr"/>
        <c:lblOffset val="100"/>
        <c:noMultiLvlLbl val="0"/>
      </c:catAx>
      <c:valAx>
        <c:axId val="6472614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713963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General</c:formatCode>
                <c:ptCount val="5"/>
                <c:pt idx="0" formatCode="#,##0.0">
                  <c:v>1691.6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1638528"/>
        <c:axId val="64729600"/>
      </c:barChart>
      <c:catAx>
        <c:axId val="71638528"/>
        <c:scaling>
          <c:orientation val="minMax"/>
        </c:scaling>
        <c:delete val="1"/>
        <c:axPos val="b"/>
        <c:majorTickMark val="out"/>
        <c:minorTickMark val="none"/>
        <c:tickLblPos val="nextTo"/>
        <c:crossAx val="64729600"/>
        <c:crosses val="autoZero"/>
        <c:auto val="1"/>
        <c:lblAlgn val="ctr"/>
        <c:lblOffset val="100"/>
        <c:noMultiLvlLbl val="0"/>
      </c:catAx>
      <c:valAx>
        <c:axId val="6472960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716385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General</c:formatCode>
                <c:ptCount val="5"/>
                <c:pt idx="0" formatCode="#,##0.0">
                  <c:v>14.4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1913472"/>
        <c:axId val="64731328"/>
      </c:barChart>
      <c:catAx>
        <c:axId val="71913472"/>
        <c:scaling>
          <c:orientation val="minMax"/>
        </c:scaling>
        <c:delete val="1"/>
        <c:axPos val="b"/>
        <c:majorTickMark val="out"/>
        <c:minorTickMark val="none"/>
        <c:tickLblPos val="nextTo"/>
        <c:crossAx val="64731328"/>
        <c:crosses val="autoZero"/>
        <c:auto val="1"/>
        <c:lblAlgn val="ctr"/>
        <c:lblOffset val="100"/>
        <c:noMultiLvlLbl val="0"/>
      </c:catAx>
      <c:valAx>
        <c:axId val="6473132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719134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14.4</c:v>
                </c:pt>
                <c:pt idx="1">
                  <c:v>1100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1952384"/>
        <c:axId val="125592128"/>
      </c:barChart>
      <c:catAx>
        <c:axId val="71952384"/>
        <c:scaling>
          <c:orientation val="minMax"/>
        </c:scaling>
        <c:delete val="1"/>
        <c:axPos val="b"/>
        <c:majorTickMark val="out"/>
        <c:minorTickMark val="none"/>
        <c:tickLblPos val="nextTo"/>
        <c:crossAx val="125592128"/>
        <c:crosses val="autoZero"/>
        <c:auto val="1"/>
        <c:lblAlgn val="ctr"/>
        <c:lblOffset val="100"/>
        <c:noMultiLvlLbl val="0"/>
      </c:catAx>
      <c:valAx>
        <c:axId val="12559212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719523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'07'!$A$2:$E$2</c:f>
              <c:numCache>
                <c:formatCode>#,##0.0</c:formatCode>
                <c:ptCount val="5"/>
                <c:pt idx="0">
                  <c:v>14.4</c:v>
                </c:pt>
                <c:pt idx="1">
                  <c:v>14.4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2118784"/>
        <c:axId val="125591552"/>
      </c:barChart>
      <c:catAx>
        <c:axId val="72118784"/>
        <c:scaling>
          <c:orientation val="minMax"/>
        </c:scaling>
        <c:delete val="1"/>
        <c:axPos val="b"/>
        <c:majorTickMark val="out"/>
        <c:minorTickMark val="none"/>
        <c:tickLblPos val="nextTo"/>
        <c:crossAx val="125591552"/>
        <c:crosses val="autoZero"/>
        <c:auto val="1"/>
        <c:lblAlgn val="ctr"/>
        <c:lblOffset val="100"/>
        <c:noMultiLvlLbl val="0"/>
      </c:catAx>
      <c:valAx>
        <c:axId val="12559155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721187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  <c:userShapes r:id="rId3"/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percentStacked"/>
        <c:varyColors val="0"/>
        <c:ser>
          <c:idx val="0"/>
          <c:order val="0"/>
          <c:tx>
            <c:strRef>
              <c:f>'виды расходов'!$B$3</c:f>
              <c:strCache>
                <c:ptCount val="1"/>
                <c:pt idx="0">
                  <c:v>2021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расходов'!$B$4:$B$11</c:f>
              <c:numCache>
                <c:formatCode>General</c:formatCode>
                <c:ptCount val="8"/>
                <c:pt idx="0">
                  <c:v>30542.9</c:v>
                </c:pt>
                <c:pt idx="1">
                  <c:v>29550.3</c:v>
                </c:pt>
                <c:pt idx="2">
                  <c:v>8247.9</c:v>
                </c:pt>
                <c:pt idx="3">
                  <c:v>775.8</c:v>
                </c:pt>
                <c:pt idx="4">
                  <c:v>6012.4</c:v>
                </c:pt>
                <c:pt idx="5" formatCode="0.0">
                  <c:v>175978.5</c:v>
                </c:pt>
                <c:pt idx="6">
                  <c:v>81.2</c:v>
                </c:pt>
                <c:pt idx="7">
                  <c:v>1177.2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'виды расходов'!$C$3</c:f>
              <c:strCache>
                <c:ptCount val="1"/>
                <c:pt idx="0">
                  <c:v>2022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0"/>
                  <c:y val="-2.777777777777777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расходов'!$C$4:$C$11</c:f>
              <c:numCache>
                <c:formatCode>General</c:formatCode>
                <c:ptCount val="8"/>
                <c:pt idx="0">
                  <c:v>20165.5</c:v>
                </c:pt>
                <c:pt idx="1">
                  <c:v>9116.7000000000007</c:v>
                </c:pt>
                <c:pt idx="2">
                  <c:v>9275.7999999999993</c:v>
                </c:pt>
                <c:pt idx="3">
                  <c:v>1303.5</c:v>
                </c:pt>
                <c:pt idx="4">
                  <c:v>4867.3999999999996</c:v>
                </c:pt>
                <c:pt idx="5">
                  <c:v>122313.2</c:v>
                </c:pt>
                <c:pt idx="6" formatCode="0.0">
                  <c:v>100</c:v>
                </c:pt>
                <c:pt idx="7">
                  <c:v>210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'виды расходов'!$D$3</c:f>
              <c:strCache>
                <c:ptCount val="1"/>
                <c:pt idx="0">
                  <c:v>2023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2.5000000000000001E-2"/>
                  <c:y val="5.55555555555555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5.5555555555557596E-3"/>
                  <c:y val="-5.092592592592592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расходов'!$D$4:$D$11</c:f>
              <c:numCache>
                <c:formatCode>General</c:formatCode>
                <c:ptCount val="8"/>
                <c:pt idx="0">
                  <c:v>21469.1</c:v>
                </c:pt>
                <c:pt idx="1">
                  <c:v>8869.2000000000007</c:v>
                </c:pt>
                <c:pt idx="2">
                  <c:v>9030.6</c:v>
                </c:pt>
                <c:pt idx="3">
                  <c:v>1303.5</c:v>
                </c:pt>
                <c:pt idx="4">
                  <c:v>6017.4</c:v>
                </c:pt>
                <c:pt idx="5">
                  <c:v>103254.6</c:v>
                </c:pt>
                <c:pt idx="6" formatCode="0.0">
                  <c:v>100</c:v>
                </c:pt>
                <c:pt idx="7">
                  <c:v>210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'виды расходов'!$E$3</c:f>
              <c:strCache>
                <c:ptCount val="1"/>
                <c:pt idx="0">
                  <c:v>2024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-8.3333333333333332E-3"/>
                  <c:y val="-4.629629629629633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расходов'!$E$4:$E$11</c:f>
              <c:numCache>
                <c:formatCode>General</c:formatCode>
                <c:ptCount val="8"/>
                <c:pt idx="0">
                  <c:v>20425.900000000001</c:v>
                </c:pt>
                <c:pt idx="1">
                  <c:v>7897.1</c:v>
                </c:pt>
                <c:pt idx="2">
                  <c:v>9366.1</c:v>
                </c:pt>
                <c:pt idx="3">
                  <c:v>1303.5</c:v>
                </c:pt>
                <c:pt idx="4">
                  <c:v>5164.3999999999996</c:v>
                </c:pt>
                <c:pt idx="5">
                  <c:v>95401.600000000006</c:v>
                </c:pt>
                <c:pt idx="6" formatCode="0.0">
                  <c:v>100</c:v>
                </c:pt>
                <c:pt idx="7">
                  <c:v>2189.9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'виды расходов'!$F$3</c:f>
              <c:strCache>
                <c:ptCount val="1"/>
                <c:pt idx="0">
                  <c:v>2025 год</c:v>
                </c:pt>
              </c:strCache>
            </c:strRef>
          </c:tx>
          <c:marker>
            <c:symbol val="none"/>
          </c:marker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расходов'!$F$4:$F$11</c:f>
              <c:numCache>
                <c:formatCode>General</c:formatCode>
                <c:ptCount val="8"/>
                <c:pt idx="0">
                  <c:v>20157.099999999999</c:v>
                </c:pt>
                <c:pt idx="1">
                  <c:v>2129.3000000000002</c:v>
                </c:pt>
                <c:pt idx="2">
                  <c:v>9366.1</c:v>
                </c:pt>
                <c:pt idx="3">
                  <c:v>1303.5</c:v>
                </c:pt>
                <c:pt idx="4">
                  <c:v>5364.4</c:v>
                </c:pt>
                <c:pt idx="5">
                  <c:v>94364.4</c:v>
                </c:pt>
                <c:pt idx="6" formatCode="0.0">
                  <c:v>100</c:v>
                </c:pt>
                <c:pt idx="7">
                  <c:v>4257.6000000000004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2372224"/>
        <c:axId val="125597312"/>
      </c:lineChart>
      <c:catAx>
        <c:axId val="723722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25597312"/>
        <c:crosses val="autoZero"/>
        <c:auto val="1"/>
        <c:lblAlgn val="ctr"/>
        <c:lblOffset val="100"/>
        <c:noMultiLvlLbl val="0"/>
      </c:catAx>
      <c:valAx>
        <c:axId val="125597312"/>
        <c:scaling>
          <c:orientation val="minMax"/>
        </c:scaling>
        <c:delete val="0"/>
        <c:axPos val="l"/>
        <c:majorGridlines/>
        <c:numFmt formatCode="General" sourceLinked="0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72372224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920" b="1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7E499-9E74-4BAD-B633-87785FB30EC3}" type="doc">
      <dgm:prSet loTypeId="urn:microsoft.com/office/officeart/2005/8/layout/chevron1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540C306-C19E-46E9-B48F-3B839060D38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97E897-E028-4D50-8C8B-9A5D8006CBCB}" type="parTrans" cxnId="{6054A36B-2E40-4140-B114-D89C8D76BED8}">
      <dgm:prSet/>
      <dgm:spPr/>
      <dgm:t>
        <a:bodyPr/>
        <a:lstStyle/>
        <a:p>
          <a:endParaRPr lang="ru-RU"/>
        </a:p>
      </dgm:t>
    </dgm:pt>
    <dgm:pt modelId="{ABDD86EF-DFC7-496F-9A20-6D4B6B7CEA45}" type="sibTrans" cxnId="{6054A36B-2E40-4140-B114-D89C8D76BED8}">
      <dgm:prSet/>
      <dgm:spPr/>
      <dgm:t>
        <a:bodyPr/>
        <a:lstStyle/>
        <a:p>
          <a:endParaRPr lang="ru-RU"/>
        </a:p>
      </dgm:t>
    </dgm:pt>
    <dgm:pt modelId="{5239174B-28A1-49B6-A049-B47A2EFF883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0B3B173-D6D6-4327-9FB2-BFC4C981F2A5}" type="parTrans" cxnId="{5707BCD8-5E37-4972-A8C6-78DA60947E0E}">
      <dgm:prSet/>
      <dgm:spPr/>
      <dgm:t>
        <a:bodyPr/>
        <a:lstStyle/>
        <a:p>
          <a:endParaRPr lang="ru-RU"/>
        </a:p>
      </dgm:t>
    </dgm:pt>
    <dgm:pt modelId="{429087AC-8EBA-450A-BDEC-FDC95108B182}" type="sibTrans" cxnId="{5707BCD8-5E37-4972-A8C6-78DA60947E0E}">
      <dgm:prSet/>
      <dgm:spPr/>
      <dgm:t>
        <a:bodyPr/>
        <a:lstStyle/>
        <a:p>
          <a:endParaRPr lang="ru-RU"/>
        </a:p>
      </dgm:t>
    </dgm:pt>
    <dgm:pt modelId="{A0A430AB-D782-4EEE-AEF8-74AA5B33DA99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6BB64A-AE7C-4CE0-9868-EF6FCB6B4217}" type="parTrans" cxnId="{E6FF88C0-9A22-4B32-8FB7-081D500A9597}">
      <dgm:prSet/>
      <dgm:spPr/>
      <dgm:t>
        <a:bodyPr/>
        <a:lstStyle/>
        <a:p>
          <a:endParaRPr lang="ru-RU"/>
        </a:p>
      </dgm:t>
    </dgm:pt>
    <dgm:pt modelId="{AF60ECFF-7F26-49EA-9425-58351781A155}" type="sibTrans" cxnId="{E6FF88C0-9A22-4B32-8FB7-081D500A9597}">
      <dgm:prSet/>
      <dgm:spPr/>
      <dgm:t>
        <a:bodyPr/>
        <a:lstStyle/>
        <a:p>
          <a:endParaRPr lang="ru-RU"/>
        </a:p>
      </dgm:t>
    </dgm:pt>
    <dgm:pt modelId="{23D6938F-C3DF-48DD-82A4-902731AF8107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24AAF0-EDC5-4F21-BF18-B4FC7362ECA9}" type="parTrans" cxnId="{13B5FC6E-6771-471F-B70A-E2355FDD8116}">
      <dgm:prSet/>
      <dgm:spPr/>
      <dgm:t>
        <a:bodyPr/>
        <a:lstStyle/>
        <a:p>
          <a:endParaRPr lang="ru-RU"/>
        </a:p>
      </dgm:t>
    </dgm:pt>
    <dgm:pt modelId="{E2A02CA7-5885-41FB-870E-7F1CC42BC406}" type="sibTrans" cxnId="{13B5FC6E-6771-471F-B70A-E2355FDD8116}">
      <dgm:prSet/>
      <dgm:spPr/>
      <dgm:t>
        <a:bodyPr/>
        <a:lstStyle/>
        <a:p>
          <a:endParaRPr lang="ru-RU"/>
        </a:p>
      </dgm:t>
    </dgm:pt>
    <dgm:pt modelId="{9D0B1910-D7A0-4311-8706-E5374A651908}" type="pres">
      <dgm:prSet presAssocID="{9DA7E499-9E74-4BAD-B633-87785FB30E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2BB0FC-7494-4F0B-95FD-36506E0E756A}" type="pres">
      <dgm:prSet presAssocID="{2540C306-C19E-46E9-B48F-3B839060D38D}" presName="parTxOnly" presStyleLbl="node1" presStyleIdx="0" presStyleCnt="4" custScaleX="821596" custScaleY="906969" custLinFactY="-700000" custLinFactNeighborX="-14658" custLinFactNeighborY="-7001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59445-DC30-4E46-8A39-2E32934AAA72}" type="pres">
      <dgm:prSet presAssocID="{ABDD86EF-DFC7-496F-9A20-6D4B6B7CEA45}" presName="parTxOnlySpace" presStyleCnt="0"/>
      <dgm:spPr/>
    </dgm:pt>
    <dgm:pt modelId="{59CA886C-DD6F-4787-9E92-119A21A927ED}" type="pres">
      <dgm:prSet presAssocID="{5239174B-28A1-49B6-A049-B47A2EFF8836}" presName="parTxOnly" presStyleLbl="node1" presStyleIdx="1" presStyleCnt="4" custScaleX="934314" custScaleY="904383" custLinFactX="-40383" custLinFactY="-200000" custLinFactNeighborX="-100000" custLinFactNeighborY="-2270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DDC322-42D8-4671-B170-17EFAD5ED109}" type="pres">
      <dgm:prSet presAssocID="{429087AC-8EBA-450A-BDEC-FDC95108B182}" presName="parTxOnlySpace" presStyleCnt="0"/>
      <dgm:spPr/>
    </dgm:pt>
    <dgm:pt modelId="{5B31C1F0-9B47-442F-B273-BD46863F1DBD}" type="pres">
      <dgm:prSet presAssocID="{A0A430AB-D782-4EEE-AEF8-74AA5B33DA99}" presName="parTxOnly" presStyleLbl="node1" presStyleIdx="2" presStyleCnt="4" custScaleX="822464" custScaleY="849272" custLinFactX="-104776" custLinFactY="271175" custLinFactNeighborX="-200000" custLinFactNeighborY="3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5FD8D-3025-4479-9310-C6660C902B2D}" type="pres">
      <dgm:prSet presAssocID="{AF60ECFF-7F26-49EA-9425-58351781A155}" presName="parTxOnlySpace" presStyleCnt="0"/>
      <dgm:spPr/>
    </dgm:pt>
    <dgm:pt modelId="{4A8A5F14-E0FB-4A22-B172-9335B3218535}" type="pres">
      <dgm:prSet presAssocID="{23D6938F-C3DF-48DD-82A4-902731AF8107}" presName="parTxOnly" presStyleLbl="node1" presStyleIdx="3" presStyleCnt="4" custScaleX="1054894" custScaleY="1101381" custLinFactX="-203856" custLinFactY="800000" custLinFactNeighborX="-300000" custLinFactNeighborY="84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07BCD8-5E37-4972-A8C6-78DA60947E0E}" srcId="{9DA7E499-9E74-4BAD-B633-87785FB30EC3}" destId="{5239174B-28A1-49B6-A049-B47A2EFF8836}" srcOrd="1" destOrd="0" parTransId="{60B3B173-D6D6-4327-9FB2-BFC4C981F2A5}" sibTransId="{429087AC-8EBA-450A-BDEC-FDC95108B182}"/>
    <dgm:cxn modelId="{552FF1F8-BEAC-4BFD-945B-62478CCA0925}" type="presOf" srcId="{5239174B-28A1-49B6-A049-B47A2EFF8836}" destId="{59CA886C-DD6F-4787-9E92-119A21A927ED}" srcOrd="0" destOrd="0" presId="urn:microsoft.com/office/officeart/2005/8/layout/chevron1"/>
    <dgm:cxn modelId="{6054A36B-2E40-4140-B114-D89C8D76BED8}" srcId="{9DA7E499-9E74-4BAD-B633-87785FB30EC3}" destId="{2540C306-C19E-46E9-B48F-3B839060D38D}" srcOrd="0" destOrd="0" parTransId="{1D97E897-E028-4D50-8C8B-9A5D8006CBCB}" sibTransId="{ABDD86EF-DFC7-496F-9A20-6D4B6B7CEA45}"/>
    <dgm:cxn modelId="{13B5FC6E-6771-471F-B70A-E2355FDD8116}" srcId="{9DA7E499-9E74-4BAD-B633-87785FB30EC3}" destId="{23D6938F-C3DF-48DD-82A4-902731AF8107}" srcOrd="3" destOrd="0" parTransId="{9B24AAF0-EDC5-4F21-BF18-B4FC7362ECA9}" sibTransId="{E2A02CA7-5885-41FB-870E-7F1CC42BC406}"/>
    <dgm:cxn modelId="{656EF8FF-9111-4BBB-9323-DA8154769294}" type="presOf" srcId="{9DA7E499-9E74-4BAD-B633-87785FB30EC3}" destId="{9D0B1910-D7A0-4311-8706-E5374A651908}" srcOrd="0" destOrd="0" presId="urn:microsoft.com/office/officeart/2005/8/layout/chevron1"/>
    <dgm:cxn modelId="{87D7369C-C1F9-4912-8252-7594BAE6103E}" type="presOf" srcId="{23D6938F-C3DF-48DD-82A4-902731AF8107}" destId="{4A8A5F14-E0FB-4A22-B172-9335B3218535}" srcOrd="0" destOrd="0" presId="urn:microsoft.com/office/officeart/2005/8/layout/chevron1"/>
    <dgm:cxn modelId="{E6FF88C0-9A22-4B32-8FB7-081D500A9597}" srcId="{9DA7E499-9E74-4BAD-B633-87785FB30EC3}" destId="{A0A430AB-D782-4EEE-AEF8-74AA5B33DA99}" srcOrd="2" destOrd="0" parTransId="{BC6BB64A-AE7C-4CE0-9868-EF6FCB6B4217}" sibTransId="{AF60ECFF-7F26-49EA-9425-58351781A155}"/>
    <dgm:cxn modelId="{08926AC0-7954-49C5-87A8-C9F80B3A333D}" type="presOf" srcId="{2540C306-C19E-46E9-B48F-3B839060D38D}" destId="{6C2BB0FC-7494-4F0B-95FD-36506E0E756A}" srcOrd="0" destOrd="0" presId="urn:microsoft.com/office/officeart/2005/8/layout/chevron1"/>
    <dgm:cxn modelId="{27D50F36-2515-4E5F-B4FA-1535DA7A218D}" type="presOf" srcId="{A0A430AB-D782-4EEE-AEF8-74AA5B33DA99}" destId="{5B31C1F0-9B47-442F-B273-BD46863F1DBD}" srcOrd="0" destOrd="0" presId="urn:microsoft.com/office/officeart/2005/8/layout/chevron1"/>
    <dgm:cxn modelId="{5F5169FD-7327-46BF-8D43-746266ED7D9B}" type="presParOf" srcId="{9D0B1910-D7A0-4311-8706-E5374A651908}" destId="{6C2BB0FC-7494-4F0B-95FD-36506E0E756A}" srcOrd="0" destOrd="0" presId="urn:microsoft.com/office/officeart/2005/8/layout/chevron1"/>
    <dgm:cxn modelId="{FCB781E3-1C2A-455B-A7F8-9E6D5C26E760}" type="presParOf" srcId="{9D0B1910-D7A0-4311-8706-E5374A651908}" destId="{0B359445-DC30-4E46-8A39-2E32934AAA72}" srcOrd="1" destOrd="0" presId="urn:microsoft.com/office/officeart/2005/8/layout/chevron1"/>
    <dgm:cxn modelId="{119ADDA1-F941-4672-AD7B-B2511D8DC735}" type="presParOf" srcId="{9D0B1910-D7A0-4311-8706-E5374A651908}" destId="{59CA886C-DD6F-4787-9E92-119A21A927ED}" srcOrd="2" destOrd="0" presId="urn:microsoft.com/office/officeart/2005/8/layout/chevron1"/>
    <dgm:cxn modelId="{67B796DC-A3C8-4643-9F96-FA5E6AC47B1D}" type="presParOf" srcId="{9D0B1910-D7A0-4311-8706-E5374A651908}" destId="{92DDC322-42D8-4671-B170-17EFAD5ED109}" srcOrd="3" destOrd="0" presId="urn:microsoft.com/office/officeart/2005/8/layout/chevron1"/>
    <dgm:cxn modelId="{73298DA1-2E05-4365-8EAC-9A61680E2E68}" type="presParOf" srcId="{9D0B1910-D7A0-4311-8706-E5374A651908}" destId="{5B31C1F0-9B47-442F-B273-BD46863F1DBD}" srcOrd="4" destOrd="0" presId="urn:microsoft.com/office/officeart/2005/8/layout/chevron1"/>
    <dgm:cxn modelId="{2AD2E6D7-B8E7-45A4-BCF2-9F00D1CB2A01}" type="presParOf" srcId="{9D0B1910-D7A0-4311-8706-E5374A651908}" destId="{5745FD8D-3025-4479-9310-C6660C902B2D}" srcOrd="5" destOrd="0" presId="urn:microsoft.com/office/officeart/2005/8/layout/chevron1"/>
    <dgm:cxn modelId="{17C54127-07EB-4F5C-AB20-C39C43161E3E}" type="presParOf" srcId="{9D0B1910-D7A0-4311-8706-E5374A651908}" destId="{4A8A5F14-E0FB-4A22-B172-9335B321853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2BB0FC-7494-4F0B-95FD-36506E0E756A}">
      <dsp:nvSpPr>
        <dsp:cNvPr id="0" name=""/>
        <dsp:cNvSpPr/>
      </dsp:nvSpPr>
      <dsp:spPr>
        <a:xfrm>
          <a:off x="0" y="335868"/>
          <a:ext cx="2002657" cy="884302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42151" y="335868"/>
        <a:ext cx="1118355" cy="884302"/>
      </dsp:txXfrm>
    </dsp:sp>
    <dsp:sp modelId="{59CA886C-DD6F-4787-9E92-119A21A927ED}">
      <dsp:nvSpPr>
        <dsp:cNvPr id="0" name=""/>
        <dsp:cNvSpPr/>
      </dsp:nvSpPr>
      <dsp:spPr>
        <a:xfrm>
          <a:off x="1857389" y="1285883"/>
          <a:ext cx="2277409" cy="881780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298279" y="1285883"/>
        <a:ext cx="1395629" cy="881780"/>
      </dsp:txXfrm>
    </dsp:sp>
    <dsp:sp modelId="{5B31C1F0-9B47-442F-B273-BD46863F1DBD}">
      <dsp:nvSpPr>
        <dsp:cNvPr id="0" name=""/>
        <dsp:cNvSpPr/>
      </dsp:nvSpPr>
      <dsp:spPr>
        <a:xfrm>
          <a:off x="3929089" y="2286016"/>
          <a:ext cx="2004773" cy="828047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43113" y="2286016"/>
        <a:ext cx="1176726" cy="828047"/>
      </dsp:txXfrm>
    </dsp:sp>
    <dsp:sp modelId="{4A8A5F14-E0FB-4A22-B172-9335B3218535}">
      <dsp:nvSpPr>
        <dsp:cNvPr id="0" name=""/>
        <dsp:cNvSpPr/>
      </dsp:nvSpPr>
      <dsp:spPr>
        <a:xfrm>
          <a:off x="5643602" y="3212424"/>
          <a:ext cx="2571326" cy="1073855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180530" y="3212424"/>
        <a:ext cx="1497471" cy="1073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0.12389</cdr:x>
      <cdr:y>0.90567</cdr:y>
    </cdr:from>
    <cdr:to>
      <cdr:x>0.95486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8112" y="2073990"/>
          <a:ext cx="6761513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01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2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5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6                       01 11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0.13274</cdr:x>
      <cdr:y>0.90625</cdr:y>
    </cdr:from>
    <cdr:to>
      <cdr:x>0.95575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80120" y="2088232"/>
          <a:ext cx="6696744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2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6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baseline="0" dirty="0">
              <a:latin typeface="Times New Roman" pitchFamily="18" charset="0"/>
              <a:cs typeface="Times New Roman" pitchFamily="18" charset="0"/>
            </a:rPr>
            <a:t>7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                                      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0.13393</cdr:x>
      <cdr:y>0.89205</cdr:y>
    </cdr:from>
    <cdr:to>
      <cdr:x>0.97449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80119" y="1785057"/>
          <a:ext cx="6779042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2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6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11                       01 13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0.125</cdr:x>
      <cdr:y>0.8919</cdr:y>
    </cdr:from>
    <cdr:to>
      <cdr:x>0.97449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8112" y="1711822"/>
          <a:ext cx="6851049" cy="2074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02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6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11                     01 13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0.13514</cdr:x>
      <cdr:y>0.85897</cdr:y>
    </cdr:from>
    <cdr:to>
      <cdr:x>0.97449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80120" y="1456341"/>
          <a:ext cx="6708869" cy="2391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2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6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 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1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11                      01 13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0.26316</cdr:x>
      <cdr:y>0.8814</cdr:y>
    </cdr:from>
    <cdr:to>
      <cdr:x>0.82616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60240" y="1554534"/>
          <a:ext cx="4621649" cy="2091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10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0.17177</cdr:x>
      <cdr:y>0.89151</cdr:y>
    </cdr:from>
    <cdr:to>
      <cdr:x>0.86342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97667" y="1775202"/>
          <a:ext cx="5627889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0.25893</cdr:x>
      <cdr:y>0.86864</cdr:y>
    </cdr:from>
    <cdr:to>
      <cdr:x>0.81801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88232" y="1469997"/>
          <a:ext cx="4508957" cy="2222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</a:t>
          </a: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0.24324</cdr:x>
      <cdr:y>0.8661</cdr:y>
    </cdr:from>
    <cdr:to>
      <cdr:x>0.82373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44216" y="1341940"/>
          <a:ext cx="4639766" cy="2074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03 04     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</a:t>
          </a: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0.27027</cdr:x>
      <cdr:y>0.86866</cdr:y>
    </cdr:from>
    <cdr:to>
      <cdr:x>0.83838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60240" y="1428768"/>
          <a:ext cx="4540837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03 04  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10</a:t>
          </a: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0.19643</cdr:x>
      <cdr:y>0.89364</cdr:y>
    </cdr:from>
    <cdr:to>
      <cdr:x>0.89017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84176" y="1841425"/>
          <a:ext cx="5594952" cy="2191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04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05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04 08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04 09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0.27928</cdr:x>
      <cdr:y>0.8838</cdr:y>
    </cdr:from>
    <cdr:to>
      <cdr:x>0.81489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232248" y="1643081"/>
          <a:ext cx="4281077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 dirty="0">
              <a:latin typeface="Times New Roman" pitchFamily="18" charset="0"/>
              <a:cs typeface="Times New Roman" pitchFamily="18" charset="0"/>
            </a:rPr>
            <a:t>    04 05                 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09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                                     04 12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endParaRPr lang="ru-RU" sz="11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0.18519</cdr:x>
      <cdr:y>0.86658</cdr:y>
    </cdr:from>
    <cdr:to>
      <cdr:x>0.88889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40160" y="1440160"/>
          <a:ext cx="5472608" cy="2217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04 09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04 12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0.18519</cdr:x>
      <cdr:y>0.8727</cdr:y>
    </cdr:from>
    <cdr:to>
      <cdr:x>0.98148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40160" y="1414518"/>
          <a:ext cx="6192688" cy="20633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09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04 12       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0.17431</cdr:x>
      <cdr:y>0.86553</cdr:y>
    </cdr:from>
    <cdr:to>
      <cdr:x>0.8295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8152" y="1286089"/>
          <a:ext cx="5142486" cy="1998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04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05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04 09</a:t>
          </a:r>
        </a:p>
      </cdr:txBody>
    </cdr:sp>
  </cdr:relSizeAnchor>
</c:userShapes>
</file>

<file path=ppt/drawings/drawing16.xml><?xml version="1.0" encoding="utf-8"?>
<c:userShapes xmlns:c="http://schemas.openxmlformats.org/drawingml/2006/chart">
  <cdr:relSizeAnchor xmlns:cdr="http://schemas.openxmlformats.org/drawingml/2006/chartDrawing">
    <cdr:from>
      <cdr:x>0.11321</cdr:x>
      <cdr:y>0.92673</cdr:y>
    </cdr:from>
    <cdr:to>
      <cdr:x>0.29875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64096" y="2732372"/>
          <a:ext cx="1416183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200" b="1" dirty="0">
              <a:latin typeface="Times New Roman" pitchFamily="18" charset="0"/>
              <a:cs typeface="Times New Roman" pitchFamily="18" charset="0"/>
            </a:rPr>
            <a:t>05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7.xml><?xml version="1.0" encoding="utf-8"?>
<c:userShapes xmlns:c="http://schemas.openxmlformats.org/drawingml/2006/chart">
  <cdr:relSizeAnchor xmlns:cdr="http://schemas.openxmlformats.org/drawingml/2006/chartDrawing">
    <cdr:from>
      <cdr:x>0.15455</cdr:x>
      <cdr:y>0.89454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24136" y="1769417"/>
          <a:ext cx="6222046" cy="2086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07 01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0703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8.xml><?xml version="1.0" encoding="utf-8"?>
<c:userShapes xmlns:c="http://schemas.openxmlformats.org/drawingml/2006/chart">
  <cdr:relSizeAnchor xmlns:cdr="http://schemas.openxmlformats.org/drawingml/2006/chartDrawing">
    <cdr:from>
      <cdr:x>0.12037</cdr:x>
      <cdr:y>0.88459</cdr:y>
    </cdr:from>
    <cdr:to>
      <cdr:x>0.97449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36104" y="1655698"/>
          <a:ext cx="6642373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baseline="0" dirty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07 0</a:t>
          </a:r>
          <a:r>
            <a:rPr lang="ru-RU" sz="1200" b="1" baseline="0" dirty="0">
              <a:latin typeface="Times New Roman" pitchFamily="18" charset="0"/>
              <a:cs typeface="Times New Roman" pitchFamily="18" charset="0"/>
            </a:rPr>
            <a:t>7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ru-RU" sz="1200" b="1" baseline="0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9.xml><?xml version="1.0" encoding="utf-8"?>
<c:userShapes xmlns:c="http://schemas.openxmlformats.org/drawingml/2006/chart">
  <cdr:relSizeAnchor xmlns:cdr="http://schemas.openxmlformats.org/drawingml/2006/chartDrawing">
    <cdr:from>
      <cdr:x>0.16964</cdr:x>
      <cdr:y>0.88866</cdr:y>
    </cdr:from>
    <cdr:to>
      <cdr:x>0.97782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8152" y="1724172"/>
          <a:ext cx="6517865" cy="2160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7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07 09</a:t>
          </a:r>
        </a:p>
      </cdr:txBody>
    </cdr:sp>
  </cdr:relSizeAnchor>
</c:userShapes>
</file>

<file path=ppt/drawings/drawing20.xml><?xml version="1.0" encoding="utf-8"?>
<c:userShapes xmlns:c="http://schemas.openxmlformats.org/drawingml/2006/chart">
  <cdr:relSizeAnchor xmlns:cdr="http://schemas.openxmlformats.org/drawingml/2006/chartDrawing">
    <cdr:from>
      <cdr:x>0.21197</cdr:x>
      <cdr:y>0.8</cdr:y>
    </cdr:from>
    <cdr:to>
      <cdr:x>0.92821</cdr:x>
      <cdr:y>0.99355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81101" y="1181100"/>
          <a:ext cx="3990975" cy="2857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>
              <a:latin typeface="Times New Roman" pitchFamily="18" charset="0"/>
              <a:cs typeface="Times New Roman" pitchFamily="18" charset="0"/>
            </a:rPr>
            <a:t>07 01                      07 02                     0707                     07 09</a:t>
          </a:r>
          <a:endParaRPr lang="ru-RU" sz="1200" b="1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1.xml><?xml version="1.0" encoding="utf-8"?>
<c:userShapes xmlns:c="http://schemas.openxmlformats.org/drawingml/2006/chart">
  <cdr:relSizeAnchor xmlns:cdr="http://schemas.openxmlformats.org/drawingml/2006/chartDrawing">
    <cdr:from>
      <cdr:x>0.12613</cdr:x>
      <cdr:y>0.87916</cdr:y>
    </cdr:from>
    <cdr:to>
      <cdr:x>0.92821</cdr:x>
      <cdr:y>0.99355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8113" y="1571643"/>
          <a:ext cx="6410966" cy="2044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3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7                             07 09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2.xml><?xml version="1.0" encoding="utf-8"?>
<c:userShapes xmlns:c="http://schemas.openxmlformats.org/drawingml/2006/chart">
  <cdr:relSizeAnchor xmlns:cdr="http://schemas.openxmlformats.org/drawingml/2006/chartDrawing">
    <cdr:from>
      <cdr:x>0.14414</cdr:x>
      <cdr:y>0.8903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8" y="1697618"/>
          <a:ext cx="6361746" cy="20918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3.xml><?xml version="1.0" encoding="utf-8"?>
<c:userShapes xmlns:c="http://schemas.openxmlformats.org/drawingml/2006/chart">
  <cdr:relSizeAnchor xmlns:cdr="http://schemas.openxmlformats.org/drawingml/2006/chartDrawing">
    <cdr:from>
      <cdr:x>0.15179</cdr:x>
      <cdr:y>0.87406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24136" y="1499264"/>
          <a:ext cx="6357431" cy="2160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4.xml><?xml version="1.0" encoding="utf-8"?>
<c:userShapes xmlns:c="http://schemas.openxmlformats.org/drawingml/2006/chart">
  <cdr:relSizeAnchor xmlns:cdr="http://schemas.openxmlformats.org/drawingml/2006/chartDrawing">
    <cdr:from>
      <cdr:x>0.14545</cdr:x>
      <cdr:y>0.86832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8" y="1469623"/>
          <a:ext cx="6294054" cy="22286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5.xml><?xml version="1.0" encoding="utf-8"?>
<c:userShapes xmlns:c="http://schemas.openxmlformats.org/drawingml/2006/chart">
  <cdr:relSizeAnchor xmlns:cdr="http://schemas.openxmlformats.org/drawingml/2006/chartDrawing">
    <cdr:from>
      <cdr:x>0.14545</cdr:x>
      <cdr:y>0.87207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8" y="1472555"/>
          <a:ext cx="6294054" cy="2160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6.xml><?xml version="1.0" encoding="utf-8"?>
<c:userShapes xmlns:c="http://schemas.openxmlformats.org/drawingml/2006/chart">
  <cdr:relSizeAnchor xmlns:cdr="http://schemas.openxmlformats.org/drawingml/2006/chartDrawing">
    <cdr:from>
      <cdr:x>0.14414</cdr:x>
      <cdr:y>0.87418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8" y="1500973"/>
          <a:ext cx="6361746" cy="2160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8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7.xml><?xml version="1.0" encoding="utf-8"?>
<c:userShapes xmlns:c="http://schemas.openxmlformats.org/drawingml/2006/chart">
  <cdr:relSizeAnchor xmlns:cdr="http://schemas.openxmlformats.org/drawingml/2006/chartDrawing">
    <cdr:from>
      <cdr:x>0.13636</cdr:x>
      <cdr:y>0.87278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80120" y="1481955"/>
          <a:ext cx="6366061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10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10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8.xml><?xml version="1.0" encoding="utf-8"?>
<c:userShapes xmlns:c="http://schemas.openxmlformats.org/drawingml/2006/chart">
  <cdr:relSizeAnchor xmlns:cdr="http://schemas.openxmlformats.org/drawingml/2006/chartDrawing">
    <cdr:from>
      <cdr:x>0.12389</cdr:x>
      <cdr:y>0.88462</cdr:y>
    </cdr:from>
    <cdr:to>
      <cdr:x>0.97449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8112" y="1656184"/>
          <a:ext cx="6921220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9.xml><?xml version="1.0" encoding="utf-8"?>
<c:userShapes xmlns:c="http://schemas.openxmlformats.org/drawingml/2006/chart">
  <cdr:relSizeAnchor xmlns:cdr="http://schemas.openxmlformats.org/drawingml/2006/chartDrawing">
    <cdr:from>
      <cdr:x>0.16667</cdr:x>
      <cdr:y>0.86653</cdr:y>
    </cdr:from>
    <cdr:to>
      <cdr:x>0.97782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8152" y="1402477"/>
          <a:ext cx="6658686" cy="21602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10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10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0.xml><?xml version="1.0" encoding="utf-8"?>
<c:userShapes xmlns:c="http://schemas.openxmlformats.org/drawingml/2006/chart">
  <cdr:relSizeAnchor xmlns:cdr="http://schemas.openxmlformats.org/drawingml/2006/chartDrawing">
    <cdr:from>
      <cdr:x>0.13889</cdr:x>
      <cdr:y>0.86536</cdr:y>
    </cdr:from>
    <cdr:to>
      <cdr:x>0.92821</cdr:x>
      <cdr:y>0.99355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80120" y="1340792"/>
          <a:ext cx="6138443" cy="1986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10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1.xml><?xml version="1.0" encoding="utf-8"?>
<c:userShapes xmlns:c="http://schemas.openxmlformats.org/drawingml/2006/chart">
  <cdr:relSizeAnchor xmlns:cdr="http://schemas.openxmlformats.org/drawingml/2006/chartDrawing">
    <cdr:from>
      <cdr:x>0.14815</cdr:x>
      <cdr:y>0.87916</cdr:y>
    </cdr:from>
    <cdr:to>
      <cdr:x>0.95756</cdr:x>
      <cdr:y>0.98684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128" y="1571650"/>
          <a:ext cx="6294686" cy="1924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2.xml><?xml version="1.0" encoding="utf-8"?>
<c:userShapes xmlns:c="http://schemas.openxmlformats.org/drawingml/2006/chart">
  <cdr:relSizeAnchor xmlns:cdr="http://schemas.openxmlformats.org/drawingml/2006/chartDrawing">
    <cdr:from>
      <cdr:x>0.13462</cdr:x>
      <cdr:y>0.88337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8112" y="1636241"/>
          <a:ext cx="6031914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14 03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3.xml><?xml version="1.0" encoding="utf-8"?>
<c:userShapes xmlns:c="http://schemas.openxmlformats.org/drawingml/2006/chart">
  <cdr:relSizeAnchor xmlns:cdr="http://schemas.openxmlformats.org/drawingml/2006/chartDrawing">
    <cdr:from>
      <cdr:x>0.1068</cdr:x>
      <cdr:y>0.88406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92088" y="1973438"/>
          <a:ext cx="6180246" cy="2588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14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4.xml><?xml version="1.0" encoding="utf-8"?>
<c:userShapes xmlns:c="http://schemas.openxmlformats.org/drawingml/2006/chart">
  <cdr:relSizeAnchor xmlns:cdr="http://schemas.openxmlformats.org/drawingml/2006/chartDrawing">
    <cdr:from>
      <cdr:x>0.12844</cdr:x>
      <cdr:y>0.89286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8112" y="1800200"/>
          <a:ext cx="6370377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14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14 03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5.xml><?xml version="1.0" encoding="utf-8"?>
<c:userShapes xmlns:c="http://schemas.openxmlformats.org/drawingml/2006/chart">
  <cdr:relSizeAnchor xmlns:cdr="http://schemas.openxmlformats.org/drawingml/2006/chartDrawing">
    <cdr:from>
      <cdr:x>0.08654</cdr:x>
      <cdr:y>0.92683</cdr:y>
    </cdr:from>
    <cdr:to>
      <cdr:x>0.94007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48072" y="2736304"/>
          <a:ext cx="6391954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14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14 01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EB84A37-81E2-41C9-BCF5-ECB1E5C9D5F2}" type="datetimeFigureOut">
              <a:rPr lang="ru-RU"/>
              <a:pPr>
                <a:defRPr/>
              </a:pPr>
              <a:t>25.11.2022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BDF284A-CE2B-4CBF-9220-24A2AF6900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1474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DF284A-CE2B-4CBF-9220-24A2AF69003B}" type="slidenum">
              <a:rPr lang="ru-RU" smtClean="0"/>
              <a:pPr>
                <a:defRPr/>
              </a:pPr>
              <a:t>45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54EC4-8D35-498E-BFC3-E2FE09A9DE9E}" type="datetimeFigureOut">
              <a:rPr lang="ru-RU"/>
              <a:pPr>
                <a:defRPr/>
              </a:pPr>
              <a:t>25.11.2022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67120-082A-4860-869F-BE7A42853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86C0-D9B7-43C7-8601-BFDA4D7747D3}" type="datetimeFigureOut">
              <a:rPr lang="ru-RU"/>
              <a:pPr>
                <a:defRPr/>
              </a:pPr>
              <a:t>25.11.2022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5C10-C304-468F-BD9E-1F0A010F2D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1DB62-DE89-4B37-A636-32B85134847F}" type="datetimeFigureOut">
              <a:rPr lang="ru-RU"/>
              <a:pPr>
                <a:defRPr/>
              </a:pPr>
              <a:t>25.11.2022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2BFB1-F2E5-46CB-9F70-233E48F9A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A8CB-638D-481D-BA3D-FF59424375F4}" type="datetimeFigureOut">
              <a:rPr lang="ru-RU"/>
              <a:pPr>
                <a:defRPr/>
              </a:pPr>
              <a:t>25.11.2022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29C36-04F4-4D00-8643-9241CA219F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C7FE-093B-4A77-89EF-0EB174084684}" type="datetimeFigureOut">
              <a:rPr lang="ru-RU"/>
              <a:pPr>
                <a:defRPr/>
              </a:pPr>
              <a:t>25.11.2022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1D2BD-0E1E-4046-93F0-81596ABA50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63FE3-6015-4777-86CA-E819FA8FB458}" type="datetimeFigureOut">
              <a:rPr lang="ru-RU"/>
              <a:pPr>
                <a:defRPr/>
              </a:pPr>
              <a:t>25.11.2022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4E59D-0488-4C47-A9FB-A0E18ADC1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A271-EAF4-44A3-98AA-E11B4C402902}" type="datetimeFigureOut">
              <a:rPr lang="ru-RU"/>
              <a:pPr>
                <a:defRPr/>
              </a:pPr>
              <a:t>25.11.2022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3F38F-333F-4CC9-B2A5-A550B57E2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B7E3C-9736-42B4-AD1A-EE60E5E4A80C}" type="datetimeFigureOut">
              <a:rPr lang="ru-RU"/>
              <a:pPr>
                <a:defRPr/>
              </a:pPr>
              <a:t>25.11.2022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F3E09-1D9D-4292-8125-834879E1C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6C4EF-012F-4886-9AC4-EA561E25979F}" type="datetimeFigureOut">
              <a:rPr lang="ru-RU"/>
              <a:pPr>
                <a:defRPr/>
              </a:pPr>
              <a:t>25.11.2022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7B37F-E5A4-415A-8512-90B49910B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A5600-1748-4002-9C96-C6CCCF77963D}" type="datetimeFigureOut">
              <a:rPr lang="ru-RU"/>
              <a:pPr>
                <a:defRPr/>
              </a:pPr>
              <a:t>25.11.2022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278A-74B3-4CFA-9C5C-119DC0B8E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526A-7C20-4CEB-9101-45F5F039CA9D}" type="datetimeFigureOut">
              <a:rPr lang="ru-RU"/>
              <a:pPr>
                <a:defRPr/>
              </a:pPr>
              <a:t>25.11.2022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B2D6B-6323-4E3D-8274-26F26DE1A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35163"/>
            <a:ext cx="8229600" cy="4389437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12B7B-14D7-41CE-8DC1-B39FA8774C9A}" type="datetimeFigureOut">
              <a:rPr lang="ru-RU"/>
              <a:pPr>
                <a:defRPr/>
              </a:pPr>
              <a:t>25.11.2022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DBF90-A48A-425D-91F3-CE05D5790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6F037F-334E-46FA-B177-12398E5E2746}" type="datetimeFigureOut">
              <a:rPr lang="ru-RU"/>
              <a:pPr>
                <a:defRPr/>
              </a:pPr>
              <a:t>25.11.2022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2CEB04-9F8D-45FC-9531-31D4A48FF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87" r:id="rId2"/>
    <p:sldLayoutId id="2147483890" r:id="rId3"/>
    <p:sldLayoutId id="2147483886" r:id="rId4"/>
    <p:sldLayoutId id="2147483885" r:id="rId5"/>
    <p:sldLayoutId id="2147483884" r:id="rId6"/>
    <p:sldLayoutId id="2147483883" r:id="rId7"/>
    <p:sldLayoutId id="2147483882" r:id="rId8"/>
    <p:sldLayoutId id="2147483891" r:id="rId9"/>
    <p:sldLayoutId id="2147483881" r:id="rId10"/>
    <p:sldLayoutId id="2147483880" r:id="rId11"/>
    <p:sldLayoutId id="214748388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9.xml"/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2.xml"/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4.xml"/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5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7.xml"/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9.xml"/><Relationship Id="rId2" Type="http://schemas.openxmlformats.org/officeDocument/2006/relationships/chart" Target="../charts/chart3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0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1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3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5.xml"/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7.xml"/><Relationship Id="rId2" Type="http://schemas.openxmlformats.org/officeDocument/2006/relationships/chart" Target="../charts/chart46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8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hyperlink" Target="mailto:bolsh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3863975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ПРОЕКТЕ БЮДЖЕТА БОЛЬШЕБЕРЕЗНИКОВСКОГО  МУНИЦИПАЛЬНОГО  РАЙОНА</a:t>
            </a:r>
            <a:endParaRPr lang="ru-RU" sz="4400" dirty="0" smtClean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 ГОД И ПЛАНОВЫЙ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2025 ГОДОВ 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endParaRPr lang="ru-RU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4338" name="Picture 2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714375"/>
            <a:ext cx="863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714375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/>
          <a:lstStyle/>
          <a:p>
            <a:pPr algn="ctr"/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Уважаемые жители Большеберезниковского района</a:t>
            </a:r>
            <a:endParaRPr lang="ru-RU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Вашему вниманию предоставлен «Бюджет для граждан», который познакомит вас с положениями основного финансового документа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 на 20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 и плановый период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2025 годов.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Бюджет для граждан – это упрощенная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района во время бюджетного года. Он создается для повышения финансовой грамотности населения и активности общественного контроля за муниципальными расходами.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Представленная информация предназначена для широкого круга пользователей и будет интересна всем категориям населения.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уважением,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И.И.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Игонов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929187"/>
          </a:xfrm>
        </p:spPr>
        <p:txBody>
          <a:bodyPr>
            <a:no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обеспечение достойного уровня жизни его граждан. Многочисленные функции по обеспечению образования, безопасности граждан государство осуществляет при помощи государственного бюджета.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1. В ходе составления бюджета планируются расходы на реализацию мероприятий предстоящего периода.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2. В ходе исполнения бюджета 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3. После завершения года 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Перед вами брошюра «Бюджет для граждан», созданная для того, чтобы каждый житель Больших Березников был осведомлен, как формируется и расходуется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бюджет, в каком объеме средства поступают в бюджет и на какие направления они расходуются, и наконец, что планируется сделать на предстоящий период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3-2025 годов.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Расходы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Взаимодействие с общественностью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2530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48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1. Основные социально-экономические показатели Большеберезниковского муниципального района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428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428735"/>
            <a:ext cx="8715375" cy="5286389"/>
          </a:xfrm>
        </p:spPr>
        <p:txBody>
          <a:bodyPr>
            <a:normAutofit fontScale="25000" lnSpcReduction="200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Административно - территориальное деление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развития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2021-2022 гг. и прогноз до 2025 года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3.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Глоссарий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4.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муниципальном районе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5.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3 год и на плановый период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8000" b="1" u="sng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и 2025 годов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51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состоянию на 01.10.2022 года</a:t>
            </a:r>
          </a:p>
        </p:txBody>
      </p:sp>
      <p:pic>
        <p:nvPicPr>
          <p:cNvPr id="20482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41076" y="1935163"/>
            <a:ext cx="5661847" cy="4389437"/>
          </a:xfrm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928688" y="2286000"/>
            <a:ext cx="2428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муниципальный район</a:t>
            </a: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6286500" y="5000625"/>
            <a:ext cx="1857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11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сельских поселений</a:t>
            </a:r>
          </a:p>
        </p:txBody>
      </p: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4500563" y="5929313"/>
            <a:ext cx="3571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Оценка численности постоянного населения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муниципального района 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11 480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человек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42942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2021 год и прогноз до 2025 года</a:t>
            </a: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9823699"/>
              </p:ext>
            </p:extLst>
          </p:nvPr>
        </p:nvGraphicFramePr>
        <p:xfrm>
          <a:off x="214283" y="1071547"/>
          <a:ext cx="8822213" cy="55978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3132"/>
                <a:gridCol w="959409"/>
                <a:gridCol w="846936"/>
                <a:gridCol w="635201"/>
                <a:gridCol w="917513"/>
                <a:gridCol w="635201"/>
                <a:gridCol w="846936"/>
                <a:gridCol w="564624"/>
                <a:gridCol w="846936"/>
                <a:gridCol w="776325"/>
              </a:tblGrid>
              <a:tr h="256386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за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2021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4408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2022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2023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2025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220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84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Индекс потребительских цен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113,1 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4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Прибыль прибыльных организаций,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29 440,0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36 529,0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124,1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37 582,0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38 430,0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39 622,0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04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Фонд оплаты труда,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549 450,0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604 395,0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654 568,0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706 933,0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765 608,0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292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Закупки скота и птицы от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сельскохозяйственных товаропроизводителей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823,7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8081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Закупки  молока от сельскохозяйственных товаропроизводителей,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2 949,3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2 767,0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93,8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2 900,0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3 122,0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3 400,0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594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Общая площадь введенного жилья с учетом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индивидуального 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строительства, кв.м.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4 491,0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4 400,0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5 100,0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115,9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5 300,0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5 800,0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061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Объем отгруженных товаров собственного производства,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483 560,0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533 257,0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545 350,0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560 098,0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587 691,0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489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Объем оборота розничной торговли во всех каналах реализации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1 195 734,0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1 523 045,0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117,5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1 718 677,0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1 893 037,0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2 047 501,0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571500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357812"/>
          </a:xfrm>
        </p:spPr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предстоящий финансовый год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свод районного и сельских поселений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857250" y="15001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009650" y="16525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20" y="2786063"/>
            <a:ext cx="2000264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dirty="0"/>
              <a:t>трансферты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5720" y="3714750"/>
            <a:ext cx="2000281" cy="1006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86188" y="2143125"/>
            <a:ext cx="1878012" cy="12430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Федеральный бюджет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00375" y="3571875"/>
            <a:ext cx="2663825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 субъекта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00375" y="4214813"/>
            <a:ext cx="2663825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Местный бюджет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43625" y="2143125"/>
            <a:ext cx="1871663" cy="2428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Бюджеты государственных внебюджетных фондов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500438" y="5429250"/>
            <a:ext cx="4103687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Бюджетная система Российской Федерации</a:t>
            </a:r>
          </a:p>
        </p:txBody>
      </p:sp>
      <p:sp>
        <p:nvSpPr>
          <p:cNvPr id="31" name="Правая фигурная скобка 30"/>
          <p:cNvSpPr/>
          <p:nvPr/>
        </p:nvSpPr>
        <p:spPr>
          <a:xfrm rot="5400000">
            <a:off x="5250656" y="2678907"/>
            <a:ext cx="428625" cy="4500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авая фигурная скобка 31"/>
          <p:cNvSpPr/>
          <p:nvPr/>
        </p:nvSpPr>
        <p:spPr>
          <a:xfrm rot="10800000">
            <a:off x="2500313" y="3643313"/>
            <a:ext cx="357187" cy="10001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Выгнутая влево стрелка 33"/>
          <p:cNvSpPr/>
          <p:nvPr/>
        </p:nvSpPr>
        <p:spPr>
          <a:xfrm rot="1233417">
            <a:off x="2384425" y="2279650"/>
            <a:ext cx="1011238" cy="12858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928688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</a:t>
            </a:r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214313" y="1643063"/>
            <a:ext cx="8715375" cy="46815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 ходе бюджетного процесса бюджет проходит следующие стадии: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42844" y="2285992"/>
          <a:ext cx="8786874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24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(на примере 2021 года)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1509835"/>
              </p:ext>
            </p:extLst>
          </p:nvPr>
        </p:nvGraphicFramePr>
        <p:xfrm>
          <a:off x="214283" y="1541201"/>
          <a:ext cx="8643997" cy="504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720"/>
                <a:gridCol w="2198910"/>
                <a:gridCol w="1440664"/>
                <a:gridCol w="4018703"/>
              </a:tblGrid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2021 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2021 – 2023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 2021 – 2023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на 2022 - 2024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707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Январь-Март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Составление отчета об исполнении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бюджета, составление отчетов об исполнении бюджета за 1 квартал, полугодие и 9 месяцев текущего года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основных подходов к формированию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34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Проверка отчета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Разработка/корректировка методики и нормативов планирования бюджетных ассигнований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отчета на рассмотрение сессии Совета депутатов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142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Июнь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Рассмотрение годового отчета Государственным Собранием РМ. Утверждение либо отклонение закона об исполнении республиканского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отделов по подготовке и обоснованию бюджетных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ассигнований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421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99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Август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направления бюджетной политики. Прогноз социально-экономического развития.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564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279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 администрацией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проекта о бюджете 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в Совет депутатов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Рассмотрение Советом депутатов проекта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 бюджете </a:t>
                      </a:r>
                      <a:r>
                        <a:rPr lang="ru-RU" sz="9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Проведение публичных слушаний по проекту о бюджете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Утверждение бюджета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сессии Совета депутатов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571500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бюджета основывается на</a:t>
            </a:r>
            <a:endParaRPr 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отдел экономического развития предпринимательства и торговли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Основных направлениях бюджетной политики, основных направлениях налоговой политики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управление финансов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Муниципальных программах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разрабатывают отраслевые отделы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8572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2023 год и на плановый период 2024 и 2025 годов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196752"/>
            <a:ext cx="8280920" cy="5544616"/>
          </a:xfrm>
          <a:solidFill>
            <a:schemeClr val="bg1"/>
          </a:solidFill>
        </p:spPr>
        <p:txBody>
          <a:bodyPr>
            <a:normAutofit fontScale="47500" lnSpcReduction="20000"/>
          </a:bodyPr>
          <a:lstStyle/>
          <a:p>
            <a:pPr algn="just">
              <a:spcAft>
                <a:spcPts val="0"/>
              </a:spcAft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900" dirty="0">
                <a:latin typeface="Times New Roman"/>
                <a:ea typeface="Calibri"/>
              </a:rPr>
              <a:t>формирование реалистического прогноза поступления доходов в бюджет </a:t>
            </a:r>
            <a:r>
              <a:rPr lang="ru-RU" sz="2900" dirty="0" err="1">
                <a:latin typeface="Times New Roman"/>
                <a:ea typeface="Calibri"/>
              </a:rPr>
              <a:t>Большеберезниковского</a:t>
            </a:r>
            <a:r>
              <a:rPr lang="ru-RU" sz="2900" dirty="0">
                <a:latin typeface="Times New Roman"/>
                <a:ea typeface="Calibri"/>
              </a:rPr>
              <a:t> муниципального района Республики Мордовия</a:t>
            </a:r>
            <a:r>
              <a:rPr lang="ru-RU" sz="2900" dirty="0" smtClean="0">
                <a:latin typeface="Times New Roman"/>
                <a:ea typeface="Calibri"/>
              </a:rPr>
              <a:t>;</a:t>
            </a:r>
          </a:p>
          <a:p>
            <a:pPr algn="just">
              <a:spcAft>
                <a:spcPts val="0"/>
              </a:spcAft>
            </a:pPr>
            <a:r>
              <a:rPr lang="ru-RU" sz="2900" dirty="0">
                <a:latin typeface="Times New Roman"/>
                <a:ea typeface="Calibri"/>
              </a:rPr>
              <a:t>определение четких приоритетов использования бюджетных средств с учетом текущей экономической </a:t>
            </a:r>
            <a:r>
              <a:rPr lang="ru-RU" sz="2900" dirty="0" smtClean="0">
                <a:latin typeface="Times New Roman"/>
                <a:ea typeface="Calibri"/>
              </a:rPr>
              <a:t>ситуации</a:t>
            </a:r>
            <a:r>
              <a:rPr lang="ru-RU" sz="2900" dirty="0">
                <a:latin typeface="Times New Roman"/>
                <a:ea typeface="Calibri"/>
              </a:rPr>
              <a:t>;</a:t>
            </a:r>
            <a:endParaRPr lang="ru-RU" sz="2900" dirty="0" smtClean="0"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2900" dirty="0">
                <a:latin typeface="Times New Roman"/>
                <a:ea typeface="Calibri"/>
              </a:rPr>
              <a:t>концентрация финансовых ресурсов на достижении целей, показателей и результатов региональных проектов, направленных на достижение соответствующих целей, показателей и результатов реализации федеральных проектов, входящих в состав национальных проектов (программ) (далее - региональный проект); </a:t>
            </a:r>
            <a:endParaRPr lang="ru-RU" sz="2900" dirty="0" smtClean="0"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2900" dirty="0">
                <a:latin typeface="Times New Roman"/>
                <a:ea typeface="Calibri"/>
              </a:rPr>
              <a:t>проведение эффективного управления муниципальным долгом </a:t>
            </a:r>
            <a:r>
              <a:rPr lang="ru-RU" sz="2900" dirty="0" err="1">
                <a:latin typeface="Times New Roman"/>
                <a:ea typeface="Calibri"/>
              </a:rPr>
              <a:t>Большеберезниковского</a:t>
            </a:r>
            <a:r>
              <a:rPr lang="ru-RU" sz="2900" dirty="0">
                <a:latin typeface="Times New Roman"/>
                <a:ea typeface="Calibri"/>
              </a:rPr>
              <a:t> муниципального района Республики Мордовия и повышение уровня долговой устойчивости </a:t>
            </a:r>
            <a:r>
              <a:rPr lang="ru-RU" sz="2900" dirty="0" err="1">
                <a:latin typeface="Times New Roman"/>
                <a:ea typeface="Calibri"/>
              </a:rPr>
              <a:t>Большеберезниковского</a:t>
            </a:r>
            <a:r>
              <a:rPr lang="ru-RU" sz="2900" dirty="0">
                <a:latin typeface="Times New Roman"/>
                <a:ea typeface="Calibri"/>
              </a:rPr>
              <a:t> муниципального района Республики </a:t>
            </a:r>
            <a:r>
              <a:rPr lang="ru-RU" sz="2900" dirty="0" smtClean="0">
                <a:latin typeface="Times New Roman"/>
                <a:ea typeface="Calibri"/>
              </a:rPr>
              <a:t>Мордовия;</a:t>
            </a:r>
          </a:p>
          <a:p>
            <a:pPr algn="just">
              <a:spcAft>
                <a:spcPts val="0"/>
              </a:spcAft>
            </a:pPr>
            <a:r>
              <a:rPr lang="ru-RU" sz="2900" dirty="0">
                <a:latin typeface="Times New Roman"/>
                <a:ea typeface="Calibri"/>
              </a:rPr>
              <a:t>повышение эффективности и результативности бюджетных </a:t>
            </a:r>
            <a:r>
              <a:rPr lang="ru-RU" sz="2900" dirty="0" smtClean="0">
                <a:latin typeface="Times New Roman"/>
                <a:ea typeface="Calibri"/>
              </a:rPr>
              <a:t>расходов;</a:t>
            </a:r>
          </a:p>
          <a:p>
            <a:pPr algn="just">
              <a:spcAft>
                <a:spcPts val="0"/>
              </a:spcAft>
            </a:pPr>
            <a:r>
              <a:rPr lang="ru-RU" sz="2900" dirty="0" smtClean="0">
                <a:latin typeface="Times New Roman"/>
                <a:ea typeface="Calibri"/>
              </a:rPr>
              <a:t>обеспечение </a:t>
            </a:r>
            <a:r>
              <a:rPr lang="ru-RU" sz="2900" dirty="0">
                <a:latin typeface="Times New Roman"/>
                <a:ea typeface="Calibri"/>
              </a:rPr>
              <a:t>открытости и прозрачности бюджетного процесса </a:t>
            </a:r>
            <a:r>
              <a:rPr lang="ru-RU" sz="2900" dirty="0" err="1">
                <a:latin typeface="Times New Roman"/>
                <a:ea typeface="Calibri"/>
              </a:rPr>
              <a:t>Большеберезниковского</a:t>
            </a:r>
            <a:r>
              <a:rPr lang="ru-RU" sz="2900" dirty="0">
                <a:latin typeface="Times New Roman"/>
                <a:ea typeface="Calibri"/>
              </a:rPr>
              <a:t> муниципального района Республики Мордовия; </a:t>
            </a:r>
            <a:endParaRPr lang="ru-RU" sz="2900" dirty="0" smtClean="0"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2900" dirty="0" smtClean="0">
                <a:latin typeface="Times New Roman"/>
                <a:ea typeface="Times New Roman"/>
              </a:rPr>
              <a:t>        </a:t>
            </a:r>
            <a:r>
              <a:rPr lang="ru-RU" sz="2900" dirty="0">
                <a:latin typeface="Times New Roman"/>
                <a:ea typeface="Calibri"/>
              </a:rPr>
              <a:t>повышение уровня финансовой грамотности населения </a:t>
            </a:r>
            <a:r>
              <a:rPr lang="ru-RU" sz="2900" dirty="0" err="1">
                <a:latin typeface="Times New Roman"/>
                <a:ea typeface="Calibri"/>
              </a:rPr>
              <a:t>Большеберезниковского</a:t>
            </a:r>
            <a:r>
              <a:rPr lang="ru-RU" sz="2900" dirty="0">
                <a:latin typeface="Times New Roman"/>
                <a:ea typeface="Calibri"/>
              </a:rPr>
              <a:t> муниципального района Республики Мордовия; </a:t>
            </a:r>
            <a:endParaRPr lang="ru-RU" sz="2900" dirty="0" smtClean="0"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2900" dirty="0">
                <a:latin typeface="Times New Roman"/>
                <a:ea typeface="Calibri"/>
              </a:rPr>
              <a:t>осуществление мониторинга и контроля за эффективным использованием бюджетных средств; </a:t>
            </a:r>
            <a:endParaRPr lang="ru-RU" sz="2900" dirty="0" smtClean="0"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2900" dirty="0">
                <a:latin typeface="Times New Roman"/>
                <a:ea typeface="Calibri"/>
              </a:rPr>
              <a:t>обеспечение контроля за законностью, своевременностью, достижением целей, показателей и результатов реализации региональных проектов и муниципальных программ </a:t>
            </a:r>
            <a:r>
              <a:rPr lang="ru-RU" sz="2900" dirty="0" err="1">
                <a:latin typeface="Times New Roman"/>
                <a:ea typeface="Calibri"/>
              </a:rPr>
              <a:t>Большеберезниковского</a:t>
            </a:r>
            <a:r>
              <a:rPr lang="ru-RU" sz="2900" dirty="0">
                <a:latin typeface="Times New Roman"/>
                <a:ea typeface="Calibri"/>
              </a:rPr>
              <a:t> муниципального района Республики Мордовия; </a:t>
            </a:r>
            <a:endParaRPr lang="ru-RU" sz="2900" dirty="0" smtClean="0">
              <a:latin typeface="Times New Roman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2900" dirty="0">
                <a:latin typeface="Times New Roman"/>
                <a:ea typeface="Calibri"/>
              </a:rPr>
              <a:t>обеспечение финансовой устойчивости и самостоятельности сельских поселений </a:t>
            </a:r>
            <a:r>
              <a:rPr lang="ru-RU" sz="2900" dirty="0" err="1">
                <a:latin typeface="Times New Roman"/>
                <a:ea typeface="Calibri"/>
              </a:rPr>
              <a:t>Большеберезниковского</a:t>
            </a:r>
            <a:r>
              <a:rPr lang="ru-RU" sz="2900" dirty="0">
                <a:latin typeface="Times New Roman"/>
                <a:ea typeface="Calibri"/>
              </a:rPr>
              <a:t> муниципального района Республики </a:t>
            </a:r>
            <a:r>
              <a:rPr lang="ru-RU" sz="2900" dirty="0" smtClean="0">
                <a:latin typeface="Times New Roman"/>
                <a:ea typeface="Calibri"/>
              </a:rPr>
              <a:t>Мордовия.</a:t>
            </a:r>
            <a:endParaRPr lang="ru-RU" sz="2900" dirty="0"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ru-RU" sz="32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sz="1100" dirty="0">
              <a:latin typeface="Calibri"/>
              <a:ea typeface="Times New Roman"/>
            </a:endParaRPr>
          </a:p>
          <a:p>
            <a:pPr algn="just">
              <a:spcAft>
                <a:spcPts val="0"/>
              </a:spcAft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Содержимое 3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510381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2. Основные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характеристики бюджета </a:t>
            </a: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4286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038725"/>
          </a:xfrm>
          <a:ln>
            <a:solidFill>
              <a:srgbClr val="FFFF00"/>
            </a:solidFill>
          </a:ln>
        </p:spPr>
        <p:txBody>
          <a:bodyPr>
            <a:normAutofit fontScale="92500"/>
          </a:bodyPr>
          <a:lstStyle/>
          <a:p>
            <a:pPr marL="457200" indent="-4572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Исполнение консолидированных бюджетов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2. Основные характеристики консолидированного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3. Основные характеристики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4.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5. Межбюджетные трансферты</a:t>
            </a:r>
          </a:p>
          <a:p>
            <a:pPr marL="457200" indent="-4572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6. Программный бюджет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районе</a:t>
            </a:r>
          </a:p>
          <a:p>
            <a:pPr marL="457200" indent="-4572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7. Доля расходов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социальную сферу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01.01.2022 г., тыс. рублей</a:t>
            </a:r>
            <a:endParaRPr lang="ru-RU" sz="2800" b="1" dirty="0" smtClean="0"/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3045051"/>
              </p:ext>
            </p:extLst>
          </p:nvPr>
        </p:nvGraphicFramePr>
        <p:xfrm>
          <a:off x="-324543" y="1844824"/>
          <a:ext cx="5616624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1928300"/>
              </p:ext>
            </p:extLst>
          </p:nvPr>
        </p:nvGraphicFramePr>
        <p:xfrm>
          <a:off x="5220072" y="1844824"/>
          <a:ext cx="3514725" cy="3438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01.10.2022 г., тыс. рублей</a:t>
            </a:r>
            <a:endParaRPr lang="ru-RU" sz="2800" dirty="0" smtClean="0"/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7379003"/>
              </p:ext>
            </p:extLst>
          </p:nvPr>
        </p:nvGraphicFramePr>
        <p:xfrm>
          <a:off x="1" y="1916832"/>
          <a:ext cx="4932040" cy="3133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04559808"/>
              </p:ext>
            </p:extLst>
          </p:nvPr>
        </p:nvGraphicFramePr>
        <p:xfrm>
          <a:off x="4716016" y="1916832"/>
          <a:ext cx="4248472" cy="31432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8596" y="5517232"/>
            <a:ext cx="84296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Здесь и далее, если не указано иное, данные предоставлены в соответствии с :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2022-2024 гг. – Решение сессии Совета депутатов 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от 28.12.2021 г. №  34 «О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на 2022 год и плановый период 2023 и 2024 годов»</a:t>
            </a:r>
          </a:p>
          <a:p>
            <a:endParaRPr lang="ru-RU" sz="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4857760"/>
            <a:ext cx="7286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2021 год              2022 год               20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 год             2024 год                2025 год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2661090"/>
              </p:ext>
            </p:extLst>
          </p:nvPr>
        </p:nvGraphicFramePr>
        <p:xfrm>
          <a:off x="1000100" y="1484784"/>
          <a:ext cx="7460332" cy="3315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Дефицит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6786328"/>
              </p:ext>
            </p:extLst>
          </p:nvPr>
        </p:nvGraphicFramePr>
        <p:xfrm>
          <a:off x="428596" y="1928813"/>
          <a:ext cx="8143932" cy="2919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1227"/>
                <a:gridCol w="1110541"/>
                <a:gridCol w="1110541"/>
                <a:gridCol w="1110541"/>
                <a:gridCol w="1110541"/>
                <a:gridCol w="1110541"/>
              </a:tblGrid>
              <a:tr h="511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	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Дефицит,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- 1 541,9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1 129,1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1 029,1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1 743,6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2 558,1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algn="l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источники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1 450,0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500,0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600,0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700,0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700,0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 остатков средств</a:t>
                      </a:r>
                      <a:endParaRPr kumimoji="0" lang="ru-RU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Межбюджетные трансферты</a:t>
            </a:r>
            <a:r>
              <a:rPr lang="ru-RU" sz="2800" smtClean="0">
                <a:latin typeface="Times New Roman" pitchFamily="18" charset="0"/>
              </a:rPr>
              <a:t> – помощь, передаваемая бюджету другого уровня</a:t>
            </a:r>
          </a:p>
        </p:txBody>
      </p:sp>
      <p:graphicFrame>
        <p:nvGraphicFramePr>
          <p:cNvPr id="98327" name="Group 23"/>
          <p:cNvGraphicFramePr>
            <a:graphicFrameLocks noGrp="1"/>
          </p:cNvGraphicFramePr>
          <p:nvPr>
            <p:ph type="tbl" idx="1"/>
          </p:nvPr>
        </p:nvGraphicFramePr>
        <p:xfrm>
          <a:off x="457200" y="2276475"/>
          <a:ext cx="8229600" cy="3397251"/>
        </p:xfrm>
        <a:graphic>
          <a:graphicData uri="http://schemas.openxmlformats.org/drawingml/2006/table">
            <a:tbl>
              <a:tblPr/>
              <a:tblGrid>
                <a:gridCol w="2890838"/>
                <a:gridCol w="5338762"/>
              </a:tblGrid>
              <a:tr h="436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Межбюджетный трансферт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Характеристика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9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в порядке, предусмотренных бюджетным законодательством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5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Межбюджетные трансферты, передаваемые из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 сельским поселениям: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1721595"/>
              </p:ext>
            </p:extLst>
          </p:nvPr>
        </p:nvGraphicFramePr>
        <p:xfrm>
          <a:off x="611560" y="1857374"/>
          <a:ext cx="7920880" cy="4595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Программный бюджет в Большеберезниковском районе</a:t>
            </a:r>
          </a:p>
        </p:txBody>
      </p:sp>
      <p:sp>
        <p:nvSpPr>
          <p:cNvPr id="10137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sz="1400" dirty="0" smtClean="0">
                <a:latin typeface="Times New Roman" pitchFamily="18" charset="0"/>
              </a:rPr>
              <a:t>Муниципальная программа – стратегический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Решением сессии о бюджете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2023-2025 годы предусмотрено реализация 7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муниципальных программ</a:t>
            </a:r>
            <a:endParaRPr lang="ru-RU" sz="1400" dirty="0" smtClean="0">
              <a:latin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0708739"/>
              </p:ext>
            </p:extLst>
          </p:nvPr>
        </p:nvGraphicFramePr>
        <p:xfrm>
          <a:off x="500034" y="3786190"/>
          <a:ext cx="81439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3725"/>
                <a:gridCol w="1203861"/>
                <a:gridCol w="928694"/>
                <a:gridCol w="1000132"/>
                <a:gridCol w="928694"/>
                <a:gridCol w="928694"/>
                <a:gridCol w="10001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252 366,2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167 352,1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150 254,4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141 848,5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137 042,4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29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в рамках муниципальных программ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195 187,2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154 909,8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137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381,9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128 613,9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123 528,7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программ в общих расходах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77,3 %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92,6 %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91,4 %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90,7 %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90,1 %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2786082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Доходы бюджета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5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 smtClean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266722"/>
              </p:ext>
            </p:extLst>
          </p:nvPr>
        </p:nvGraphicFramePr>
        <p:xfrm>
          <a:off x="971600" y="1772816"/>
          <a:ext cx="7416824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42876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района </a:t>
            </a:r>
            <a:endParaRPr lang="ru-RU" sz="2800" b="1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4529342"/>
              </p:ext>
            </p:extLst>
          </p:nvPr>
        </p:nvGraphicFramePr>
        <p:xfrm>
          <a:off x="755576" y="2057400"/>
          <a:ext cx="7704856" cy="43959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07228" y="4572008"/>
            <a:ext cx="37702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07680146"/>
              </p:ext>
            </p:extLst>
          </p:nvPr>
        </p:nvGraphicFramePr>
        <p:xfrm>
          <a:off x="539552" y="1844824"/>
          <a:ext cx="7848872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4. Расходы бюджета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481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Группировка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Программная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14375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бюджете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предоставлены тремя способами: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329613" cy="578643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Функциональная структура – по направлениям расходования средств (разделам бюджетной классификации)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17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Ведомственная структура – по министерствам (ведомствам), осуществляющим расходы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20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 Программная структура – по реализуемым муниципальным программам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20 знаков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63" y="1428750"/>
          <a:ext cx="8293242" cy="9553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4"/>
                <a:gridCol w="214314"/>
                <a:gridCol w="459103"/>
                <a:gridCol w="326715"/>
                <a:gridCol w="601979"/>
                <a:gridCol w="541029"/>
                <a:gridCol w="1022667"/>
                <a:gridCol w="458746"/>
                <a:gridCol w="612824"/>
                <a:gridCol w="345286"/>
                <a:gridCol w="479055"/>
                <a:gridCol w="479055"/>
                <a:gridCol w="479055"/>
                <a:gridCol w="676916"/>
                <a:gridCol w="428628"/>
                <a:gridCol w="428628"/>
                <a:gridCol w="382048"/>
              </a:tblGrid>
              <a:tr h="263547"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264"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54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Левая фигурная скобка 5"/>
          <p:cNvSpPr/>
          <p:nvPr/>
        </p:nvSpPr>
        <p:spPr>
          <a:xfrm rot="5400000" flipH="1">
            <a:off x="4429125" y="-1714500"/>
            <a:ext cx="357188" cy="8358188"/>
          </a:xfrm>
          <a:prstGeom prst="leftBrace">
            <a:avLst>
              <a:gd name="adj1" fmla="val 8333"/>
              <a:gd name="adj2" fmla="val 5010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63" y="3143250"/>
          <a:ext cx="8286820" cy="1136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414341"/>
                <a:gridCol w="314328"/>
                <a:gridCol w="357190"/>
                <a:gridCol w="214314"/>
                <a:gridCol w="357190"/>
                <a:gridCol w="500066"/>
                <a:gridCol w="500066"/>
                <a:gridCol w="500066"/>
                <a:gridCol w="777569"/>
                <a:gridCol w="436877"/>
                <a:gridCol w="357190"/>
                <a:gridCol w="357190"/>
                <a:gridCol w="428628"/>
                <a:gridCol w="428628"/>
                <a:gridCol w="357190"/>
                <a:gridCol w="357190"/>
                <a:gridCol w="357190"/>
                <a:gridCol w="442925"/>
                <a:gridCol w="414341"/>
              </a:tblGrid>
              <a:tr h="293927"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3717"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92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Левая фигурная скобка 9"/>
          <p:cNvSpPr/>
          <p:nvPr/>
        </p:nvSpPr>
        <p:spPr>
          <a:xfrm rot="16200000">
            <a:off x="4429125" y="285751"/>
            <a:ext cx="357187" cy="82153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00063" y="5143500"/>
          <a:ext cx="8286820" cy="1148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514353"/>
                <a:gridCol w="785818"/>
                <a:gridCol w="642942"/>
                <a:gridCol w="357190"/>
                <a:gridCol w="285752"/>
                <a:gridCol w="285752"/>
                <a:gridCol w="357190"/>
                <a:gridCol w="285752"/>
                <a:gridCol w="428628"/>
                <a:gridCol w="357190"/>
                <a:gridCol w="357190"/>
                <a:gridCol w="357190"/>
                <a:gridCol w="371486"/>
                <a:gridCol w="485770"/>
                <a:gridCol w="342912"/>
                <a:gridCol w="514344"/>
                <a:gridCol w="314338"/>
                <a:gridCol w="414341"/>
                <a:gridCol w="414341"/>
              </a:tblGrid>
              <a:tr h="291448"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5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1448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Левая фигурная скобка 12"/>
          <p:cNvSpPr/>
          <p:nvPr/>
        </p:nvSpPr>
        <p:spPr>
          <a:xfrm rot="16200000">
            <a:off x="4393406" y="2107407"/>
            <a:ext cx="500063" cy="82867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00131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2779267"/>
              </p:ext>
            </p:extLst>
          </p:nvPr>
        </p:nvGraphicFramePr>
        <p:xfrm>
          <a:off x="500063" y="1643063"/>
          <a:ext cx="8229599" cy="4761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2643206"/>
                <a:gridCol w="1000132"/>
                <a:gridCol w="928694"/>
                <a:gridCol w="857256"/>
                <a:gridCol w="1000132"/>
                <a:gridCol w="942923"/>
              </a:tblGrid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Номер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расходов,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252 366,2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167 352,1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150 254,4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141 848,5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137 042,4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50 289,2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30 053,4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25 431,8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26 685,6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24 923,3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70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2 409,0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2 167,2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2 442,1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2 487,1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2 516,9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30 009,1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13 392,3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12 963,1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12 417,8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6 835,8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1 530,2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135 553,8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88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852,2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75 100,6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66 264,5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69 338,9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18 630,0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19 497,7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20 030,3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20 660,5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20 089,8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10 605,6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11 664,6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11 459,6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11 601,6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11 601,6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66,5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110,3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112,5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117,0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121,7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81,2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1 691,6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1 114,4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>
          <a:xfrm>
            <a:off x="457200" y="142853"/>
            <a:ext cx="8229600" cy="78581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«Общегосударственные вопросы»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3000375" y="1785938"/>
            <a:ext cx="2428875" cy="2286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3" name="TextBox 4"/>
          <p:cNvSpPr txBox="1">
            <a:spLocks noChangeArrowheads="1"/>
          </p:cNvSpPr>
          <p:nvPr/>
        </p:nvSpPr>
        <p:spPr bwMode="auto">
          <a:xfrm>
            <a:off x="3143240" y="2571750"/>
            <a:ext cx="221457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01 «Общегосударственные вопросы»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400" y="821532"/>
            <a:ext cx="2071687" cy="19288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683568" y="2842097"/>
            <a:ext cx="1316682" cy="137899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357937" y="3071810"/>
            <a:ext cx="2786063" cy="2714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01 04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2764147" y="4532758"/>
            <a:ext cx="2286000" cy="21431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8" name="TextBox 9"/>
          <p:cNvSpPr txBox="1">
            <a:spLocks noChangeArrowheads="1"/>
          </p:cNvSpPr>
          <p:nvPr/>
        </p:nvSpPr>
        <p:spPr bwMode="auto">
          <a:xfrm>
            <a:off x="465974" y="1200944"/>
            <a:ext cx="20716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01 13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общегосударственные вопросы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51209" name="TextBox 10"/>
          <p:cNvSpPr txBox="1">
            <a:spLocks noChangeArrowheads="1"/>
          </p:cNvSpPr>
          <p:nvPr/>
        </p:nvSpPr>
        <p:spPr bwMode="auto">
          <a:xfrm>
            <a:off x="2895209" y="4675807"/>
            <a:ext cx="20716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01 06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Обеспечение деятельности финансовых, налоговых и таможенных органов и органов финансового (финансово-бюджетного надзора)</a:t>
            </a:r>
          </a:p>
        </p:txBody>
      </p:sp>
      <p:sp>
        <p:nvSpPr>
          <p:cNvPr id="51210" name="TextBox 11"/>
          <p:cNvSpPr txBox="1">
            <a:spLocks noChangeArrowheads="1"/>
          </p:cNvSpPr>
          <p:nvPr/>
        </p:nvSpPr>
        <p:spPr bwMode="auto">
          <a:xfrm>
            <a:off x="627534" y="3202857"/>
            <a:ext cx="1428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Резервные фонды</a:t>
            </a:r>
          </a:p>
        </p:txBody>
      </p:sp>
      <p:sp>
        <p:nvSpPr>
          <p:cNvPr id="13" name="Стрелка влево 12"/>
          <p:cNvSpPr/>
          <p:nvPr/>
        </p:nvSpPr>
        <p:spPr>
          <a:xfrm rot="916751">
            <a:off x="2604340" y="1740505"/>
            <a:ext cx="523875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9775118">
            <a:off x="2290806" y="2914802"/>
            <a:ext cx="493712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86214">
            <a:off x="5662279" y="3394523"/>
            <a:ext cx="642937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3305776">
            <a:off x="4800116" y="3996594"/>
            <a:ext cx="500062" cy="6429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5020510" y="4344979"/>
            <a:ext cx="1495705" cy="146903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16" name="TextBox 17"/>
          <p:cNvSpPr txBox="1">
            <a:spLocks noChangeArrowheads="1"/>
          </p:cNvSpPr>
          <p:nvPr/>
        </p:nvSpPr>
        <p:spPr bwMode="auto">
          <a:xfrm>
            <a:off x="5456856" y="4845670"/>
            <a:ext cx="9286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01 05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Судебная система</a:t>
            </a:r>
          </a:p>
        </p:txBody>
      </p:sp>
      <p:sp>
        <p:nvSpPr>
          <p:cNvPr id="19" name="Стрелка влево 18"/>
          <p:cNvSpPr/>
          <p:nvPr/>
        </p:nvSpPr>
        <p:spPr>
          <a:xfrm rot="16675013">
            <a:off x="3524112" y="4165592"/>
            <a:ext cx="357188" cy="3587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6000760" y="928670"/>
            <a:ext cx="2143140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высшего должностного лица субъекта Российской Федерации и муниципального образования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 rot="20387539">
            <a:off x="5473369" y="2278675"/>
            <a:ext cx="451597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11" y="4278713"/>
            <a:ext cx="1811337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11"/>
          <p:cNvSpPr txBox="1">
            <a:spLocks noChangeArrowheads="1"/>
          </p:cNvSpPr>
          <p:nvPr/>
        </p:nvSpPr>
        <p:spPr bwMode="auto">
          <a:xfrm>
            <a:off x="1062004" y="4546580"/>
            <a:ext cx="142875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07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Обеспечение проведения выборов и референдумов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033" y="3797489"/>
            <a:ext cx="5302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«Общегосударственные вопросы» в 2021-20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 гг. (тыс. рублей)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8" name="TextBox 5"/>
          <p:cNvSpPr txBox="1">
            <a:spLocks noChangeArrowheads="1"/>
          </p:cNvSpPr>
          <p:nvPr/>
        </p:nvSpPr>
        <p:spPr bwMode="auto">
          <a:xfrm>
            <a:off x="3357554" y="128586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2229" name="TextBox 6"/>
          <p:cNvSpPr txBox="1">
            <a:spLocks noChangeArrowheads="1"/>
          </p:cNvSpPr>
          <p:nvPr/>
        </p:nvSpPr>
        <p:spPr bwMode="auto">
          <a:xfrm>
            <a:off x="3500430" y="4143380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6215074" y="5572140"/>
            <a:ext cx="857256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68525822"/>
              </p:ext>
            </p:extLst>
          </p:nvPr>
        </p:nvGraphicFramePr>
        <p:xfrm>
          <a:off x="467544" y="4451354"/>
          <a:ext cx="8136904" cy="22900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996793"/>
              </p:ext>
            </p:extLst>
          </p:nvPr>
        </p:nvGraphicFramePr>
        <p:xfrm>
          <a:off x="467544" y="1700808"/>
          <a:ext cx="8136904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4"/>
          <p:cNvSpPr txBox="1">
            <a:spLocks noChangeArrowheads="1"/>
          </p:cNvSpPr>
          <p:nvPr/>
        </p:nvSpPr>
        <p:spPr bwMode="auto">
          <a:xfrm>
            <a:off x="3491880" y="15442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2" name="TextBox 6"/>
          <p:cNvSpPr txBox="1">
            <a:spLocks noChangeArrowheads="1"/>
          </p:cNvSpPr>
          <p:nvPr/>
        </p:nvSpPr>
        <p:spPr bwMode="auto">
          <a:xfrm>
            <a:off x="3714744" y="2428868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4" name="TextBox 8"/>
          <p:cNvSpPr txBox="1">
            <a:spLocks noChangeArrowheads="1"/>
          </p:cNvSpPr>
          <p:nvPr/>
        </p:nvSpPr>
        <p:spPr bwMode="auto">
          <a:xfrm>
            <a:off x="3428992" y="450057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24246081"/>
              </p:ext>
            </p:extLst>
          </p:nvPr>
        </p:nvGraphicFramePr>
        <p:xfrm>
          <a:off x="467545" y="347798"/>
          <a:ext cx="8064896" cy="20010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7380164"/>
              </p:ext>
            </p:extLst>
          </p:nvPr>
        </p:nvGraphicFramePr>
        <p:xfrm>
          <a:off x="467544" y="2581274"/>
          <a:ext cx="8064896" cy="19192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Диаграм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8164327"/>
              </p:ext>
            </p:extLst>
          </p:nvPr>
        </p:nvGraphicFramePr>
        <p:xfrm>
          <a:off x="467544" y="4808545"/>
          <a:ext cx="7992888" cy="1695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35732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428992" y="2000240"/>
            <a:ext cx="2000250" cy="185737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429374" y="3143250"/>
            <a:ext cx="1643087" cy="15716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428596" y="3286124"/>
            <a:ext cx="2357438" cy="22145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77" name="TextBox 6"/>
          <p:cNvSpPr txBox="1">
            <a:spLocks noChangeArrowheads="1"/>
          </p:cNvSpPr>
          <p:nvPr/>
        </p:nvSpPr>
        <p:spPr bwMode="auto">
          <a:xfrm>
            <a:off x="3500430" y="2285992"/>
            <a:ext cx="18573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03 «Национальная безопасность и правоохранительная деятельность»</a:t>
            </a:r>
          </a:p>
        </p:txBody>
      </p:sp>
      <p:sp>
        <p:nvSpPr>
          <p:cNvPr id="54278" name="TextBox 7"/>
          <p:cNvSpPr txBox="1">
            <a:spLocks noChangeArrowheads="1"/>
          </p:cNvSpPr>
          <p:nvPr/>
        </p:nvSpPr>
        <p:spPr bwMode="auto">
          <a:xfrm>
            <a:off x="6786563" y="3571875"/>
            <a:ext cx="8572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Органы юстиции</a:t>
            </a:r>
          </a:p>
        </p:txBody>
      </p:sp>
      <p:sp>
        <p:nvSpPr>
          <p:cNvPr id="54279" name="TextBox 8"/>
          <p:cNvSpPr txBox="1">
            <a:spLocks noChangeArrowheads="1"/>
          </p:cNvSpPr>
          <p:nvPr/>
        </p:nvSpPr>
        <p:spPr bwMode="auto">
          <a:xfrm>
            <a:off x="571472" y="3357562"/>
            <a:ext cx="200025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10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Защита населения и территории от чрезвычайных ситуаций природного и техногенного характера,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пожарная безопасность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8785335">
            <a:off x="2947586" y="3490648"/>
            <a:ext cx="407988" cy="5191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77061">
            <a:off x="5601490" y="3051482"/>
            <a:ext cx="728663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16430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 в 2021-20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гг. (тыс. рублей)</a:t>
            </a:r>
          </a:p>
        </p:txBody>
      </p:sp>
      <p:sp>
        <p:nvSpPr>
          <p:cNvPr id="55299" name="TextBox 4"/>
          <p:cNvSpPr txBox="1">
            <a:spLocks noChangeArrowheads="1"/>
          </p:cNvSpPr>
          <p:nvPr/>
        </p:nvSpPr>
        <p:spPr bwMode="auto">
          <a:xfrm>
            <a:off x="3571875" y="2214563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5301" name="TextBox 6"/>
          <p:cNvSpPr txBox="1">
            <a:spLocks noChangeArrowheads="1"/>
          </p:cNvSpPr>
          <p:nvPr/>
        </p:nvSpPr>
        <p:spPr bwMode="auto">
          <a:xfrm>
            <a:off x="3643313" y="4286250"/>
            <a:ext cx="2071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73782437"/>
              </p:ext>
            </p:extLst>
          </p:nvPr>
        </p:nvGraphicFramePr>
        <p:xfrm>
          <a:off x="395536" y="2522538"/>
          <a:ext cx="8208912" cy="17637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06400600"/>
              </p:ext>
            </p:extLst>
          </p:nvPr>
        </p:nvGraphicFramePr>
        <p:xfrm>
          <a:off x="467544" y="4606126"/>
          <a:ext cx="8136904" cy="19912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4"/>
          <p:cNvSpPr txBox="1">
            <a:spLocks noChangeArrowheads="1"/>
          </p:cNvSpPr>
          <p:nvPr/>
        </p:nvSpPr>
        <p:spPr bwMode="auto">
          <a:xfrm>
            <a:off x="3714744" y="64291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4" name="TextBox 6"/>
          <p:cNvSpPr txBox="1">
            <a:spLocks noChangeArrowheads="1"/>
          </p:cNvSpPr>
          <p:nvPr/>
        </p:nvSpPr>
        <p:spPr bwMode="auto">
          <a:xfrm>
            <a:off x="3714744" y="2643182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6" name="TextBox 8"/>
          <p:cNvSpPr txBox="1">
            <a:spLocks noChangeArrowheads="1"/>
          </p:cNvSpPr>
          <p:nvPr/>
        </p:nvSpPr>
        <p:spPr bwMode="auto">
          <a:xfrm>
            <a:off x="3536149" y="4500569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4051568"/>
              </p:ext>
            </p:extLst>
          </p:nvPr>
        </p:nvGraphicFramePr>
        <p:xfrm>
          <a:off x="467544" y="950892"/>
          <a:ext cx="8064896" cy="16922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597998"/>
              </p:ext>
            </p:extLst>
          </p:nvPr>
        </p:nvGraphicFramePr>
        <p:xfrm>
          <a:off x="467544" y="2951156"/>
          <a:ext cx="7992888" cy="15494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4381495"/>
              </p:ext>
            </p:extLst>
          </p:nvPr>
        </p:nvGraphicFramePr>
        <p:xfrm>
          <a:off x="467544" y="4808544"/>
          <a:ext cx="7992888" cy="1644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04 «Национальная экономика»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929438" y="1928813"/>
            <a:ext cx="1714500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04 05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Сельское хозяйство и рыболовство</a:t>
            </a:r>
          </a:p>
        </p:txBody>
      </p:sp>
      <p:sp>
        <p:nvSpPr>
          <p:cNvPr id="8" name="Блок-схема: узел 7"/>
          <p:cNvSpPr/>
          <p:nvPr/>
        </p:nvSpPr>
        <p:spPr>
          <a:xfrm>
            <a:off x="1596994" y="4780364"/>
            <a:ext cx="1785938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2" name="TextBox 9"/>
          <p:cNvSpPr txBox="1">
            <a:spLocks noChangeArrowheads="1"/>
          </p:cNvSpPr>
          <p:nvPr/>
        </p:nvSpPr>
        <p:spPr bwMode="auto">
          <a:xfrm>
            <a:off x="1619672" y="5200824"/>
            <a:ext cx="16430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04 09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Дорожное хозяйство (дорожные фонды)</a:t>
            </a:r>
          </a:p>
        </p:txBody>
      </p:sp>
      <p:sp>
        <p:nvSpPr>
          <p:cNvPr id="11" name="Стрелка вправо 10"/>
          <p:cNvSpPr/>
          <p:nvPr/>
        </p:nvSpPr>
        <p:spPr>
          <a:xfrm rot="7583406">
            <a:off x="3120498" y="4159342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6000750" y="2786063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5796136" y="4676431"/>
            <a:ext cx="1643074" cy="149904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08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Транспорт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 rot="2655993">
            <a:off x="5309048" y="4022968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24724">
            <a:off x="2650176" y="2913063"/>
            <a:ext cx="554037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09019"/>
            <a:ext cx="1811337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24388" y="2700016"/>
            <a:ext cx="187326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04 </a:t>
            </a:r>
            <a:r>
              <a:rPr lang="ru-RU" sz="1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12 </a:t>
            </a:r>
            <a:endParaRPr lang="ru-RU" sz="1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национальной экономики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2021-20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9000" y="20716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21 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8373" name="TextBox 5"/>
          <p:cNvSpPr txBox="1">
            <a:spLocks noChangeArrowheads="1"/>
          </p:cNvSpPr>
          <p:nvPr/>
        </p:nvSpPr>
        <p:spPr bwMode="auto">
          <a:xfrm>
            <a:off x="3214678" y="4286256"/>
            <a:ext cx="2857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5527508"/>
              </p:ext>
            </p:extLst>
          </p:nvPr>
        </p:nvGraphicFramePr>
        <p:xfrm>
          <a:off x="539552" y="2379663"/>
          <a:ext cx="8064896" cy="2060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3308454"/>
              </p:ext>
            </p:extLst>
          </p:nvPr>
        </p:nvGraphicFramePr>
        <p:xfrm>
          <a:off x="611560" y="4594231"/>
          <a:ext cx="7992888" cy="18591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Box 4"/>
          <p:cNvSpPr txBox="1">
            <a:spLocks noChangeArrowheads="1"/>
          </p:cNvSpPr>
          <p:nvPr/>
        </p:nvSpPr>
        <p:spPr bwMode="auto">
          <a:xfrm>
            <a:off x="3357554" y="714356"/>
            <a:ext cx="19288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9396" name="TextBox 6"/>
          <p:cNvSpPr txBox="1">
            <a:spLocks noChangeArrowheads="1"/>
          </p:cNvSpPr>
          <p:nvPr/>
        </p:nvSpPr>
        <p:spPr bwMode="auto">
          <a:xfrm>
            <a:off x="3571868" y="2714620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29058" y="4643446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8990501"/>
              </p:ext>
            </p:extLst>
          </p:nvPr>
        </p:nvGraphicFramePr>
        <p:xfrm>
          <a:off x="755576" y="1052736"/>
          <a:ext cx="7776864" cy="1661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7727976"/>
              </p:ext>
            </p:extLst>
          </p:nvPr>
        </p:nvGraphicFramePr>
        <p:xfrm>
          <a:off x="683568" y="3022594"/>
          <a:ext cx="7776864" cy="1620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2856021"/>
              </p:ext>
            </p:extLst>
          </p:nvPr>
        </p:nvGraphicFramePr>
        <p:xfrm>
          <a:off x="611560" y="4951223"/>
          <a:ext cx="7848871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05 «Жилищно-коммунальное хозяйство»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909718" y="4427684"/>
            <a:ext cx="1928798" cy="185737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Коммунальное хозяйство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 rot="8591368">
            <a:off x="2872256" y="3998144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«Жилищно-коммунальное хозяйство»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2021-2025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8714" y="197283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033882"/>
              </p:ext>
            </p:extLst>
          </p:nvPr>
        </p:nvGraphicFramePr>
        <p:xfrm>
          <a:off x="719571" y="2636912"/>
          <a:ext cx="7632848" cy="2948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928687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07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«Образование»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143240" y="1785926"/>
            <a:ext cx="1857375" cy="17859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1" name="TextBox 4"/>
          <p:cNvSpPr txBox="1">
            <a:spLocks noChangeArrowheads="1"/>
          </p:cNvSpPr>
          <p:nvPr/>
        </p:nvSpPr>
        <p:spPr bwMode="auto">
          <a:xfrm>
            <a:off x="3357554" y="2285992"/>
            <a:ext cx="14287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07 «Образование»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929313" y="1357313"/>
            <a:ext cx="1643062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07 01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образование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6000750" y="4286250"/>
            <a:ext cx="1714500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85813" y="4429125"/>
            <a:ext cx="1857375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500063" y="1428750"/>
            <a:ext cx="1785937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6" name="TextBox 9"/>
          <p:cNvSpPr txBox="1">
            <a:spLocks noChangeArrowheads="1"/>
          </p:cNvSpPr>
          <p:nvPr/>
        </p:nvSpPr>
        <p:spPr bwMode="auto">
          <a:xfrm>
            <a:off x="6215063" y="4786313"/>
            <a:ext cx="12858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07 02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Общее образование</a:t>
            </a:r>
          </a:p>
        </p:txBody>
      </p:sp>
      <p:sp>
        <p:nvSpPr>
          <p:cNvPr id="63497" name="TextBox 10"/>
          <p:cNvSpPr txBox="1">
            <a:spLocks noChangeArrowheads="1"/>
          </p:cNvSpPr>
          <p:nvPr/>
        </p:nvSpPr>
        <p:spPr bwMode="auto">
          <a:xfrm>
            <a:off x="1000125" y="4929188"/>
            <a:ext cx="15001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07 07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Молодежная политика</a:t>
            </a:r>
          </a:p>
        </p:txBody>
      </p:sp>
      <p:sp>
        <p:nvSpPr>
          <p:cNvPr id="63498" name="TextBox 11"/>
          <p:cNvSpPr txBox="1">
            <a:spLocks noChangeArrowheads="1"/>
          </p:cNvSpPr>
          <p:nvPr/>
        </p:nvSpPr>
        <p:spPr bwMode="auto">
          <a:xfrm>
            <a:off x="571500" y="1928813"/>
            <a:ext cx="1571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вопросы в области образования</a:t>
            </a:r>
          </a:p>
        </p:txBody>
      </p:sp>
      <p:sp>
        <p:nvSpPr>
          <p:cNvPr id="13" name="Стрелка вправо 12"/>
          <p:cNvSpPr/>
          <p:nvPr/>
        </p:nvSpPr>
        <p:spPr>
          <a:xfrm rot="20372200">
            <a:off x="5211583" y="2305892"/>
            <a:ext cx="612775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2440693">
            <a:off x="5099972" y="3443050"/>
            <a:ext cx="785813" cy="606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7957534">
            <a:off x="2535235" y="3550484"/>
            <a:ext cx="806450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0800000">
            <a:off x="2357422" y="2214554"/>
            <a:ext cx="668622" cy="592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3286116" y="4786322"/>
            <a:ext cx="2071702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07 03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Дополнительное образование детей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4000496" y="3857628"/>
            <a:ext cx="571504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07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«Образование» в 2021-2025 гг.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516" name="TextBox 5"/>
          <p:cNvSpPr txBox="1">
            <a:spLocks noChangeArrowheads="1"/>
          </p:cNvSpPr>
          <p:nvPr/>
        </p:nvSpPr>
        <p:spPr bwMode="auto">
          <a:xfrm>
            <a:off x="3857625" y="2071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4517" name="TextBox 6"/>
          <p:cNvSpPr txBox="1">
            <a:spLocks noChangeArrowheads="1"/>
          </p:cNvSpPr>
          <p:nvPr/>
        </p:nvSpPr>
        <p:spPr bwMode="auto">
          <a:xfrm>
            <a:off x="3857625" y="435768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7569092"/>
              </p:ext>
            </p:extLst>
          </p:nvPr>
        </p:nvGraphicFramePr>
        <p:xfrm>
          <a:off x="755576" y="2379662"/>
          <a:ext cx="7920880" cy="1978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6672333"/>
              </p:ext>
            </p:extLst>
          </p:nvPr>
        </p:nvGraphicFramePr>
        <p:xfrm>
          <a:off x="827584" y="4653622"/>
          <a:ext cx="7776864" cy="18717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Box 4"/>
          <p:cNvSpPr txBox="1">
            <a:spLocks noChangeArrowheads="1"/>
          </p:cNvSpPr>
          <p:nvPr/>
        </p:nvSpPr>
        <p:spPr bwMode="auto">
          <a:xfrm>
            <a:off x="3571868" y="142852"/>
            <a:ext cx="1785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0" name="TextBox 6"/>
          <p:cNvSpPr txBox="1">
            <a:spLocks noChangeArrowheads="1"/>
          </p:cNvSpPr>
          <p:nvPr/>
        </p:nvSpPr>
        <p:spPr bwMode="auto">
          <a:xfrm>
            <a:off x="3571868" y="2357430"/>
            <a:ext cx="1500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2" name="TextBox 8"/>
          <p:cNvSpPr txBox="1">
            <a:spLocks noChangeArrowheads="1"/>
          </p:cNvSpPr>
          <p:nvPr/>
        </p:nvSpPr>
        <p:spPr bwMode="auto">
          <a:xfrm>
            <a:off x="3786182" y="4357694"/>
            <a:ext cx="1143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2025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1773613"/>
              </p:ext>
            </p:extLst>
          </p:nvPr>
        </p:nvGraphicFramePr>
        <p:xfrm>
          <a:off x="539552" y="480693"/>
          <a:ext cx="8064896" cy="19401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5591749"/>
              </p:ext>
            </p:extLst>
          </p:nvPr>
        </p:nvGraphicFramePr>
        <p:xfrm>
          <a:off x="467544" y="2690812"/>
          <a:ext cx="7992887" cy="16668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8816096"/>
              </p:ext>
            </p:extLst>
          </p:nvPr>
        </p:nvGraphicFramePr>
        <p:xfrm>
          <a:off x="467543" y="4665669"/>
          <a:ext cx="7992889" cy="1787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1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«Культура, кинематография»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286116" y="1857364"/>
            <a:ext cx="2214562" cy="214312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357158" y="2714620"/>
            <a:ext cx="1857375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564" name="TextBox 6"/>
          <p:cNvSpPr txBox="1">
            <a:spLocks noChangeArrowheads="1"/>
          </p:cNvSpPr>
          <p:nvPr/>
        </p:nvSpPr>
        <p:spPr bwMode="auto">
          <a:xfrm>
            <a:off x="3500430" y="2571744"/>
            <a:ext cx="18573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08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«Культура, кинематография»</a:t>
            </a:r>
          </a:p>
        </p:txBody>
      </p:sp>
      <p:sp>
        <p:nvSpPr>
          <p:cNvPr id="66565" name="TextBox 7"/>
          <p:cNvSpPr txBox="1">
            <a:spLocks noChangeArrowheads="1"/>
          </p:cNvSpPr>
          <p:nvPr/>
        </p:nvSpPr>
        <p:spPr bwMode="auto">
          <a:xfrm>
            <a:off x="500034" y="3286124"/>
            <a:ext cx="1571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08 01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Культура</a:t>
            </a:r>
          </a:p>
        </p:txBody>
      </p:sp>
      <p:sp>
        <p:nvSpPr>
          <p:cNvPr id="9" name="Стрелка вправо 8"/>
          <p:cNvSpPr/>
          <p:nvPr/>
        </p:nvSpPr>
        <p:spPr>
          <a:xfrm rot="9597822">
            <a:off x="2364017" y="2977195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286512" y="3357562"/>
            <a:ext cx="2143140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08 04 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культуры, кинематографии</a:t>
            </a:r>
          </a:p>
        </p:txBody>
      </p:sp>
      <p:sp>
        <p:nvSpPr>
          <p:cNvPr id="10" name="Стрелка вправо 9"/>
          <p:cNvSpPr/>
          <p:nvPr/>
        </p:nvSpPr>
        <p:spPr>
          <a:xfrm rot="1420566">
            <a:off x="5586833" y="3279587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7635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«Культура, кинематография»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2021-2025 гг. (тыс. рублей)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43306" y="2071678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4286256"/>
            <a:ext cx="23574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4885428"/>
              </p:ext>
            </p:extLst>
          </p:nvPr>
        </p:nvGraphicFramePr>
        <p:xfrm>
          <a:off x="395536" y="2379454"/>
          <a:ext cx="7992888" cy="19068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116823"/>
              </p:ext>
            </p:extLst>
          </p:nvPr>
        </p:nvGraphicFramePr>
        <p:xfrm>
          <a:off x="395536" y="4594032"/>
          <a:ext cx="8064896" cy="1715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28992" y="571480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2023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9058" y="2571744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2024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00496" y="4500570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2025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8525027"/>
              </p:ext>
            </p:extLst>
          </p:nvPr>
        </p:nvGraphicFramePr>
        <p:xfrm>
          <a:off x="611560" y="879256"/>
          <a:ext cx="7920880" cy="16924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95533265"/>
              </p:ext>
            </p:extLst>
          </p:nvPr>
        </p:nvGraphicFramePr>
        <p:xfrm>
          <a:off x="611560" y="2676524"/>
          <a:ext cx="7920880" cy="16885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56362512"/>
              </p:ext>
            </p:extLst>
          </p:nvPr>
        </p:nvGraphicFramePr>
        <p:xfrm>
          <a:off x="539552" y="4808346"/>
          <a:ext cx="7992888" cy="17169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00012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00063" y="1571625"/>
            <a:ext cx="1928812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1" name="TextBox 4"/>
          <p:cNvSpPr txBox="1">
            <a:spLocks noChangeArrowheads="1"/>
          </p:cNvSpPr>
          <p:nvPr/>
        </p:nvSpPr>
        <p:spPr bwMode="auto">
          <a:xfrm>
            <a:off x="642938" y="2143125"/>
            <a:ext cx="1643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10 «Социальная политика»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0625" y="1857375"/>
            <a:ext cx="1571625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929188" y="3929063"/>
            <a:ext cx="1928812" cy="2000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1071563" y="4500563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5" name="TextBox 9"/>
          <p:cNvSpPr txBox="1">
            <a:spLocks noChangeArrowheads="1"/>
          </p:cNvSpPr>
          <p:nvPr/>
        </p:nvSpPr>
        <p:spPr bwMode="auto">
          <a:xfrm>
            <a:off x="5143500" y="2286000"/>
            <a:ext cx="13573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Пенсионное обеспечение</a:t>
            </a:r>
          </a:p>
        </p:txBody>
      </p:sp>
      <p:sp>
        <p:nvSpPr>
          <p:cNvPr id="68616" name="TextBox 10"/>
          <p:cNvSpPr txBox="1">
            <a:spLocks noChangeArrowheads="1"/>
          </p:cNvSpPr>
          <p:nvPr/>
        </p:nvSpPr>
        <p:spPr bwMode="auto">
          <a:xfrm>
            <a:off x="5143500" y="4500563"/>
            <a:ext cx="15001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Социальное обеспечение населения</a:t>
            </a:r>
          </a:p>
        </p:txBody>
      </p:sp>
      <p:sp>
        <p:nvSpPr>
          <p:cNvPr id="68617" name="TextBox 11"/>
          <p:cNvSpPr txBox="1">
            <a:spLocks noChangeArrowheads="1"/>
          </p:cNvSpPr>
          <p:nvPr/>
        </p:nvSpPr>
        <p:spPr bwMode="auto">
          <a:xfrm>
            <a:off x="1214438" y="5072063"/>
            <a:ext cx="15001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10 04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Охрана семьи и детства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3143250" y="2143125"/>
            <a:ext cx="1214438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95033">
            <a:off x="2601913" y="3160713"/>
            <a:ext cx="2335212" cy="1000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4759197">
            <a:off x="1515269" y="3671094"/>
            <a:ext cx="649287" cy="714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 в 2021-2025 гг. (тыс. рублей)</a:t>
            </a:r>
          </a:p>
        </p:txBody>
      </p:sp>
      <p:sp>
        <p:nvSpPr>
          <p:cNvPr id="69636" name="TextBox 7"/>
          <p:cNvSpPr txBox="1">
            <a:spLocks noChangeArrowheads="1"/>
          </p:cNvSpPr>
          <p:nvPr/>
        </p:nvSpPr>
        <p:spPr bwMode="auto">
          <a:xfrm>
            <a:off x="3500438" y="2143125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9637" name="TextBox 8"/>
          <p:cNvSpPr txBox="1">
            <a:spLocks noChangeArrowheads="1"/>
          </p:cNvSpPr>
          <p:nvPr/>
        </p:nvSpPr>
        <p:spPr bwMode="auto">
          <a:xfrm>
            <a:off x="3714750" y="407193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9507731"/>
              </p:ext>
            </p:extLst>
          </p:nvPr>
        </p:nvGraphicFramePr>
        <p:xfrm>
          <a:off x="611560" y="2451101"/>
          <a:ext cx="7920880" cy="16979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7930079"/>
              </p:ext>
            </p:extLst>
          </p:nvPr>
        </p:nvGraphicFramePr>
        <p:xfrm>
          <a:off x="467544" y="4581128"/>
          <a:ext cx="8136904" cy="1872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TextBox 6"/>
          <p:cNvSpPr txBox="1">
            <a:spLocks noChangeArrowheads="1"/>
          </p:cNvSpPr>
          <p:nvPr/>
        </p:nvSpPr>
        <p:spPr bwMode="auto">
          <a:xfrm>
            <a:off x="3500438" y="642938"/>
            <a:ext cx="2000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1" name="TextBox 7"/>
          <p:cNvSpPr txBox="1">
            <a:spLocks noChangeArrowheads="1"/>
          </p:cNvSpPr>
          <p:nvPr/>
        </p:nvSpPr>
        <p:spPr bwMode="auto">
          <a:xfrm>
            <a:off x="3714750" y="2500313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2" name="TextBox 8"/>
          <p:cNvSpPr txBox="1">
            <a:spLocks noChangeArrowheads="1"/>
          </p:cNvSpPr>
          <p:nvPr/>
        </p:nvSpPr>
        <p:spPr bwMode="auto">
          <a:xfrm>
            <a:off x="3786188" y="4357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2025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6060853"/>
              </p:ext>
            </p:extLst>
          </p:nvPr>
        </p:nvGraphicFramePr>
        <p:xfrm>
          <a:off x="395536" y="946404"/>
          <a:ext cx="8208912" cy="1618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2929773"/>
              </p:ext>
            </p:extLst>
          </p:nvPr>
        </p:nvGraphicFramePr>
        <p:xfrm>
          <a:off x="827584" y="2808288"/>
          <a:ext cx="7776864" cy="1549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003552"/>
              </p:ext>
            </p:extLst>
          </p:nvPr>
        </p:nvGraphicFramePr>
        <p:xfrm>
          <a:off x="755576" y="4665662"/>
          <a:ext cx="7776864" cy="17876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286375" y="2000250"/>
            <a:ext cx="2286000" cy="2214563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3" name="TextBox 4"/>
          <p:cNvSpPr txBox="1">
            <a:spLocks noChangeArrowheads="1"/>
          </p:cNvSpPr>
          <p:nvPr/>
        </p:nvSpPr>
        <p:spPr bwMode="auto">
          <a:xfrm>
            <a:off x="5643563" y="2571750"/>
            <a:ext cx="1714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11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«Физическая культура и спорт»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785813" y="3929063"/>
            <a:ext cx="1928812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5" name="TextBox 6"/>
          <p:cNvSpPr txBox="1">
            <a:spLocks noChangeArrowheads="1"/>
          </p:cNvSpPr>
          <p:nvPr/>
        </p:nvSpPr>
        <p:spPr bwMode="auto">
          <a:xfrm>
            <a:off x="1214438" y="4357688"/>
            <a:ext cx="1143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11 01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Физическая культура</a:t>
            </a:r>
          </a:p>
        </p:txBody>
      </p:sp>
      <p:sp>
        <p:nvSpPr>
          <p:cNvPr id="8" name="Стрелка вправо 7"/>
          <p:cNvSpPr/>
          <p:nvPr/>
        </p:nvSpPr>
        <p:spPr>
          <a:xfrm rot="9370098">
            <a:off x="3155950" y="3676650"/>
            <a:ext cx="2087563" cy="857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75"/>
            <a:ext cx="8229600" cy="12144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 в 2021-2025 гг.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7931607"/>
              </p:ext>
            </p:extLst>
          </p:nvPr>
        </p:nvGraphicFramePr>
        <p:xfrm>
          <a:off x="539552" y="2057400"/>
          <a:ext cx="7920880" cy="4251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«Средства массовой информации» </a:t>
            </a:r>
            <a:endParaRPr lang="ru-RU" sz="2800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571472" y="1857364"/>
            <a:ext cx="2571768" cy="250033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Раздел 12 «Средства массовой информации»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 rot="1411259">
            <a:off x="3540112" y="3603917"/>
            <a:ext cx="1785950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643570" y="3857628"/>
            <a:ext cx="2000264" cy="200026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Периодическая печать и издательства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500198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«СРЕДСТВА МАССОВОЙ ИНФОРМАЦИИ В 2021-2025 ГГ. (ТЫС.РУБЛЕЙ)</a:t>
            </a:r>
            <a:endParaRPr lang="ru-RU" sz="2400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2725356"/>
              </p:ext>
            </p:extLst>
          </p:nvPr>
        </p:nvGraphicFramePr>
        <p:xfrm>
          <a:off x="611560" y="2057400"/>
          <a:ext cx="7920880" cy="4323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 муниципального долга»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13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13 01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Обслуживание государственного (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) внутреннего  долга</a:t>
            </a: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 в 2021-2025 гг.</a:t>
            </a:r>
          </a:p>
        </p:txBody>
      </p:sp>
      <p:sp>
        <p:nvSpPr>
          <p:cNvPr id="74755" name="TextBox 4"/>
          <p:cNvSpPr txBox="1">
            <a:spLocks noChangeArrowheads="1"/>
          </p:cNvSpPr>
          <p:nvPr/>
        </p:nvSpPr>
        <p:spPr bwMode="auto">
          <a:xfrm>
            <a:off x="500063" y="1857375"/>
            <a:ext cx="80724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(Подраздел 13 01 «Обслуживание государственного 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) внутреннего  долга», тыс. рублей)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3734461"/>
              </p:ext>
            </p:extLst>
          </p:nvPr>
        </p:nvGraphicFramePr>
        <p:xfrm>
          <a:off x="827584" y="2503706"/>
          <a:ext cx="7560840" cy="38776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 общего характера»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«Межбюджетные трансферты общего характера»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Дотации на выравнивание бюджетной обеспеченности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913" y="4350211"/>
            <a:ext cx="2279762" cy="2247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3519544" y="4872644"/>
            <a:ext cx="17145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14 03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Прочие межбюджетные трансферты общего характера</a:t>
            </a:r>
          </a:p>
        </p:txBody>
      </p:sp>
      <p:sp>
        <p:nvSpPr>
          <p:cNvPr id="2" name="Стрелка вниз 1"/>
          <p:cNvSpPr/>
          <p:nvPr/>
        </p:nvSpPr>
        <p:spPr>
          <a:xfrm rot="3182137">
            <a:off x="5657056" y="4365104"/>
            <a:ext cx="283096" cy="4926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общего характера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» в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2021-2025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гг.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3419872" y="1556792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3419872" y="3645024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8904038"/>
              </p:ext>
            </p:extLst>
          </p:nvPr>
        </p:nvGraphicFramePr>
        <p:xfrm>
          <a:off x="683568" y="1864767"/>
          <a:ext cx="7488832" cy="18522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3438904"/>
              </p:ext>
            </p:extLst>
          </p:nvPr>
        </p:nvGraphicFramePr>
        <p:xfrm>
          <a:off x="827584" y="3975842"/>
          <a:ext cx="7416824" cy="22322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Grp="1" noChangeArrowheads="1"/>
          </p:cNvSpPr>
          <p:nvPr>
            <p:ph idx="1"/>
          </p:nvPr>
        </p:nvSpPr>
        <p:spPr bwMode="auto">
          <a:xfrm>
            <a:off x="457200" y="404813"/>
            <a:ext cx="8229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indent="0" algn="ctr">
              <a:buNone/>
            </a:pP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2023  г.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416673"/>
              </p:ext>
            </p:extLst>
          </p:nvPr>
        </p:nvGraphicFramePr>
        <p:xfrm>
          <a:off x="683568" y="692696"/>
          <a:ext cx="7848872" cy="2016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323528" y="2924944"/>
            <a:ext cx="8229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pitchFamily="18" charset="2"/>
              <a:buNone/>
            </a:pP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2024-2025  гг.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0669495"/>
              </p:ext>
            </p:extLst>
          </p:nvPr>
        </p:nvGraphicFramePr>
        <p:xfrm>
          <a:off x="827584" y="3284984"/>
          <a:ext cx="7488832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9172073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714380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 по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Большеберезниковскому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 на 20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– 2025 годы</a:t>
            </a:r>
            <a:endParaRPr lang="ru-RU" sz="2400" dirty="0"/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3553982"/>
              </p:ext>
            </p:extLst>
          </p:nvPr>
        </p:nvGraphicFramePr>
        <p:xfrm>
          <a:off x="357158" y="1120229"/>
          <a:ext cx="8429683" cy="51425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802"/>
                <a:gridCol w="3668348"/>
                <a:gridCol w="1197828"/>
                <a:gridCol w="1422420"/>
                <a:gridCol w="1497285"/>
              </a:tblGrid>
              <a:tr h="369438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программы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4187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социальной сферы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528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000" b="0" dirty="0" smtClean="0">
                          <a:solidFill>
                            <a:srgbClr val="26282F"/>
                          </a:solidFill>
                          <a:effectLst/>
                          <a:latin typeface="Times New Roman CYR"/>
                          <a:ea typeface="Times New Roman"/>
                        </a:rPr>
                        <a:t>"Повышение эффективности муниципального управления </a:t>
                      </a:r>
                      <a:r>
                        <a:rPr lang="ru-RU" sz="1000" b="0" dirty="0" err="1" smtClean="0">
                          <a:solidFill>
                            <a:srgbClr val="26282F"/>
                          </a:solidFill>
                          <a:effectLst/>
                          <a:latin typeface="Times New Roman CYR"/>
                          <a:ea typeface="Times New Roman"/>
                        </a:rPr>
                        <a:t>Большеберезниковского</a:t>
                      </a:r>
                      <a:r>
                        <a:rPr lang="ru-RU" sz="1000" b="0" dirty="0" smtClean="0">
                          <a:solidFill>
                            <a:srgbClr val="26282F"/>
                          </a:solidFill>
                          <a:effectLst/>
                          <a:latin typeface="Times New Roman CYR"/>
                          <a:ea typeface="Times New Roman"/>
                        </a:rPr>
                        <a:t>  муниципального района"</a:t>
                      </a:r>
                      <a:endParaRPr lang="ru-RU" sz="1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30 203,4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30 418,3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22 799,9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5287"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2022-2026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73 887,1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64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715,2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66 485,7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528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2-2026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27 191,3</a:t>
                      </a:r>
                    </a:p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28 145,0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28 865,6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528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2-2026 годы»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112,5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117,0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121,7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2349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экономики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301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"Комплексное развитие сельских территорий"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1 265,1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1 559,1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1 559,1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9957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инфраструктуры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5681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000" b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«Развитие жилищного строительства в </a:t>
                      </a:r>
                      <a:r>
                        <a:rPr lang="ru-RU" sz="1000" b="0" dirty="0" err="1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b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муниципальном районе Республики Мордовия»</a:t>
                      </a:r>
                      <a:endParaRPr lang="ru-RU" sz="1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2918">
                <a:tc gridSpan="5">
                  <a:txBody>
                    <a:bodyPr/>
                    <a:lstStyle/>
                    <a:p>
                      <a:pPr algn="ctr"/>
                      <a:r>
                        <a:rPr kumimoji="0" lang="ru-RU" sz="1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Муниципальные программы, направленные на развитие муниципальных функций и услуг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8388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</a:t>
                      </a:r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effectLst/>
                          <a:latin typeface="Times New Roman"/>
                          <a:ea typeface="Times New Roman"/>
                        </a:rPr>
                        <a:t>«</a:t>
                      </a:r>
                      <a:r>
                        <a:rPr lang="ru-RU" sz="1000" b="0" dirty="0" smtClean="0">
                          <a:effectLst/>
                          <a:latin typeface="Times New Roman"/>
                          <a:ea typeface="Times New Roman"/>
                        </a:rPr>
                        <a:t>Повышение эффективности управления муниципальными финансами  на 2022-2026 годы»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572,5</a:t>
                      </a:r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3 509,3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3 546,7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5072074"/>
            <a:ext cx="80724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Виды расходов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являются последним детализирующим элементом кода бюджетной классификации расходов и имеют следующие коды: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Закупка товаров, работ и услуг для обеспечения государственных (муниципальных) нужд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300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Социальное обеспечение и иные выплаты населению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400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Капитальные вложения в объекты государственной (муниципальной) собственности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Межбюджетные трансферты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600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Предоставление субсидий бюджетным, автономным учреждениям и иным некоммерческим организациям 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700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Обслуживание государственного (муниципального) долга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800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Иные бюджетные ассигнования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3949194"/>
              </p:ext>
            </p:extLst>
          </p:nvPr>
        </p:nvGraphicFramePr>
        <p:xfrm>
          <a:off x="642910" y="1340768"/>
          <a:ext cx="7961538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71702"/>
          </a:xfrm>
        </p:spPr>
        <p:txBody>
          <a:bodyPr/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5. Взаимодействие с общественностью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7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</a:p>
          <a:p>
            <a:pPr marL="514350" indent="-514350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7637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6429388" y="1357298"/>
            <a:ext cx="1643074" cy="157163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643702" y="1785926"/>
            <a:ext cx="1285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Публичные слушания проводятся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5929322" y="3786190"/>
            <a:ext cx="2643206" cy="24288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000760" y="4357694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Подробная информация о сроках и порядке проведения публичных слушаний размещена на официальном сайте  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https://bberezniki-rm.ru/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1500166" y="3571876"/>
            <a:ext cx="3214710" cy="30718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85918" y="3857628"/>
            <a:ext cx="27146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проекту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«О бюджете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очередной финансовый год и на плановый период»</a:t>
            </a:r>
          </a:p>
          <a:p>
            <a:pPr algn="ctr">
              <a:buFont typeface="Arial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годовому отчету об исполнении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отчетный финансовый год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714348" y="1214422"/>
            <a:ext cx="2286016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57224" y="1428736"/>
            <a:ext cx="20002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В соответствии с Решением сессии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от 18.11.2016 г. № 23 «Об утверждении Положения о бюджетном процессе в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муниципальном районе </a:t>
            </a:r>
          </a:p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Республики Мордовия»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4301113">
            <a:off x="4635104" y="2104908"/>
            <a:ext cx="964283" cy="201681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>
            <a:off x="4000496" y="1643050"/>
            <a:ext cx="2143140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6200000">
            <a:off x="7000892" y="3143248"/>
            <a:ext cx="571504" cy="42862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714488"/>
            <a:ext cx="807249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Телефон 8 (83436) 2-30-87 – Первый заместитель Главы – начальник управления финансов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Факс 8 (83436) 2-30-85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8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finansovbber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2"/>
              </a:rPr>
              <a:t>@bberezniki.e-mordovia.ru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7964</TotalTime>
  <Words>3511</Words>
  <Application>Microsoft Office PowerPoint</Application>
  <PresentationFormat>Экран (4:3)</PresentationFormat>
  <Paragraphs>858</Paragraphs>
  <Slides>67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67</vt:i4>
      </vt:variant>
    </vt:vector>
  </HeadingPairs>
  <TitlesOfParts>
    <vt:vector size="68" baseType="lpstr">
      <vt:lpstr>Поток</vt:lpstr>
      <vt:lpstr>Презентация PowerPoint</vt:lpstr>
      <vt:lpstr>Уважаемые жители Большеберезниковского района</vt:lpstr>
      <vt:lpstr>Обращение Заместителя Главы Большеберезниковского муниципального района – начальника управления финансов</vt:lpstr>
      <vt:lpstr>Оглавление</vt:lpstr>
      <vt:lpstr>Презентация PowerPoint</vt:lpstr>
      <vt:lpstr>Оглавление раздела</vt:lpstr>
      <vt:lpstr>Административно-территориальное деление Большеберезниковского муниципального района Республики Мордовия  по состоянию на 01.10.2022 года</vt:lpstr>
      <vt:lpstr>Основные социально-экономические показатели Большеберезниковского муниципального района Республики Мордовия за 2021 год и прогноз до 2025 года</vt:lpstr>
      <vt:lpstr>Глоссарий</vt:lpstr>
      <vt:lpstr>Презентация PowerPoint</vt:lpstr>
      <vt:lpstr>Бюджетный процесс – ежегодное формирование и исполнение бюджета</vt:lpstr>
      <vt:lpstr>Бюджетный процесс в Большеберезниковском муниципальном районе (на примере 2021 года)</vt:lpstr>
      <vt:lpstr>Составление бюджета основывается на</vt:lpstr>
      <vt:lpstr>Основные направления бюджетной политики Большеберезниковского муниципального района Республики Мордовия на 2023 год и на плановый период 2024 и 2025 годов</vt:lpstr>
      <vt:lpstr>Презентация PowerPoint</vt:lpstr>
      <vt:lpstr>Оглавление раздела</vt:lpstr>
      <vt:lpstr>Исполнение консолидированных бюджетов Большеберезниковского муниципального района на 01.01.2022 г., тыс. рублей</vt:lpstr>
      <vt:lpstr>Исполнение консолидированных бюджетов Большеберезниковского муниципального района на 01.10.2022 г., тыс. рублей</vt:lpstr>
      <vt:lpstr>Основные характеристики бюджета Большеберезниковского муниципального района</vt:lpstr>
      <vt:lpstr>Дефицит бюджета Большеберезниковского муниципального района</vt:lpstr>
      <vt:lpstr>Межбюджетные трансферты – помощь, передаваемая бюджету другого уровня</vt:lpstr>
      <vt:lpstr>Межбюджетные трансферты, передаваемые из бюджета Большеберезниковского муниципального района сельским поселениям:</vt:lpstr>
      <vt:lpstr>Программный бюджет в Большеберезниковском районе</vt:lpstr>
      <vt:lpstr>3. Доходы бюджета Большеберезниковского муниципального района</vt:lpstr>
      <vt:lpstr>Презентация PowerPoint</vt:lpstr>
      <vt:lpstr>Доходная часть бюджета Большеберезниковского муниципального района </vt:lpstr>
      <vt:lpstr>Структура налоговых доходов бюджета Большеберезниковского муниципального  района </vt:lpstr>
      <vt:lpstr>Структура неналоговых доходов бюджета Большеберезниковского муниципального района </vt:lpstr>
      <vt:lpstr>Презентация PowerPoint</vt:lpstr>
      <vt:lpstr>Оглавление раздела</vt:lpstr>
      <vt:lpstr>В бюджете Большеберезниковского муниципального района расходы предоставлены тремя способами:</vt:lpstr>
      <vt:lpstr>Функциональная структура расходов бюджета Большеберезниковского муниципального района</vt:lpstr>
      <vt:lpstr>Подразделы раздела 01  «Общегосударственные вопросы»</vt:lpstr>
      <vt:lpstr>Расходы Большеберезниковского бюджета по разделу 01 «Общегосударственные вопросы» в 2021-2025 гг. (тыс. рублей)</vt:lpstr>
      <vt:lpstr>Презентация PowerPoint</vt:lpstr>
      <vt:lpstr>Подразделы раздела 03 «Национальная безопасность и правоохранительная деятельность»</vt:lpstr>
      <vt:lpstr>Расходы Большеберезниковского бюджета по разделу 03 «Национальная безопасность и правоохранительная деятельность» в 2021-2025 гг. (тыс. рублей)</vt:lpstr>
      <vt:lpstr>Презентация PowerPoint</vt:lpstr>
      <vt:lpstr>Подразделы раздела 04  «Национальная экономика»</vt:lpstr>
      <vt:lpstr>Расходы Большеберезниковского бюджета по разделу 04 «Национальная экономика»  в 2021-2025 гг. (тыс. рублей)</vt:lpstr>
      <vt:lpstr>Презентация PowerPoint</vt:lpstr>
      <vt:lpstr>Подразделы раздела 05  «Национальная экономика»</vt:lpstr>
      <vt:lpstr>Расходы Большеберезниковского бюджета по разделу 05 «Жилищно-коммунальное хозяйство»  в 2021-2025 гг. (тыс. рублей)</vt:lpstr>
      <vt:lpstr>Подразделы раздела 07  «Образование»</vt:lpstr>
      <vt:lpstr>Расходы Большеберезниковского бюджета по разделу  07 «Образование» в 2021-2025 гг.  (тыс. рублей)</vt:lpstr>
      <vt:lpstr>Презентация PowerPoint</vt:lpstr>
      <vt:lpstr>Подразделы раздела 08  «Культура, кинематография»</vt:lpstr>
      <vt:lpstr>Расходы Большеберезниковского бюджета по разделу 08 «Культура, кинематография»  в 2021-2025 гг. (тыс. рублей)</vt:lpstr>
      <vt:lpstr>Презентация PowerPoint</vt:lpstr>
      <vt:lpstr>Подразделы раздела 10  «Социальная политика»</vt:lpstr>
      <vt:lpstr>Расходы Большеберезниковского бюджета по разделу 10 «Социальная политика» в 2021-2025 гг. (тыс. рублей)</vt:lpstr>
      <vt:lpstr>Презентация PowerPoint</vt:lpstr>
      <vt:lpstr>Подразделы раздела 11  «Физическая культура и спорт»</vt:lpstr>
      <vt:lpstr>Расходы Большеберезниковского бюджета по разделу 11 «Физическая культура и спорт» в 2021-2025 гг.  (тыс. рублей)</vt:lpstr>
      <vt:lpstr>Подразделы раздела 12«Средства массовой информации» </vt:lpstr>
      <vt:lpstr>РАСХОДЫ БОЛЬШЕБЕРЕЗНИКОВСКОГО БЮДЖЕТА ПО РАЗДЕЛУ 12 «СРЕДСТВА МАССОВОЙ ИНФОРМАЦИИ В 2021-2025 ГГ. (ТЫС.РУБЛЕЙ)</vt:lpstr>
      <vt:lpstr>Подразделы раздела 13  «Обслуживание государственного и  муниципального долга»</vt:lpstr>
      <vt:lpstr>Расходы Большеберезниковского бюджета по разделу 13 «Обслуживание государственного и муниципального долга» в 2021-2025 гг.</vt:lpstr>
      <vt:lpstr>Подразделы раздела 14  «Межбюджетные трансферты общего характера»</vt:lpstr>
      <vt:lpstr>Расходы Большеберезниковского бюджета по разделу 14 «Межбюджетные трансферты  общего характера» в 2021-2025 гг.</vt:lpstr>
      <vt:lpstr>Презентация PowerPoint</vt:lpstr>
      <vt:lpstr>Муниципальные программы по Большеберезниковскому муниципальному району на 2023 – 2025 годы</vt:lpstr>
      <vt:lpstr>Структура расходов бюджета Большеберезниковского муниципального района по видам расходов (тыс. рублей)</vt:lpstr>
      <vt:lpstr>5. Взаимодействие с общественностью</vt:lpstr>
      <vt:lpstr>Оглавление раздела</vt:lpstr>
      <vt:lpstr>     1.   Публичные слушания </vt:lpstr>
      <vt:lpstr>2.   Контактные данные  </vt:lpstr>
    </vt:vector>
  </TitlesOfParts>
  <Company>fu04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User</cp:lastModifiedBy>
  <cp:revision>1336</cp:revision>
  <cp:lastPrinted>2022-11-22T05:51:19Z</cp:lastPrinted>
  <dcterms:created xsi:type="dcterms:W3CDTF">2015-05-12T06:50:54Z</dcterms:created>
  <dcterms:modified xsi:type="dcterms:W3CDTF">2022-11-25T06:32:47Z</dcterms:modified>
</cp:coreProperties>
</file>