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32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79" r:id="rId15"/>
    <p:sldId id="361" r:id="rId16"/>
    <p:sldId id="362" r:id="rId17"/>
    <p:sldId id="380" r:id="rId18"/>
    <p:sldId id="381" r:id="rId19"/>
    <p:sldId id="364" r:id="rId20"/>
    <p:sldId id="365" r:id="rId21"/>
    <p:sldId id="366" r:id="rId22"/>
    <p:sldId id="367" r:id="rId23"/>
    <p:sldId id="375" r:id="rId24"/>
    <p:sldId id="376" r:id="rId25"/>
    <p:sldId id="377" r:id="rId26"/>
    <p:sldId id="369" r:id="rId27"/>
    <p:sldId id="370" r:id="rId28"/>
    <p:sldId id="371" r:id="rId29"/>
    <p:sldId id="372" r:id="rId30"/>
    <p:sldId id="37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000"/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>
        <p:scale>
          <a:sx n="108" d="100"/>
          <a:sy n="108" d="100"/>
        </p:scale>
        <p:origin x="-7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исполнению.xlsx]План-факт'!$A$4</c:f>
              <c:strCache>
                <c:ptCount val="1"/>
                <c:pt idx="0">
                  <c:v>Уточненный план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50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6666666666666677E-2"/>
                  <c:y val="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388888888888888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77777777777781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исполнению.xlsx]План-факт'!$B$4:$F$4</c:f>
              <c:numCache>
                <c:formatCode>#,##0.0</c:formatCode>
                <c:ptCount val="5"/>
                <c:pt idx="0">
                  <c:v>314706.90000000002</c:v>
                </c:pt>
                <c:pt idx="1">
                  <c:v>315644</c:v>
                </c:pt>
                <c:pt idx="2">
                  <c:v>-937.09999999997672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исполнению.xlsx]План-факт'!$A$5</c:f>
              <c:strCache>
                <c:ptCount val="1"/>
                <c:pt idx="0">
                  <c:v>Исполнено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3456790123456822E-2"/>
                  <c:y val="7.98587609299324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944444444444448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3024691358024688E-2"/>
                  <c:y val="1.5622049023599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677E-2"/>
                  <c:y val="-3.7037037037037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7777777777777779E-2"/>
                  <c:y val="-1.388888888888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исполнению.xlsx]План-факт'!$B$5:$F$5</c:f>
              <c:numCache>
                <c:formatCode>#,##0.0</c:formatCode>
                <c:ptCount val="5"/>
                <c:pt idx="0">
                  <c:v>313927</c:v>
                </c:pt>
                <c:pt idx="1">
                  <c:v>314371.5</c:v>
                </c:pt>
                <c:pt idx="2">
                  <c:v>-444.5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исполнению.xlsx]План-факт'!$A$6</c:f>
              <c:strCache>
                <c:ptCount val="1"/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исполнению.xlsx]План-факт'!$B$6:$F$6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6354304"/>
        <c:axId val="52673856"/>
        <c:axId val="0"/>
      </c:bar3DChart>
      <c:catAx>
        <c:axId val="56354304"/>
        <c:scaling>
          <c:orientation val="minMax"/>
        </c:scaling>
        <c:delete val="1"/>
        <c:axPos val="b"/>
        <c:majorTickMark val="out"/>
        <c:minorTickMark val="none"/>
        <c:tickLblPos val="nextTo"/>
        <c:crossAx val="52673856"/>
        <c:crosses val="autoZero"/>
        <c:auto val="1"/>
        <c:lblAlgn val="ctr"/>
        <c:lblOffset val="100"/>
        <c:noMultiLvlLbl val="0"/>
      </c:catAx>
      <c:valAx>
        <c:axId val="526738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635430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2955424321959755"/>
          <c:y val="0.89368438320209953"/>
          <c:w val="0.55478040244969429"/>
          <c:h val="7.8537839020122513E-2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313 927,0</a:t>
            </a:r>
            <a:endParaRPr lang="en-US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исполнению.xlsx]Лист2'!$D$28</c:f>
              <c:strCache>
                <c:ptCount val="1"/>
                <c:pt idx="0">
                  <c:v>%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multiLvlStrRef>
              <c:f>'[для презентации к исполнению.xlsx]Лист2'!$B$29:$C$34</c:f>
              <c:multiLvlStrCache>
                <c:ptCount val="6"/>
                <c:lvl>
                  <c:pt idx="0">
                    <c:v>23 507,6</c:v>
                  </c:pt>
                  <c:pt idx="1">
                    <c:v>5 962,1</c:v>
                  </c:pt>
                  <c:pt idx="2">
                    <c:v>4 162,5</c:v>
                  </c:pt>
                  <c:pt idx="3">
                    <c:v>1 119,0</c:v>
                  </c:pt>
                  <c:pt idx="4">
                    <c:v>41 540,8</c:v>
                  </c:pt>
                  <c:pt idx="5">
                    <c:v>237 635,0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'[для презентации к исполнению.xlsx]Лист2'!$D$29:$D$34</c:f>
              <c:numCache>
                <c:formatCode>0.0</c:formatCode>
                <c:ptCount val="6"/>
                <c:pt idx="0">
                  <c:v>7.4882377113150502</c:v>
                </c:pt>
                <c:pt idx="1">
                  <c:v>1.8991994954240956</c:v>
                </c:pt>
                <c:pt idx="2">
                  <c:v>1.3259452038212705</c:v>
                </c:pt>
                <c:pt idx="3">
                  <c:v>0.35645229623447489</c:v>
                </c:pt>
                <c:pt idx="4">
                  <c:v>13.232630516011683</c:v>
                </c:pt>
                <c:pt idx="5">
                  <c:v>75.697534777193425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2460024600248"/>
          <c:y val="0.22255978419364247"/>
          <c:w val="0.38499384993849944"/>
          <c:h val="0.69828302712160972"/>
        </c:manualLayout>
      </c:layout>
      <c:overlay val="0"/>
    </c:legend>
    <c:plotVisOnly val="1"/>
    <c:dispBlanksAs val="zero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исполнению.xlsx]Лист1'!$A$8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'[для презентации к исполнению.xlsx]Лист1'!$B$8:$F$8</c:f>
              <c:numCache>
                <c:formatCode>0.0</c:formatCode>
                <c:ptCount val="5"/>
                <c:pt idx="0">
                  <c:v>38588.919199999997</c:v>
                </c:pt>
                <c:pt idx="1">
                  <c:v>55912.184299999994</c:v>
                </c:pt>
                <c:pt idx="2">
                  <c:v>105269.38160000001</c:v>
                </c:pt>
                <c:pt idx="3">
                  <c:v>151164.70869999999</c:v>
                </c:pt>
                <c:pt idx="4">
                  <c:v>415407.65110000002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исполнению.xlsx]Лист1'!$A$9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'[для презентации к исполнению.xlsx]Лист1'!$B$9:$F$9</c:f>
              <c:numCache>
                <c:formatCode>0.0</c:formatCode>
                <c:ptCount val="5"/>
                <c:pt idx="0">
                  <c:v>245064.0441</c:v>
                </c:pt>
                <c:pt idx="1">
                  <c:v>270333.2377</c:v>
                </c:pt>
                <c:pt idx="2">
                  <c:v>256539.41960000002</c:v>
                </c:pt>
                <c:pt idx="3">
                  <c:v>310748.6311</c:v>
                </c:pt>
                <c:pt idx="4">
                  <c:v>347512.21950000001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исполнению.xlsx]Лист1'!$A$10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'[для презентации к исполнению.xlsx]Лист1'!$B$10:$F$10</c:f>
              <c:numCache>
                <c:formatCode>0.0</c:formatCode>
                <c:ptCount val="5"/>
                <c:pt idx="0">
                  <c:v>1665987.5061999999</c:v>
                </c:pt>
                <c:pt idx="1">
                  <c:v>2162643.4098</c:v>
                </c:pt>
                <c:pt idx="2">
                  <c:v>2157528.5512999999</c:v>
                </c:pt>
                <c:pt idx="3">
                  <c:v>2046329.8647</c:v>
                </c:pt>
                <c:pt idx="4">
                  <c:v>2376350.3103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55081984"/>
        <c:axId val="54342144"/>
        <c:axId val="0"/>
      </c:bar3DChart>
      <c:catAx>
        <c:axId val="55081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4342144"/>
        <c:crosses val="autoZero"/>
        <c:auto val="1"/>
        <c:lblAlgn val="ctr"/>
        <c:lblOffset val="100"/>
        <c:noMultiLvlLbl val="0"/>
      </c:catAx>
      <c:valAx>
        <c:axId val="54342144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55081984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30640000000000001"/>
          <c:y val="2.7972027972027972E-2"/>
        </c:manualLayout>
      </c:layout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исполнению.xlsx]Лист4'!$E$4</c:f>
              <c:strCache>
                <c:ptCount val="1"/>
                <c:pt idx="0">
                  <c:v>2021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'[для презентации к исполнению.xlsx]Лист4'!$E$5:$E$8</c:f>
              <c:numCache>
                <c:formatCode>#,##0.0</c:formatCode>
                <c:ptCount val="4"/>
                <c:pt idx="0">
                  <c:v>62583.7</c:v>
                </c:pt>
                <c:pt idx="1">
                  <c:v>33313.4</c:v>
                </c:pt>
                <c:pt idx="2">
                  <c:v>102841.4</c:v>
                </c:pt>
                <c:pt idx="3">
                  <c:v>5894.5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2020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#,##0.0</c:formatCode>
                <c:ptCount val="4"/>
                <c:pt idx="0">
                  <c:v>64431.4</c:v>
                </c:pt>
                <c:pt idx="1">
                  <c:v>56638.6</c:v>
                </c:pt>
                <c:pt idx="2">
                  <c:v>92738.5</c:v>
                </c:pt>
                <c:pt idx="3">
                  <c:v>2168.3000000000002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l"/>
      <c:layout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2022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Лист4!$E$5:$E$8</c:f>
              <c:numCache>
                <c:formatCode>#,##0.0</c:formatCode>
                <c:ptCount val="4"/>
                <c:pt idx="0">
                  <c:v>58149.7</c:v>
                </c:pt>
                <c:pt idx="1">
                  <c:v>56898</c:v>
                </c:pt>
                <c:pt idx="2">
                  <c:v>110409.5</c:v>
                </c:pt>
                <c:pt idx="3">
                  <c:v>12177.8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 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2022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/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2022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873435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16321"/>
              </p:ext>
            </p:extLst>
          </p:nvPr>
        </p:nvGraphicFramePr>
        <p:xfrm>
          <a:off x="5004048" y="1328715"/>
          <a:ext cx="3960440" cy="4908596"/>
        </p:xfrm>
        <a:graphic>
          <a:graphicData uri="http://schemas.openxmlformats.org/drawingml/2006/table">
            <a:tbl>
              <a:tblPr/>
              <a:tblGrid>
                <a:gridCol w="2734589"/>
                <a:gridCol w="677218"/>
                <a:gridCol w="548633"/>
              </a:tblGrid>
              <a:tr h="176162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ДОХОДОВ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313 927,0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99,75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76 292,0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23 507,6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5 962,1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107,2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5 962,1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107,2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4 162,5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102,7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1 119,0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297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1 176,3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82,7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122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81,2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162,4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32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31 320,0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100,1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8 963,3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237 635,0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033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237 635,0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Дотации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58 149,7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Субсидии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56 898,0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98,8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Субвенции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110 409,5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12 177,8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59387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бюджетов бюджетной системы Российской Федерации от возврата остатков субсидий, субвенций и  иных межбюджетных трансфертов, имеющих целевое назначение, прощлых лет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165,4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423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прощлых лет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-165,4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7816536"/>
              </p:ext>
            </p:extLst>
          </p:nvPr>
        </p:nvGraphicFramePr>
        <p:xfrm>
          <a:off x="179512" y="2348880"/>
          <a:ext cx="4752528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2018-2022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4640074"/>
              </p:ext>
            </p:extLst>
          </p:nvPr>
        </p:nvGraphicFramePr>
        <p:xfrm>
          <a:off x="899592" y="1700808"/>
          <a:ext cx="777686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202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3344509"/>
              </p:ext>
            </p:extLst>
          </p:nvPr>
        </p:nvGraphicFramePr>
        <p:xfrm>
          <a:off x="251520" y="1196752"/>
          <a:ext cx="8640960" cy="5381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8836"/>
                <a:gridCol w="730529"/>
                <a:gridCol w="421595"/>
              </a:tblGrid>
              <a:tr h="22181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тыс.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314 371,5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64 679,6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01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1 004,2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913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23 447,0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644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Судебная система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7698" marR="17698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9908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6 308,3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33 883,8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3 166,2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24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1 139,4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913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2 026,8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51 535,5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Транспорт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3 045,2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40 872,3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52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национальной экономики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7 276,8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66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Коммунальное  хозяйство</a:t>
                      </a:r>
                    </a:p>
                  </a:txBody>
                  <a:tcPr marL="17698" marR="17698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66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Охрана  окружающей среды</a:t>
                      </a:r>
                      <a:endParaRPr kumimoji="0" lang="ru-RU" sz="12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7698" marR="17698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охраны окружающей среды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Образование</a:t>
                      </a:r>
                      <a:endParaRPr kumimoji="0" lang="ru-RU" sz="12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148 786,2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27 164,6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96 544,6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413384"/>
              </p:ext>
            </p:extLst>
          </p:nvPr>
        </p:nvGraphicFramePr>
        <p:xfrm>
          <a:off x="179512" y="1071546"/>
          <a:ext cx="8821645" cy="4267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78605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76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22 491,4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06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политика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38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1 626,8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22 833,4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20 562,1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2 271,3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12 395,1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1 546,6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3 298,2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7 550,3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015,0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8 015,0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2020-2022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2443363"/>
              </p:ext>
            </p:extLst>
          </p:nvPr>
        </p:nvGraphicFramePr>
        <p:xfrm>
          <a:off x="357188" y="1643063"/>
          <a:ext cx="8391585" cy="4289080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251 807,4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314 371,5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40 456,5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50 289,1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64 679,6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2 409,0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3 166,2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9 863,7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30 009,1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51 535,5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36 513,9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1 530,2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 окружающей среды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115 687,9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135 553,9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148 786,2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24 638,7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18 630,1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22 833,4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16 349,0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10 605,5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12 395,1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1 691,6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8 015,0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2020-2022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8286340"/>
              </p:ext>
            </p:extLst>
          </p:nvPr>
        </p:nvGraphicFramePr>
        <p:xfrm>
          <a:off x="357158" y="2071678"/>
          <a:ext cx="8391585" cy="4289080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20 633,2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21 569,8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27 384,3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3 315,0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4 298,2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5 634,1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2 564,9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4 489,2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2 992,0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охрана  окружающей среды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9 479,5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11 585,8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12 960,5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1 989,0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1 339,6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906,5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1 079,7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698,1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704088"/>
            <a:ext cx="8229600" cy="348648"/>
          </a:xfrm>
          <a:prstGeom prst="rect">
            <a:avLst/>
          </a:prstGeom>
        </p:spPr>
        <p:txBody>
          <a:bodyPr vert="horz" lIns="0" rIns="0" bIns="0" anchor="b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Национальная безопасность и правоохранительная деятельность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108941"/>
              </p:ext>
            </p:extLst>
          </p:nvPr>
        </p:nvGraphicFramePr>
        <p:xfrm>
          <a:off x="457200" y="1935163"/>
          <a:ext cx="8229599" cy="2680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6403"/>
                <a:gridCol w="1506530"/>
                <a:gridCol w="950381"/>
                <a:gridCol w="897583"/>
                <a:gridCol w="918702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3 166,2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юстиции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1 195,7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1 139,4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1 213,3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2 026,8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84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149770"/>
              </p:ext>
            </p:extLst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341,2</a:t>
                      </a:r>
                      <a:endParaRPr kumimoji="0" lang="ru-RU" sz="9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</a:t>
                      </a:r>
                      <a:r>
                        <a:rPr kumimoji="0" lang="en-US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kumimoji="0" lang="ru-RU" sz="900" b="1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84,0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56,1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30,9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4,4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305,9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7425487"/>
              </p:ext>
            </p:extLst>
          </p:nvPr>
        </p:nvGraphicFramePr>
        <p:xfrm>
          <a:off x="179512" y="1196752"/>
          <a:ext cx="8858312" cy="5335205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200674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9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0343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6 906,7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26 484,1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40 872,3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88031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 Ремонт автодороги по ул. Ленина (от хоккейного корта до пересечения с ул. М. Горького)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1 770,6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35431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    Ремонт автодороги по ул. Ленина (участок от  здания строительного магазина до ул. К. Маркса)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7 911,8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2820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автодороги по ул. Кооперативная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5 327,8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4094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Ульяновская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2 612,3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9720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К.Маркса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912,3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54475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 Ремонт автодороги по  территории Микрорайона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3 628,5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3893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автодороги прилегающей территории к кладбищу по ул. Кирова в с. Большие Березники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1 232,0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0287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Ремонт автодороги по ул. К. Маркса в с. Большие Березники </a:t>
                      </a:r>
                      <a:r>
                        <a:rPr kumimoji="0" lang="ru-RU" sz="12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района Республики </a:t>
                      </a: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Мордовия</a:t>
                      </a:r>
                      <a:endParaRPr kumimoji="0" lang="en-US" sz="12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2 156,0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8971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effectLst/>
                          <a:latin typeface="Times New Roman"/>
                          <a:ea typeface="Times New Roman"/>
                        </a:rPr>
                        <a:t>    Ремонт дворовых территорий многоквартирных домов № 10, 12, 12а по ул. Ульяновская в с. Большие Березники </a:t>
                      </a:r>
                      <a:r>
                        <a:rPr lang="ru-RU" sz="1200" b="0" dirty="0" err="1" smtClean="0">
                          <a:effectLst/>
                          <a:latin typeface="Times New Roman"/>
                          <a:ea typeface="Times New Roman"/>
                        </a:rPr>
                        <a:t>Большеберезниковского</a:t>
                      </a:r>
                      <a:r>
                        <a:rPr lang="ru-RU" sz="1200" b="0" dirty="0" smtClean="0">
                          <a:effectLst/>
                          <a:latin typeface="Times New Roman"/>
                          <a:ea typeface="Times New Roman"/>
                        </a:rPr>
                        <a:t> муниципального района Республики Мордовия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2 090,7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8971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Ремонт автомобильной дороги по ул. Московская, ул. Кирова, ул. 50 лет Октября, ул. Толстого, ул.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Сурная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, ул. Мичурина в с. Большие Березники, по ул. Заводская в с.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Марьяновка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 муниципального района Республики Мордовия 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17 970,4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152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Ремонт автомобильной дороги по ул. 60 лет Октября в с. Большие Березники </a:t>
                      </a:r>
                      <a:r>
                        <a:rPr lang="ru-RU" sz="1200" dirty="0" err="1" smtClean="0">
                          <a:effectLst/>
                          <a:latin typeface="Times New Roman"/>
                          <a:ea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муниципального района Республики Мордовия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16 617,4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897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</a:t>
                      </a: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них</a:t>
                      </a: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3 518,7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4 320,8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193,8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Жилищно-коммунальное 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111013"/>
              </p:ext>
            </p:extLst>
          </p:nvPr>
        </p:nvGraphicFramePr>
        <p:xfrm>
          <a:off x="899592" y="1916830"/>
          <a:ext cx="7429500" cy="2232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634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Охрана  окружающей среды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010418"/>
              </p:ext>
            </p:extLst>
          </p:nvPr>
        </p:nvGraphicFramePr>
        <p:xfrm>
          <a:off x="899592" y="1916830"/>
          <a:ext cx="7429500" cy="19697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Другие вопросы в области охраны окружающей среды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46365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6660900"/>
              </p:ext>
            </p:extLst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135 553,9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148 786,2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47,3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25 001,0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27 164,6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96 544,6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13 621,9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22 491,4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958,8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1 065,4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1 626,8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5594587"/>
              </p:ext>
            </p:extLst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24 638,7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18 630,1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22 833,4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7,3</a:t>
                      </a: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16 116,5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20 562,1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2 513,6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2 271,3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858998"/>
              </p:ext>
            </p:extLst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16 349,0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10 605,5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12 395,1</a:t>
                      </a:r>
                      <a:endParaRPr kumimoji="0" lang="ru-RU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3,9</a:t>
                      </a:r>
                      <a:endParaRPr kumimoji="0" lang="ru-RU" sz="1300" b="1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1 959,8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1 546,6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7 744,3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3 799,0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3 298,2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6 644,9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5 303,5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7 550,3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2600892"/>
              </p:ext>
            </p:extLst>
          </p:nvPr>
        </p:nvGraphicFramePr>
        <p:xfrm>
          <a:off x="214282" y="2857496"/>
          <a:ext cx="8588375" cy="2660626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55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109,2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1565735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6663634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80,4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9391943"/>
              </p:ext>
            </p:extLst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1 691,6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8 015,0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2,6</a:t>
                      </a: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8 015,0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215 976,8 тыс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95936" y="5000636"/>
            <a:ext cx="1790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204 633,0 тыс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31440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237 635,0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7974251"/>
              </p:ext>
            </p:extLst>
          </p:nvPr>
        </p:nvGraphicFramePr>
        <p:xfrm>
          <a:off x="3286116" y="2060848"/>
          <a:ext cx="2991256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4631666"/>
              </p:ext>
            </p:extLst>
          </p:nvPr>
        </p:nvGraphicFramePr>
        <p:xfrm>
          <a:off x="251520" y="1988840"/>
          <a:ext cx="3352800" cy="2857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5914806"/>
              </p:ext>
            </p:extLst>
          </p:nvPr>
        </p:nvGraphicFramePr>
        <p:xfrm>
          <a:off x="5940152" y="2060848"/>
          <a:ext cx="2857500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2020-2022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6759904"/>
              </p:ext>
            </p:extLst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251 807,4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314 371,5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195 187,2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299 693,3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95,3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143431"/>
              </p:ext>
            </p:extLst>
          </p:nvPr>
        </p:nvGraphicFramePr>
        <p:xfrm>
          <a:off x="214282" y="1340769"/>
          <a:ext cx="8715437" cy="3816023"/>
        </p:xfrm>
        <a:graphic>
          <a:graphicData uri="http://schemas.openxmlformats.org/drawingml/2006/table">
            <a:tbl>
              <a:tblPr/>
              <a:tblGrid>
                <a:gridCol w="282157"/>
                <a:gridCol w="5299697"/>
                <a:gridCol w="1061881"/>
                <a:gridCol w="928694"/>
                <a:gridCol w="1143008"/>
              </a:tblGrid>
              <a:tr h="28803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2022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2022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8033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138 924,1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138 547,5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2 311,1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2 311,1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38 050,3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38 050,3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5234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109,2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109,2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8147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2020-2025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40 407,5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39 723,7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98,3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23859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14 403,7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14 403,7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19134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110,8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35,3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31,9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12609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«Повышение эффективности муниципального управления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на 2020-2024 гг.»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66 572,5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66 512,5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48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300 889,2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299 693,3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95,3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Первый заместитель Главы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finansovbber@bberezniki.e-mordovia.ru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5120</TotalTime>
  <Words>2896</Words>
  <Application>Microsoft Office PowerPoint</Application>
  <PresentationFormat>Экран (4:3)</PresentationFormat>
  <Paragraphs>866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Презентация PowerPoint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2022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2018-2022 годы</vt:lpstr>
      <vt:lpstr>Характеристика расходной части бюджета Большеберезниковского муниципального района в 2022 году </vt:lpstr>
      <vt:lpstr>Презентация PowerPoint</vt:lpstr>
      <vt:lpstr>Динамика расходов бюджета Большеберезниковского  муниципального района за 2020-2022 годы</vt:lpstr>
      <vt:lpstr>Динамика расходов бюджета Большеберезниковского  муниципального района (на душу населения) за 2020-2022 годы</vt:lpstr>
      <vt:lpstr>Презентация PowerPoint</vt:lpstr>
      <vt:lpstr>Сельское хозяйство</vt:lpstr>
      <vt:lpstr>Расходы Дорожного фонда Большеберезниковского муниципального района</vt:lpstr>
      <vt:lpstr>Жилищно-коммунальное  хозяйство</vt:lpstr>
      <vt:lpstr>Охрана  окружающей среды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2020-2022 годы (тыс. рублей)</vt:lpstr>
      <vt:lpstr>Финансирование муниципальных программ за 2022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911</cp:revision>
  <cp:lastPrinted>2023-01-26T06:30:01Z</cp:lastPrinted>
  <dcterms:created xsi:type="dcterms:W3CDTF">2015-05-12T06:50:54Z</dcterms:created>
  <dcterms:modified xsi:type="dcterms:W3CDTF">2023-01-26T06:45:20Z</dcterms:modified>
</cp:coreProperties>
</file>