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BFD3"/>
    <a:srgbClr val="5DB3CB"/>
    <a:srgbClr val="8B72AA"/>
    <a:srgbClr val="00518E"/>
    <a:srgbClr val="009A46"/>
    <a:srgbClr val="D68C8A"/>
    <a:srgbClr val="4DC787"/>
    <a:srgbClr val="CA6A68"/>
    <a:srgbClr val="C55E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158" y="-13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38" y="0"/>
            <a:ext cx="6823683" cy="1115616"/>
          </a:xfrm>
        </p:spPr>
        <p:txBody>
          <a:bodyPr>
            <a:noAutofit/>
          </a:bodyPr>
          <a:lstStyle/>
          <a:p>
            <a:r>
              <a:rPr lang="ru-RU" sz="2400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Правила возврата товара надлежащего качества, приобретенного дистанционным способом</a:t>
            </a:r>
            <a:endParaRPr lang="ru-RU" sz="4800" dirty="0">
              <a:ln w="12700" cmpd="sng">
                <a:solidFill>
                  <a:sysClr val="windowText" lastClr="000000"/>
                </a:solidFill>
                <a:prstDash val="solid"/>
              </a:ln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999" y="5796136"/>
            <a:ext cx="6858000" cy="648072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Условия возврата: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2631" y="1331640"/>
            <a:ext cx="6624736" cy="54006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9525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Comic Sans MS" pitchFamily="66" charset="0"/>
              </a:rPr>
              <a:t>Потребитель вправе отказаться от товара</a:t>
            </a:r>
            <a:endParaRPr lang="ru-RU" sz="2400" b="1" dirty="0">
              <a:ln w="9525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35154" y="3218316"/>
            <a:ext cx="2533939" cy="576064"/>
          </a:xfrm>
          <a:prstGeom prst="roundRect">
            <a:avLst/>
          </a:prstGeom>
          <a:solidFill>
            <a:srgbClr val="4DC787"/>
          </a:solidFill>
          <a:ln>
            <a:solidFill>
              <a:srgbClr val="009A46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 w="952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В любое время</a:t>
            </a:r>
            <a:endParaRPr lang="ru-RU" sz="2000" b="1" dirty="0">
              <a:ln w="9525"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4760" y="2287316"/>
            <a:ext cx="3519611" cy="57606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9525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ПОСЛЕ ПЕРЕДАЧИ ТОВАРА</a:t>
            </a:r>
            <a:endParaRPr lang="ru-RU" b="1" dirty="0">
              <a:ln w="9525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2374855" y="2863380"/>
            <a:ext cx="432048" cy="288032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5186314" y="2872395"/>
            <a:ext cx="432048" cy="288032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1658541" y="1871700"/>
            <a:ext cx="432048" cy="288032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5186314" y="1871700"/>
            <a:ext cx="432048" cy="288032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35989" y="3201730"/>
            <a:ext cx="1224136" cy="576064"/>
          </a:xfrm>
          <a:prstGeom prst="roundRect">
            <a:avLst/>
          </a:prstGeom>
          <a:solidFill>
            <a:srgbClr val="4DC787"/>
          </a:solidFill>
          <a:ln>
            <a:solidFill>
              <a:srgbClr val="009A46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 w="9525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Comic Sans MS" pitchFamily="66" charset="0"/>
              </a:rPr>
              <a:t>7 дней</a:t>
            </a:r>
            <a:endParaRPr lang="ru-RU" sz="2000" b="1" dirty="0">
              <a:ln w="9525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547388" y="3212521"/>
            <a:ext cx="2086983" cy="160551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63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Comic Sans MS" pitchFamily="66" charset="0"/>
              </a:rPr>
              <a:t>Если не была доведена информация о порядке и сроках возврата</a:t>
            </a:r>
            <a:endParaRPr lang="ru-RU" b="1" dirty="0">
              <a:ln w="635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2374855" y="4820995"/>
            <a:ext cx="432048" cy="288032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814597" y="5148064"/>
            <a:ext cx="1552563" cy="576064"/>
          </a:xfrm>
          <a:prstGeom prst="roundRect">
            <a:avLst/>
          </a:prstGeom>
          <a:solidFill>
            <a:srgbClr val="4DC787"/>
          </a:solidFill>
          <a:ln>
            <a:solidFill>
              <a:srgbClr val="009A46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 w="9525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Comic Sans MS" pitchFamily="66" charset="0"/>
              </a:rPr>
              <a:t>3 месяца</a:t>
            </a:r>
            <a:endParaRPr lang="ru-RU" sz="2000" b="1" dirty="0">
              <a:ln w="9525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32631" y="6228184"/>
            <a:ext cx="6624736" cy="115212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00518E"/>
                </a:solidFill>
                <a:latin typeface="Comic Sans MS" pitchFamily="66" charset="0"/>
              </a:rPr>
              <a:t>Сохранен товарный вид и потребительские свойства товара, а также документ, подтверждающий факт и условия покупки </a:t>
            </a:r>
            <a:r>
              <a:rPr lang="ru-RU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00518E"/>
                </a:solidFill>
                <a:latin typeface="Comic Sans MS" pitchFamily="66" charset="0"/>
              </a:rPr>
              <a:t>товара (при его отсутствии можно ссылаться на свидетельские показания)</a:t>
            </a:r>
            <a:endParaRPr lang="ru-RU" b="1" dirty="0">
              <a:ln w="3175" cmpd="sng">
                <a:solidFill>
                  <a:schemeClr val="tx1"/>
                </a:solidFill>
                <a:prstDash val="solid"/>
              </a:ln>
              <a:solidFill>
                <a:srgbClr val="00518E"/>
              </a:solidFill>
              <a:latin typeface="Comic Sans MS" pitchFamily="66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32631" y="8316416"/>
            <a:ext cx="662473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00518E"/>
                </a:solidFill>
                <a:latin typeface="Comic Sans MS" pitchFamily="66" charset="0"/>
              </a:rPr>
              <a:t>Потребитель должен оплатить расходы продавца по доставке товара от потребителя</a:t>
            </a:r>
            <a:endParaRPr lang="ru-RU" sz="1900" b="1" dirty="0">
              <a:ln w="3175" cmpd="sng">
                <a:solidFill>
                  <a:schemeClr val="tx1"/>
                </a:solidFill>
                <a:prstDash val="solid"/>
              </a:ln>
              <a:solidFill>
                <a:srgbClr val="00518E"/>
              </a:solidFill>
              <a:latin typeface="Comic Sans MS" pitchFamily="66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32631" y="7524328"/>
            <a:ext cx="6624736" cy="66563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dirty="0" smtClean="0">
                <a:ln w="3175" cmpd="sng">
                  <a:solidFill>
                    <a:schemeClr val="tx1"/>
                  </a:solidFill>
                  <a:prstDash val="solid"/>
                </a:ln>
                <a:solidFill>
                  <a:srgbClr val="00518E"/>
                </a:solidFill>
                <a:latin typeface="Comic Sans MS" pitchFamily="66" charset="0"/>
              </a:rPr>
              <a:t>Возврат денежной суммы, уплаченной по договору, должен быть осуществлен в течение 10 дней.</a:t>
            </a:r>
            <a:endParaRPr lang="ru-RU" sz="1900" b="1" dirty="0">
              <a:ln w="3175" cmpd="sng">
                <a:solidFill>
                  <a:schemeClr val="tx1"/>
                </a:solidFill>
                <a:prstDash val="solid"/>
              </a:ln>
              <a:solidFill>
                <a:srgbClr val="00518E"/>
              </a:solidFill>
              <a:latin typeface="Comic Sans MS" pitchFamily="66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135154" y="2287316"/>
            <a:ext cx="2534369" cy="57606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9525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Comic Sans MS" pitchFamily="66" charset="0"/>
              </a:rPr>
              <a:t>ДО ПЕРЕДАЧИ ТОВАРА</a:t>
            </a:r>
            <a:endParaRPr lang="ru-RU" b="1" dirty="0">
              <a:ln w="9525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3" name="Стрелка вниз 22"/>
          <p:cNvSpPr/>
          <p:nvPr/>
        </p:nvSpPr>
        <p:spPr>
          <a:xfrm>
            <a:off x="532033" y="2863380"/>
            <a:ext cx="432048" cy="288032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05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" name="Прямая со стрелкой 37"/>
          <p:cNvCxnSpPr/>
          <p:nvPr/>
        </p:nvCxnSpPr>
        <p:spPr>
          <a:xfrm>
            <a:off x="4640471" y="4705383"/>
            <a:ext cx="0" cy="36004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/>
          <p:cNvSpPr/>
          <p:nvPr/>
        </p:nvSpPr>
        <p:spPr>
          <a:xfrm>
            <a:off x="116632" y="7028438"/>
            <a:ext cx="1296144" cy="6399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solidFill>
                  <a:schemeClr val="accent2">
                    <a:lumMod val="50000"/>
                  </a:schemeClr>
                </a:solidFill>
              </a:rPr>
              <a:t>Незамедлительно</a:t>
            </a:r>
          </a:p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</a:rPr>
              <a:t>(но не более 45 дней)</a:t>
            </a:r>
            <a:endParaRPr lang="ru-RU" sz="1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4074674" y="7028438"/>
            <a:ext cx="2666695" cy="6399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10 ДНЕЙ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6" y="0"/>
            <a:ext cx="6847334" cy="899592"/>
          </a:xfrm>
        </p:spPr>
        <p:txBody>
          <a:bodyPr>
            <a:noAutofit/>
          </a:bodyPr>
          <a:lstStyle/>
          <a:p>
            <a:r>
              <a:rPr lang="ru-RU" sz="28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Права потребителя при обнаружении в товаре недостатков</a:t>
            </a:r>
            <a:endParaRPr lang="ru-RU" sz="2800" dirty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cxnSp>
        <p:nvCxnSpPr>
          <p:cNvPr id="6" name="Прямая со стрелкой 5"/>
          <p:cNvCxnSpPr>
            <a:stCxn id="4" idx="3"/>
          </p:cNvCxnSpPr>
          <p:nvPr/>
        </p:nvCxnSpPr>
        <p:spPr>
          <a:xfrm flipH="1">
            <a:off x="951629" y="1663641"/>
            <a:ext cx="896680" cy="388079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>
            <a:stCxn id="4" idx="4"/>
            <a:endCxn id="17" idx="0"/>
          </p:cNvCxnSpPr>
          <p:nvPr/>
        </p:nvCxnSpPr>
        <p:spPr>
          <a:xfrm>
            <a:off x="3399122" y="1770022"/>
            <a:ext cx="0" cy="407932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4" idx="5"/>
          </p:cNvCxnSpPr>
          <p:nvPr/>
        </p:nvCxnSpPr>
        <p:spPr>
          <a:xfrm>
            <a:off x="4949934" y="1663641"/>
            <a:ext cx="882035" cy="388079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1205941" y="1043608"/>
            <a:ext cx="4386361" cy="726414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Обнаружен недостаток</a:t>
            </a:r>
            <a:endParaRPr lang="ru-RU" sz="2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16632" y="2181394"/>
            <a:ext cx="1872208" cy="792088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В течение гарантийного срока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456685" y="2177954"/>
            <a:ext cx="1884873" cy="792088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Гарантийный срок истек (в пределах 2 лет)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828894" y="2168452"/>
            <a:ext cx="1912475" cy="792088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Гарантийный срок не установлен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456685" y="3102732"/>
            <a:ext cx="4284683" cy="161328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Продавец обязан удовлетворить требование потребителя, если ПОТРЕБИТЕЛЬ докажет, что недостатки в товаре возникли до его передачи потребителю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16632" y="5652120"/>
            <a:ext cx="1296144" cy="1368152"/>
          </a:xfrm>
          <a:prstGeom prst="rect">
            <a:avLst/>
          </a:prstGeom>
          <a:solidFill>
            <a:srgbClr val="CA6A68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Устранение недостатков товара</a:t>
            </a:r>
            <a:endParaRPr lang="ru-RU" sz="1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412776" y="5652121"/>
            <a:ext cx="2661900" cy="1368152"/>
          </a:xfrm>
          <a:prstGeom prst="rect">
            <a:avLst/>
          </a:prstGeom>
          <a:solidFill>
            <a:srgbClr val="CA6A68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Замена товара на товар:</a:t>
            </a:r>
          </a:p>
          <a:p>
            <a:pPr algn="ctr"/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-этой же марки (модели, артикула);</a:t>
            </a:r>
          </a:p>
          <a:p>
            <a:pPr algn="ctr"/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- другой марки (модели, артикула)</a:t>
            </a:r>
            <a:endParaRPr lang="ru-RU" sz="1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4074676" y="5667325"/>
            <a:ext cx="1508437" cy="1352947"/>
          </a:xfrm>
          <a:prstGeom prst="rect">
            <a:avLst/>
          </a:prstGeom>
          <a:solidFill>
            <a:srgbClr val="CA6A68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Соразмерное уменьшение покупной цены</a:t>
            </a:r>
            <a:endParaRPr lang="ru-RU" sz="1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583113" y="5667325"/>
            <a:ext cx="1158256" cy="1352947"/>
          </a:xfrm>
          <a:prstGeom prst="rect">
            <a:avLst/>
          </a:prstGeom>
          <a:solidFill>
            <a:srgbClr val="CA6A68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Возврат денежной суммы за товар</a:t>
            </a:r>
            <a:endParaRPr lang="ru-RU" sz="1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116632" y="5076056"/>
            <a:ext cx="6624737" cy="57606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ПОТРЕБИТЕЛЬ</a:t>
            </a:r>
          </a:p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в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праве предъявить одно из следующих требований: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412776" y="7028438"/>
            <a:ext cx="2661898" cy="6399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2">
                    <a:lumMod val="50000"/>
                  </a:schemeClr>
                </a:solidFill>
              </a:rPr>
              <a:t>7 дней.</a:t>
            </a:r>
          </a:p>
          <a:p>
            <a:pPr algn="ctr"/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</a:rPr>
              <a:t>При необходимости проверки качества</a:t>
            </a:r>
            <a:r>
              <a:rPr lang="ru-RU" sz="1500" b="1" dirty="0" smtClean="0">
                <a:solidFill>
                  <a:schemeClr val="accent2">
                    <a:lumMod val="50000"/>
                  </a:schemeClr>
                </a:solidFill>
              </a:rPr>
              <a:t>-20 дней</a:t>
            </a:r>
            <a:endParaRPr lang="ru-RU" sz="15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37" name="Прямая со стрелкой 36"/>
          <p:cNvCxnSpPr/>
          <p:nvPr/>
        </p:nvCxnSpPr>
        <p:spPr>
          <a:xfrm>
            <a:off x="1052736" y="4694751"/>
            <a:ext cx="0" cy="381305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Скругленный прямоугольник 26"/>
          <p:cNvSpPr/>
          <p:nvPr/>
        </p:nvSpPr>
        <p:spPr>
          <a:xfrm>
            <a:off x="116632" y="3102732"/>
            <a:ext cx="1872208" cy="161328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</a:rPr>
              <a:t>Продавец отвечает за недостатки товара, если не докажет, что они возникли после его передачи потребителю</a:t>
            </a:r>
            <a:endParaRPr lang="ru-RU" sz="1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631" y="7884368"/>
            <a:ext cx="6624737" cy="108012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</a:rPr>
              <a:t>Продавец обязан в течение 3х дней предоставить потребителю  товар, обладающий теми же потребительскими свойствами (если для ремонта/замены требуется более 7 дней)</a:t>
            </a:r>
            <a:endParaRPr lang="ru-RU" sz="1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77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1845" y="0"/>
            <a:ext cx="6858000" cy="1027174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ln w="317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ПЕРЕЧЕНЬ ТЕХНИЧЕСКИ СЛОЖНЫХ ТОВАРОВ</a:t>
            </a:r>
            <a:r>
              <a:rPr lang="ru-RU" sz="1800" dirty="0" smtClean="0"/>
              <a:t>,</a:t>
            </a:r>
            <a:br>
              <a:rPr lang="ru-RU" sz="1800" dirty="0" smtClean="0"/>
            </a:br>
            <a:r>
              <a:rPr lang="ru-RU" sz="14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утвержденный Постановлением Правительства РФ от </a:t>
            </a:r>
            <a:r>
              <a:rPr lang="ru-RU" sz="1400" b="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10 ноября 2011 г. N 924</a:t>
            </a:r>
            <a:endParaRPr lang="ru-RU" sz="1400" b="1" dirty="0">
              <a:ln w="635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27273" y="1027174"/>
            <a:ext cx="6624736" cy="609525"/>
          </a:xfrm>
          <a:prstGeom prst="roundRect">
            <a:avLst/>
          </a:prstGeom>
          <a:solidFill>
            <a:srgbClr val="77BFD3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Лёгкие самолеты, вертолеты и летательные аппараты с двигателем внутреннего сгорания (с электродвигателем)</a:t>
            </a:r>
            <a:endParaRPr lang="ru-RU" sz="14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7748" y="1658006"/>
            <a:ext cx="6624736" cy="83063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Comic Sans MS" pitchFamily="66" charset="0"/>
              </a:rPr>
              <a:t>Автомобили легковые, мотоциклы, мотороллеры и транспортные средства с двигателем внутреннего сгорания (с электродвигателем), предназначенные для движения по дорогам общего пользования</a:t>
            </a:r>
            <a:endParaRPr lang="ru-RU" sz="1400" b="1" dirty="0">
              <a:latin typeface="Comic Sans MS" pitchFamily="66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7748" y="2500498"/>
            <a:ext cx="6624736" cy="686619"/>
          </a:xfrm>
          <a:prstGeom prst="roundRect">
            <a:avLst/>
          </a:prstGeom>
          <a:solidFill>
            <a:srgbClr val="77BFD3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Тракторы, мотоблоки, </a:t>
            </a:r>
            <a:r>
              <a:rPr lang="ru-RU" sz="1400" b="1" dirty="0" err="1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мотокультиваторы</a:t>
            </a:r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, машины и оборудование для сельского хозяйства с двигателем внутреннего сгорания (с электродвигателем)</a:t>
            </a:r>
            <a:endParaRPr lang="ru-RU" sz="14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27273" y="3215463"/>
            <a:ext cx="6624736" cy="57606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Comic Sans MS" pitchFamily="66" charset="0"/>
              </a:rPr>
              <a:t>Снегоходы и транспортные средства с двигателем внутреннего сгорания, специально предназначенные для передвижения по снегу</a:t>
            </a:r>
            <a:endParaRPr lang="ru-RU" sz="1400" b="1" dirty="0">
              <a:latin typeface="Comic Sans MS" pitchFamily="66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27273" y="3827606"/>
            <a:ext cx="6624736" cy="667122"/>
          </a:xfrm>
          <a:prstGeom prst="roundRect">
            <a:avLst/>
          </a:prstGeom>
          <a:solidFill>
            <a:srgbClr val="77BFD3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Суда спортивные, туристские и прогулочные, катера, лодки, яхты и транспортные плавучие средства с двигателем внутреннего сгорания (с электродвигателем)</a:t>
            </a:r>
            <a:endParaRPr lang="ru-RU" sz="14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26529" y="4494728"/>
            <a:ext cx="6624736" cy="79208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Comic Sans MS" pitchFamily="66" charset="0"/>
              </a:rPr>
              <a:t>Оборудование навигации и беспроводной связи для бытового использования, в том числе спутниковой связи, имеющее сенсорный экран и обладающее двумя и более функциями</a:t>
            </a:r>
            <a:endParaRPr lang="ru-RU" sz="1400" b="1" dirty="0">
              <a:latin typeface="Comic Sans MS" pitchFamily="66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17748" y="5290897"/>
            <a:ext cx="6624736" cy="671972"/>
          </a:xfrm>
          <a:prstGeom prst="roundRect">
            <a:avLst/>
          </a:prstGeom>
          <a:solidFill>
            <a:srgbClr val="77BFD3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Системные блоки, компьютеры стационарные и портативные, включая ноутбуки, и персональные электронные вычислительные машины</a:t>
            </a:r>
            <a:endParaRPr lang="ru-RU" sz="14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10108" y="5984487"/>
            <a:ext cx="6624736" cy="57667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Comic Sans MS" pitchFamily="66" charset="0"/>
              </a:rPr>
              <a:t>Лазерные или струйные многофункциональные устройства, мониторы с цифровым блоком управления</a:t>
            </a:r>
            <a:endParaRPr lang="ru-RU" sz="1400" b="1" dirty="0">
              <a:latin typeface="Comic Sans MS" pitchFamily="66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10108" y="6561159"/>
            <a:ext cx="6624736" cy="504056"/>
          </a:xfrm>
          <a:prstGeom prst="roundRect">
            <a:avLst/>
          </a:prstGeom>
          <a:solidFill>
            <a:srgbClr val="77BFD3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Комплекты спутникового телевидения, игровые приставки с цифровым блоком управления</a:t>
            </a:r>
            <a:endParaRPr lang="ru-RU" sz="14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10108" y="7082430"/>
            <a:ext cx="6614095" cy="36004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Comic Sans MS" pitchFamily="66" charset="0"/>
              </a:rPr>
              <a:t>Телевизоры, проекторы с цифровым блоком управления</a:t>
            </a:r>
            <a:endParaRPr lang="ru-RU" sz="1400" b="1" dirty="0">
              <a:latin typeface="Comic Sans MS" pitchFamily="66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20749" y="7442470"/>
            <a:ext cx="6614095" cy="504056"/>
          </a:xfrm>
          <a:prstGeom prst="roundRect">
            <a:avLst/>
          </a:prstGeom>
          <a:solidFill>
            <a:srgbClr val="77BFD3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Цифровые фото- и видеокамеры, объективы к ним и оптическое фото- и кинооборудование с цифровым блоком управления</a:t>
            </a:r>
            <a:endParaRPr lang="ru-RU" sz="14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20749" y="7956376"/>
            <a:ext cx="6614095" cy="1080120"/>
          </a:xfrm>
          <a:prstGeom prst="roundRect">
            <a:avLst>
              <a:gd name="adj" fmla="val 9612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Comic Sans MS" pitchFamily="66" charset="0"/>
              </a:rPr>
              <a:t>Холодильники, морозильники, стиральные и посудомоечные машины, </a:t>
            </a:r>
            <a:r>
              <a:rPr lang="ru-RU" sz="1400" b="1" dirty="0" err="1" smtClean="0">
                <a:latin typeface="Comic Sans MS" pitchFamily="66" charset="0"/>
              </a:rPr>
              <a:t>кофемашины</a:t>
            </a:r>
            <a:r>
              <a:rPr lang="ru-RU" sz="1400" b="1" dirty="0" smtClean="0">
                <a:latin typeface="Comic Sans MS" pitchFamily="66" charset="0"/>
              </a:rPr>
              <a:t>, электрические и комбинированные плиты, электрические и комбинированные духовые шкафы, кондиционеры, электрические водонагреватели с электрическим двигателем и (или) микропроцессорной автоматикой</a:t>
            </a:r>
            <a:endParaRPr lang="ru-RU" sz="1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21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650"/>
            <a:ext cx="6858000" cy="1482248"/>
          </a:xfrm>
        </p:spPr>
        <p:txBody>
          <a:bodyPr>
            <a:noAutofit/>
          </a:bodyPr>
          <a:lstStyle/>
          <a:p>
            <a:r>
              <a:rPr lang="ru-RU" sz="1400" b="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  <a:t>ПЕРЕЧЕНЬ НЕПРОДОВОЛЬСТВЕННЫХ ТОВАРОВ </a:t>
            </a:r>
            <a:r>
              <a:rPr lang="ru-RU" sz="14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  <a:t/>
            </a:r>
            <a:br>
              <a:rPr lang="ru-RU" sz="14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</a:br>
            <a:r>
              <a:rPr lang="ru-RU" sz="14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  <a:t>НАДЛЕЖАЩЕГО </a:t>
            </a:r>
            <a:r>
              <a:rPr lang="ru-RU" sz="1400" b="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  <a:t>КАЧЕСТВА,</a:t>
            </a:r>
            <a:r>
              <a:rPr lang="ru-RU" sz="1200" b="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  <a:t/>
            </a:r>
            <a:br>
              <a:rPr lang="ru-RU" sz="1200" b="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</a:br>
            <a:r>
              <a:rPr lang="ru-RU" sz="1400" b="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  <a:t>НЕ ПОДЛЕЖАЩИХ ВОЗВРАТУ ИЛИ ОБМЕНУ </a:t>
            </a:r>
            <a:r>
              <a:rPr lang="ru-RU" sz="16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  <a:t/>
            </a:r>
            <a:br>
              <a:rPr lang="ru-RU" sz="16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</a:br>
            <a:r>
              <a:rPr lang="ru-RU" sz="14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  <a:t>на аналогичный товар других размера, формы, габарита, фасона,</a:t>
            </a:r>
            <a:r>
              <a:rPr lang="ru-RU" sz="12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  <a:t> </a:t>
            </a:r>
            <a:r>
              <a:rPr lang="ru-RU" sz="14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  <a:t>расцветки </a:t>
            </a:r>
            <a:r>
              <a:rPr lang="ru-RU" sz="1400" b="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  <a:t>или комплектации,</a:t>
            </a:r>
            <a:br>
              <a:rPr lang="ru-RU" sz="1400" b="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</a:br>
            <a:r>
              <a:rPr lang="ru-RU" sz="1400" b="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Times New Roman"/>
              </a:rPr>
              <a:t>утвержденный Постановлением Правительства РФ от 19.01.1998 г. № 55 </a:t>
            </a:r>
            <a:endParaRPr lang="ru-RU" sz="1400" b="1" dirty="0">
              <a:ln w="635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9838" y="1485898"/>
            <a:ext cx="6624736" cy="673887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300" b="1" dirty="0">
                <a:solidFill>
                  <a:prstClr val="white"/>
                </a:solidFill>
                <a:latin typeface="Comic Sans MS" pitchFamily="66" charset="0"/>
              </a:rPr>
              <a:t>Товары для профилактики и лечения заболеваний в домашних условиях </a:t>
            </a:r>
            <a:r>
              <a:rPr lang="ru-RU" sz="1300" b="1" dirty="0" smtClean="0">
                <a:solidFill>
                  <a:prstClr val="white"/>
                </a:solidFill>
                <a:latin typeface="Comic Sans MS" pitchFamily="66" charset="0"/>
              </a:rPr>
              <a:t>(инструменты</a:t>
            </a:r>
            <a:r>
              <a:rPr lang="ru-RU" sz="1300" b="1" dirty="0">
                <a:solidFill>
                  <a:prstClr val="white"/>
                </a:solidFill>
                <a:latin typeface="Comic Sans MS" pitchFamily="66" charset="0"/>
              </a:rPr>
              <a:t>, приборы и аппаратура медицинские, средства гигиены полости рта, линзы </a:t>
            </a:r>
            <a:r>
              <a:rPr lang="ru-RU" sz="1300" b="1" dirty="0" smtClean="0">
                <a:solidFill>
                  <a:prstClr val="white"/>
                </a:solidFill>
                <a:latin typeface="Comic Sans MS" pitchFamily="66" charset="0"/>
              </a:rPr>
              <a:t>очковые</a:t>
            </a:r>
            <a:r>
              <a:rPr lang="ru-RU" sz="1300" b="1" dirty="0">
                <a:solidFill>
                  <a:prstClr val="white"/>
                </a:solidFill>
                <a:latin typeface="Comic Sans MS" pitchFamily="66" charset="0"/>
              </a:rPr>
              <a:t> </a:t>
            </a:r>
            <a:r>
              <a:rPr lang="ru-RU" sz="1300" b="1" dirty="0" smtClean="0">
                <a:solidFill>
                  <a:prstClr val="white"/>
                </a:solidFill>
                <a:latin typeface="Comic Sans MS" pitchFamily="66" charset="0"/>
              </a:rPr>
              <a:t>и др.), </a:t>
            </a:r>
            <a:r>
              <a:rPr lang="ru-RU" sz="1300" b="1" dirty="0">
                <a:solidFill>
                  <a:prstClr val="white"/>
                </a:solidFill>
                <a:latin typeface="Comic Sans MS" pitchFamily="66" charset="0"/>
              </a:rPr>
              <a:t>лекарственные </a:t>
            </a:r>
            <a:r>
              <a:rPr lang="ru-RU" sz="1300" b="1" dirty="0" smtClean="0">
                <a:solidFill>
                  <a:prstClr val="white"/>
                </a:solidFill>
                <a:latin typeface="Comic Sans MS" pitchFamily="66" charset="0"/>
              </a:rPr>
              <a:t>препараты</a:t>
            </a:r>
            <a:endParaRPr lang="ru-RU" sz="1300" b="1" dirty="0">
              <a:solidFill>
                <a:prstClr val="white"/>
              </a:solidFill>
              <a:latin typeface="Comic Sans MS" pitchFamily="66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6386" y="2159785"/>
            <a:ext cx="6624736" cy="50416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Предметы личной гигиены (зубные щетки, расчески, заколки, бигуди, парики и другие аналогичные товары)</a:t>
            </a:r>
            <a:endParaRPr lang="ru-RU" sz="13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707" y="2679011"/>
            <a:ext cx="6624736" cy="347177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latin typeface="Comic Sans MS" pitchFamily="66" charset="0"/>
              </a:rPr>
              <a:t>Парфюмерно-косметические товары</a:t>
            </a:r>
            <a:endParaRPr lang="ru-RU" sz="1300" b="1" dirty="0">
              <a:latin typeface="Comic Sans MS" pitchFamily="66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4701" y="3026187"/>
            <a:ext cx="6630822" cy="876959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Текстильные товары (хлопчатобумажные, льняные, шелковые, шерстяные и синтетические ткани, товары из </a:t>
            </a:r>
            <a:r>
              <a:rPr lang="ru-RU" sz="1300" b="1" dirty="0" err="1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нетканных</a:t>
            </a:r>
            <a:r>
              <a:rPr lang="ru-RU" sz="13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материалов типа тканей – ленты, тесьма, кружево и др.); кабельная продукция; строительные и отделочные материалы и другие товары, отпускаемые на метраж</a:t>
            </a:r>
            <a:endParaRPr lang="ru-RU" sz="13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10502" y="3903147"/>
            <a:ext cx="6630822" cy="41918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latin typeface="Comic Sans MS" pitchFamily="66" charset="0"/>
              </a:rPr>
              <a:t>Швейные и трикотажные изделия (бельевые, чулочно-носочные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7824" y="4322332"/>
            <a:ext cx="6636952" cy="57606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Изделия и материалы, контактирующие с пищевыми продуктами, из полимерных материалов, в том числе для разового использования</a:t>
            </a:r>
            <a:endParaRPr lang="ru-RU" sz="13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4701" y="4914607"/>
            <a:ext cx="6656623" cy="36894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latin typeface="Comic Sans MS" pitchFamily="66" charset="0"/>
              </a:rPr>
              <a:t>Товары бытовой химии, пестициды и </a:t>
            </a:r>
            <a:r>
              <a:rPr lang="ru-RU" sz="1300" b="1" dirty="0" err="1" smtClean="0">
                <a:latin typeface="Comic Sans MS" pitchFamily="66" charset="0"/>
              </a:rPr>
              <a:t>агрохимикаты</a:t>
            </a:r>
            <a:endParaRPr lang="ru-RU" sz="1300" b="1" dirty="0">
              <a:latin typeface="Comic Sans MS" pitchFamily="66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6714" y="5288813"/>
            <a:ext cx="6656623" cy="36004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Мебель бытовая (мебельные гарнитуры и комплекты)</a:t>
            </a:r>
            <a:endParaRPr lang="ru-RU" sz="13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3707" y="5648853"/>
            <a:ext cx="6651069" cy="67281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latin typeface="Comic Sans MS" pitchFamily="66" charset="0"/>
              </a:rPr>
              <a:t>Изделия из драгоценных металлов, с драгоценными камнями, из драгоценных металлов со вставками из полудрагоценных, синтетических камней, ограненные драгоценные камни</a:t>
            </a:r>
            <a:endParaRPr lang="ru-RU" sz="1300" b="1" dirty="0">
              <a:latin typeface="Comic Sans MS" pitchFamily="66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0255" y="6321669"/>
            <a:ext cx="6651069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Автомобили и </a:t>
            </a:r>
            <a:r>
              <a:rPr lang="ru-RU" sz="1300" b="1" dirty="0" err="1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мотовелотовары</a:t>
            </a:r>
            <a:r>
              <a:rPr lang="ru-RU" sz="13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, прицепы и номерные агрегаты к ним; мобильные средства малой механизации с/х работ, прогулочные суда и иные </a:t>
            </a:r>
            <a:r>
              <a:rPr lang="ru-RU" sz="1300" b="1" dirty="0" err="1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плавсредства</a:t>
            </a:r>
            <a:r>
              <a:rPr lang="ru-RU" sz="13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бытового назначения</a:t>
            </a:r>
            <a:endParaRPr lang="ru-RU" sz="13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8982" y="6969741"/>
            <a:ext cx="6654355" cy="576064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latin typeface="Comic Sans MS" pitchFamily="66" charset="0"/>
              </a:rPr>
              <a:t>Технически сложные товары бытового назначения, на которые установлены гарантийные сроки (электробытовые машины и приборы, бытовая радиоэлектронная аппаратура, фото- и киноаппаратура и др.)</a:t>
            </a:r>
            <a:endParaRPr lang="ru-RU" sz="1300" b="1" dirty="0">
              <a:latin typeface="Comic Sans MS" pitchFamily="66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79838" y="7564977"/>
            <a:ext cx="6644938" cy="410571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Гражданское оружие, его основные части и патроны к нему</a:t>
            </a:r>
            <a:endParaRPr lang="ru-RU" sz="13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96386" y="7991070"/>
            <a:ext cx="6644938" cy="36004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latin typeface="Comic Sans MS" pitchFamily="66" charset="0"/>
              </a:rPr>
              <a:t>Животные и растения</a:t>
            </a:r>
            <a:endParaRPr lang="ru-RU" sz="1300" b="1" dirty="0">
              <a:latin typeface="Comic Sans MS" pitchFamily="66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7542" y="8351110"/>
            <a:ext cx="6637234" cy="72008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Непериодические издания (книги, брошюры, альбомы, картографические и нотные издания, календари, буклеты, издания, воспроизведенные на технических носителях информации)</a:t>
            </a:r>
            <a:endParaRPr lang="ru-RU" sz="13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55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7504"/>
            <a:ext cx="6858000" cy="1584176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ПЕРЕЧЕНЬ ТОВАРОВ ДЛИТЕЛЬНОГО ПОЛЬЗОВАНИЯ, </a:t>
            </a:r>
            <a:br>
              <a:rPr lang="ru-RU" sz="18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18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НА КОТОРЫЕ НЕ РАСПРОСТРАНЯЕТСЯ ТРЕБОВАНИЕ ПОКУПАТЕЛЯ О БЕЗВОЗМЕЗДНОМ ПРЕДОСТАВЛЕНИИ ЕМУ НА ПЕРИОД РЕМОНТА ИЛИ ЗАМЕНЫ АНАЛОГИЧНОГО ТОВАРА,</a:t>
            </a:r>
            <a:r>
              <a:rPr lang="ru-RU" sz="16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ru-RU" sz="16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14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утвержденный </a:t>
            </a:r>
            <a:r>
              <a:rPr lang="ru-RU" sz="1400" b="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П</a:t>
            </a:r>
            <a:r>
              <a:rPr lang="ru-RU" sz="1400" b="1" dirty="0" smtClean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остановлением Правительства РФ от 19.01.1998 г. № 55 </a:t>
            </a:r>
            <a:endParaRPr lang="ru-RU" sz="1400" b="1" dirty="0">
              <a:ln w="6350" cmpd="sng">
                <a:solidFill>
                  <a:sysClr val="windowText" lastClr="000000"/>
                </a:solidFill>
                <a:prstDash val="solid"/>
              </a:ln>
              <a:solidFill>
                <a:srgbClr val="0070C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6632" y="1835696"/>
            <a:ext cx="6624736" cy="100811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Автомобили, мотоциклы и другие виды </a:t>
            </a:r>
            <a:r>
              <a:rPr lang="ru-RU" sz="1600" b="1" dirty="0" err="1" smtClean="0">
                <a:solidFill>
                  <a:srgbClr val="002060"/>
                </a:solidFill>
                <a:latin typeface="Comic Sans MS" pitchFamily="66" charset="0"/>
              </a:rPr>
              <a:t>мототехники</a:t>
            </a:r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, прицепы и номерные агрегаты к ним, кроме товаров, предназначенных для использования инвалидами, прогулочные суда и </a:t>
            </a:r>
            <a:r>
              <a:rPr lang="ru-RU" sz="1600" b="1" dirty="0" err="1" smtClean="0">
                <a:solidFill>
                  <a:srgbClr val="002060"/>
                </a:solidFill>
                <a:latin typeface="Comic Sans MS" pitchFamily="66" charset="0"/>
              </a:rPr>
              <a:t>плавсредства</a:t>
            </a:r>
            <a:endParaRPr lang="ru-RU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6632" y="2987824"/>
            <a:ext cx="6624736" cy="5551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Comic Sans MS" pitchFamily="66" charset="0"/>
              </a:rPr>
              <a:t>Мебель</a:t>
            </a:r>
            <a:endParaRPr lang="ru-RU" sz="1600" b="1" dirty="0">
              <a:latin typeface="Comic Sans MS" pitchFamily="66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3366" y="3691838"/>
            <a:ext cx="6624736" cy="2485880"/>
          </a:xfrm>
          <a:prstGeom prst="roundRect">
            <a:avLst>
              <a:gd name="adj" fmla="val 8079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Электробытовые приборы, используемые как предметы туалета и в медицинских целях (электробритвы, </a:t>
            </a:r>
            <a:r>
              <a:rPr lang="ru-RU" sz="1600" b="1" dirty="0" err="1" smtClean="0">
                <a:solidFill>
                  <a:srgbClr val="002060"/>
                </a:solidFill>
                <a:latin typeface="Comic Sans MS" pitchFamily="66" charset="0"/>
              </a:rPr>
              <a:t>электрофены</a:t>
            </a:r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, </a:t>
            </a:r>
            <a:r>
              <a:rPr lang="ru-RU" sz="1600" b="1" dirty="0" err="1" smtClean="0">
                <a:solidFill>
                  <a:srgbClr val="002060"/>
                </a:solidFill>
                <a:latin typeface="Comic Sans MS" pitchFamily="66" charset="0"/>
              </a:rPr>
              <a:t>электрощипцы</a:t>
            </a:r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 для завивки волос, медицинские </a:t>
            </a:r>
            <a:r>
              <a:rPr lang="ru-RU" sz="1600" b="1" dirty="0" err="1" smtClean="0">
                <a:solidFill>
                  <a:srgbClr val="002060"/>
                </a:solidFill>
                <a:latin typeface="Comic Sans MS" pitchFamily="66" charset="0"/>
              </a:rPr>
              <a:t>электрорефлекторы</a:t>
            </a:r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, электрогрелки, </a:t>
            </a:r>
            <a:r>
              <a:rPr lang="ru-RU" sz="1600" b="1" dirty="0" err="1" smtClean="0">
                <a:solidFill>
                  <a:srgbClr val="002060"/>
                </a:solidFill>
                <a:latin typeface="Comic Sans MS" pitchFamily="66" charset="0"/>
              </a:rPr>
              <a:t>электробинты</a:t>
            </a:r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), </a:t>
            </a:r>
            <a:r>
              <a:rPr lang="ru-RU" sz="1600" b="1" dirty="0" err="1" smtClean="0">
                <a:solidFill>
                  <a:srgbClr val="002060"/>
                </a:solidFill>
                <a:latin typeface="Comic Sans MS" pitchFamily="66" charset="0"/>
              </a:rPr>
              <a:t>электропледы</a:t>
            </a:r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, </a:t>
            </a:r>
            <a:r>
              <a:rPr lang="ru-RU" sz="1600" b="1" dirty="0" err="1" smtClean="0">
                <a:solidFill>
                  <a:srgbClr val="002060"/>
                </a:solidFill>
                <a:latin typeface="Comic Sans MS" pitchFamily="66" charset="0"/>
              </a:rPr>
              <a:t>электроодеяла</a:t>
            </a:r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, </a:t>
            </a:r>
            <a:r>
              <a:rPr lang="ru-RU" sz="1600" b="1" dirty="0" err="1" smtClean="0">
                <a:solidFill>
                  <a:srgbClr val="002060"/>
                </a:solidFill>
                <a:latin typeface="Comic Sans MS" pitchFamily="66" charset="0"/>
              </a:rPr>
              <a:t>электрофены</a:t>
            </a:r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-щетки, </a:t>
            </a:r>
            <a:r>
              <a:rPr lang="ru-RU" sz="1600" b="1" dirty="0" err="1" smtClean="0">
                <a:solidFill>
                  <a:srgbClr val="002060"/>
                </a:solidFill>
                <a:latin typeface="Comic Sans MS" pitchFamily="66" charset="0"/>
              </a:rPr>
              <a:t>элетробигуди</a:t>
            </a:r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, электрические зубные щетки, электрические машинки для стрижки волос и иные приборы, имеющие соприкосновение со слизистой и кожными покровами</a:t>
            </a:r>
            <a:endParaRPr lang="ru-RU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43366" y="6300192"/>
            <a:ext cx="6624736" cy="1296144"/>
          </a:xfrm>
          <a:prstGeom prst="roundRect">
            <a:avLst>
              <a:gd name="adj" fmla="val 105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Comic Sans MS" pitchFamily="66" charset="0"/>
              </a:rPr>
              <a:t>Электробытовые приборы, используемые для термической обработки продуктов и приготовления пищи (бытовые печи СВЧ, электропечи, тостеры, электрокипятильники, электрочайники, </a:t>
            </a:r>
            <a:r>
              <a:rPr lang="ru-RU" sz="1600" b="1" dirty="0" err="1" smtClean="0">
                <a:latin typeface="Comic Sans MS" pitchFamily="66" charset="0"/>
              </a:rPr>
              <a:t>электроподогреватели</a:t>
            </a:r>
            <a:r>
              <a:rPr lang="ru-RU" sz="1600" b="1" dirty="0" smtClean="0">
                <a:latin typeface="Comic Sans MS" pitchFamily="66" charset="0"/>
              </a:rPr>
              <a:t> и другие товары)</a:t>
            </a:r>
            <a:endParaRPr lang="ru-RU" sz="1600" b="1" dirty="0">
              <a:latin typeface="Comic Sans MS" pitchFamily="66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7646" y="7740352"/>
            <a:ext cx="6624736" cy="108012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Comic Sans MS" pitchFamily="66" charset="0"/>
              </a:rPr>
              <a:t>Гражданское оружие, основные части гражданского и служебного огнестрельного оружия</a:t>
            </a:r>
            <a:endParaRPr lang="ru-RU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79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844</Words>
  <Application>Microsoft Office PowerPoint</Application>
  <PresentationFormat>Экран (4:3)</PresentationFormat>
  <Paragraphs>67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Правила возврата товара надлежащего качества, приобретенного дистанционным способом</vt:lpstr>
      <vt:lpstr>Права потребителя при обнаружении в товаре недостатков</vt:lpstr>
      <vt:lpstr>ПЕРЕЧЕНЬ ТЕХНИЧЕСКИ СЛОЖНЫХ ТОВАРОВ, утвержденный Постановлением Правительства РФ от 10 ноября 2011 г. N 924</vt:lpstr>
      <vt:lpstr>ПЕРЕЧЕНЬ НЕПРОДОВОЛЬСТВЕННЫХ ТОВАРОВ  НАДЛЕЖАЩЕГО КАЧЕСТВА, НЕ ПОДЛЕЖАЩИХ ВОЗВРАТУ ИЛИ ОБМЕНУ  на аналогичный товар других размера, формы, габарита, фасона, расцветки или комплектации, утвержденный Постановлением Правительства РФ от 19.01.1998 г. № 55 </vt:lpstr>
      <vt:lpstr>ПЕРЕЧЕНЬ ТОВАРОВ ДЛИТЕЛЬНОГО ПОЛЬЗОВАНИЯ,  НА КОТОРЫЕ НЕ РАСПРОСТРАНЯЕТСЯ ТРЕБОВАНИЕ ПОКУПАТЕЛЯ О БЕЗВОЗМЕЗДНОМ ПРЕДОСТАВЛЕНИИ ЕМУ НА ПЕРИОД РЕМОНТА ИЛИ ЗАМЕНЫ АНАЛОГИЧНОГО ТОВАРА, утвержденный Постановлением Правительства РФ от 19.01.1998 г. № 55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возврата товара надлежащего качества, приобретенного дистанционным способом</dc:title>
  <dc:creator>Елена С. Шишканова</dc:creator>
  <cp:lastModifiedBy>Елена С. Шишканова</cp:lastModifiedBy>
  <cp:revision>23</cp:revision>
  <dcterms:created xsi:type="dcterms:W3CDTF">2014-03-19T10:41:16Z</dcterms:created>
  <dcterms:modified xsi:type="dcterms:W3CDTF">2014-04-11T07:21:09Z</dcterms:modified>
</cp:coreProperties>
</file>